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15.jpg" ContentType="image/jp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7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0.jpg" ContentType="image/jpg"/>
  <Override PartName="/ppt/media/image42.jpg" ContentType="image/jpg"/>
  <Override PartName="/ppt/media/image45.jpg" ContentType="image/jpg"/>
  <Override PartName="/ppt/media/image46.jpg" ContentType="image/jpg"/>
  <Override PartName="/ppt/media/image48.jpg" ContentType="image/jpg"/>
  <Override PartName="/ppt/media/image49.jpg" ContentType="image/jpg"/>
  <Override PartName="/ppt/media/image50.jpg" ContentType="image/jpg"/>
  <Override PartName="/ppt/media/image51.jpg" ContentType="image/jpg"/>
  <Override PartName="/ppt/media/image52.jpg" ContentType="image/jpg"/>
  <Override PartName="/ppt/media/image53.jpg" ContentType="image/jpg"/>
  <Override PartName="/ppt/media/image54.jpg" ContentType="image/jpg"/>
  <Override PartName="/ppt/media/image60.jpg" ContentType="image/jpg"/>
  <Override PartName="/ppt/media/image61.jpg" ContentType="image/jpg"/>
  <Override PartName="/ppt/media/image62.jpg" ContentType="image/jpg"/>
  <Override PartName="/ppt/media/image63.jpg" ContentType="image/jpg"/>
  <Override PartName="/ppt/media/image64.jpg" ContentType="image/jpg"/>
  <Override PartName="/ppt/media/image65.jpg" ContentType="image/jpg"/>
  <Override PartName="/ppt/media/image66.jpg" ContentType="image/jpg"/>
  <Override PartName="/ppt/media/image67.jpg" ContentType="image/jpg"/>
  <Override PartName="/ppt/media/image68.jpg" ContentType="image/jpg"/>
  <Override PartName="/ppt/media/image69.jpg" ContentType="image/jpg"/>
  <Override PartName="/ppt/media/image70.jpg" ContentType="image/jpg"/>
  <Override PartName="/ppt/media/image71.jpg" ContentType="image/jpg"/>
  <Override PartName="/ppt/media/image72.jpg" ContentType="image/jpg"/>
  <Override PartName="/ppt/media/image73.jpg" ContentType="image/jpg"/>
  <Override PartName="/ppt/media/image74.jpg" ContentType="image/jpg"/>
  <Override PartName="/ppt/media/image76.jpg" ContentType="image/jpg"/>
  <Override PartName="/ppt/media/image81.jpg" ContentType="image/jpg"/>
  <Override PartName="/ppt/media/image82.jpg" ContentType="image/jpg"/>
  <Override PartName="/ppt/media/image83.jpg" ContentType="image/jpg"/>
  <Override PartName="/ppt/media/image84.jpg" ContentType="image/jpg"/>
  <Override PartName="/ppt/media/image85.jpg" ContentType="image/jpg"/>
  <Override PartName="/ppt/media/image86.jpg" ContentType="image/jpg"/>
  <Override PartName="/ppt/media/image87.jpg" ContentType="image/jpg"/>
  <Override PartName="/ppt/media/image88.jpg" ContentType="image/jpg"/>
  <Override PartName="/ppt/media/image89.jpg" ContentType="image/jpg"/>
  <Override PartName="/ppt/media/image90.jpg" ContentType="image/jpg"/>
  <Override PartName="/ppt/media/image91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54"/>
  </p:notesMasterIdLst>
  <p:sldIdLst>
    <p:sldId id="353" r:id="rId4"/>
    <p:sldId id="274" r:id="rId5"/>
    <p:sldId id="279" r:id="rId6"/>
    <p:sldId id="363" r:id="rId7"/>
    <p:sldId id="328" r:id="rId8"/>
    <p:sldId id="358" r:id="rId9"/>
    <p:sldId id="365" r:id="rId10"/>
    <p:sldId id="366" r:id="rId11"/>
    <p:sldId id="370" r:id="rId12"/>
    <p:sldId id="364" r:id="rId13"/>
    <p:sldId id="354" r:id="rId14"/>
    <p:sldId id="369" r:id="rId15"/>
    <p:sldId id="367" r:id="rId16"/>
    <p:sldId id="371" r:id="rId17"/>
    <p:sldId id="372" r:id="rId18"/>
    <p:sldId id="373" r:id="rId19"/>
    <p:sldId id="355" r:id="rId20"/>
    <p:sldId id="357" r:id="rId21"/>
    <p:sldId id="361" r:id="rId22"/>
    <p:sldId id="406" r:id="rId23"/>
    <p:sldId id="375" r:id="rId24"/>
    <p:sldId id="408" r:id="rId25"/>
    <p:sldId id="379" r:id="rId26"/>
    <p:sldId id="380" r:id="rId27"/>
    <p:sldId id="409" r:id="rId28"/>
    <p:sldId id="410" r:id="rId29"/>
    <p:sldId id="382" r:id="rId30"/>
    <p:sldId id="411" r:id="rId31"/>
    <p:sldId id="385" r:id="rId32"/>
    <p:sldId id="386" r:id="rId33"/>
    <p:sldId id="412" r:id="rId34"/>
    <p:sldId id="388" r:id="rId35"/>
    <p:sldId id="389" r:id="rId36"/>
    <p:sldId id="390" r:id="rId37"/>
    <p:sldId id="391" r:id="rId38"/>
    <p:sldId id="392" r:id="rId39"/>
    <p:sldId id="413" r:id="rId40"/>
    <p:sldId id="394" r:id="rId41"/>
    <p:sldId id="414" r:id="rId42"/>
    <p:sldId id="396" r:id="rId43"/>
    <p:sldId id="397" r:id="rId44"/>
    <p:sldId id="398" r:id="rId45"/>
    <p:sldId id="399" r:id="rId46"/>
    <p:sldId id="400" r:id="rId47"/>
    <p:sldId id="401" r:id="rId48"/>
    <p:sldId id="356" r:id="rId49"/>
    <p:sldId id="300" r:id="rId50"/>
    <p:sldId id="323" r:id="rId51"/>
    <p:sldId id="324" r:id="rId52"/>
    <p:sldId id="41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lduch@gmail.com" initials="w" lastIdx="2" clrIdx="0">
    <p:extLst>
      <p:ext uri="{19B8F6BF-5375-455C-9EA6-DF929625EA0E}">
        <p15:presenceInfo xmlns:p15="http://schemas.microsoft.com/office/powerpoint/2012/main" userId="c4c51a5c429a41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87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96" y="2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Nettoyage 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fr-FR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fr-FR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Feature engineering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fr-FR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fr-FR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Exploration 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fr-FR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fr-FR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  <dgm:t>
        <a:bodyPr/>
        <a:lstStyle/>
        <a:p>
          <a:endParaRPr lang="en-US"/>
        </a:p>
      </dgm:t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63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91440" rIns="91440" bIns="91440" numCol="1" spcCol="1270" rtlCol="0" anchor="ctr" anchorCtr="0">
          <a:noAutofit/>
        </a:bodyPr>
        <a:lstStyle/>
        <a:p>
          <a:pPr lvl="0" algn="l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3600" kern="1200" noProof="0" dirty="0"/>
            <a:t>Nettoyage 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91440" rIns="91440" bIns="91440" numCol="1" spcCol="1270" rtlCol="0" anchor="ctr" anchorCtr="0">
          <a:noAutofit/>
        </a:bodyPr>
        <a:lstStyle/>
        <a:p>
          <a:pPr lvl="0" algn="l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3600" kern="1200" noProof="0" dirty="0"/>
            <a:t>Feature engineering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91440" rIns="91440" bIns="91440" numCol="1" spcCol="1270" rtlCol="0" anchor="ctr" anchorCtr="0">
          <a:noAutofit/>
        </a:bodyPr>
        <a:lstStyle/>
        <a:p>
          <a:pPr lvl="0" algn="l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3600" kern="1200" noProof="0" dirty="0"/>
            <a:t>Exploration 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5F7AD-65AF-4A20-8136-C812989C495A}" type="datetimeFigureOut">
              <a:rPr lang="fr-FR" smtClean="0"/>
              <a:t>11/05/2022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AC71C-8263-4966-9DB4-234A4D127D3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4458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246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669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467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783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0A96AEFE-2DB4-4800-BD04-10498C186E2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7A4111-AC59-4D68-8289-087F5555D1FB}"/>
              </a:ext>
            </a:extLst>
          </p:cNvPr>
          <p:cNvSpPr/>
          <p:nvPr userDrawn="1"/>
        </p:nvSpPr>
        <p:spPr>
          <a:xfrm>
            <a:off x="-3" y="0"/>
            <a:ext cx="12192003" cy="3990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529213A9-205F-4B47-85D1-86A4CF8B41E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2900571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C91274C-B4D1-4A27-943A-E94264203275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6280150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8961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3416C541-C19F-450D-88B8-31264A63C057}"/>
              </a:ext>
            </a:extLst>
          </p:cNvPr>
          <p:cNvGrpSpPr/>
          <p:nvPr userDrawn="1"/>
        </p:nvGrpSpPr>
        <p:grpSpPr>
          <a:xfrm>
            <a:off x="3413850" y="1727960"/>
            <a:ext cx="2134178" cy="3686307"/>
            <a:chOff x="2188487" y="1844824"/>
            <a:chExt cx="1980000" cy="3420000"/>
          </a:xfrm>
        </p:grpSpPr>
        <p:sp>
          <p:nvSpPr>
            <p:cNvPr id="10" name="Rounded Rectangle 13">
              <a:extLst>
                <a:ext uri="{FF2B5EF4-FFF2-40B4-BE49-F238E27FC236}">
                  <a16:creationId xmlns:a16="http://schemas.microsoft.com/office/drawing/2014/main" id="{F28ADE49-EABF-4A45-8AFD-D583872D5EF7}"/>
                </a:ext>
              </a:extLst>
            </p:cNvPr>
            <p:cNvSpPr/>
            <p:nvPr userDrawn="1"/>
          </p:nvSpPr>
          <p:spPr>
            <a:xfrm>
              <a:off x="218848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0EE66AE6-BD54-46FF-BFF8-F4F5052A0336}"/>
                </a:ext>
              </a:extLst>
            </p:cNvPr>
            <p:cNvSpPr/>
            <p:nvPr userDrawn="1"/>
          </p:nvSpPr>
          <p:spPr>
            <a:xfrm>
              <a:off x="3034725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" name="Group 1">
              <a:extLst>
                <a:ext uri="{FF2B5EF4-FFF2-40B4-BE49-F238E27FC236}">
                  <a16:creationId xmlns:a16="http://schemas.microsoft.com/office/drawing/2014/main" id="{16B2E278-7F12-411C-A66B-4E8311A0AA6B}"/>
                </a:ext>
              </a:extLst>
            </p:cNvPr>
            <p:cNvGrpSpPr/>
            <p:nvPr userDrawn="1"/>
          </p:nvGrpSpPr>
          <p:grpSpPr>
            <a:xfrm>
              <a:off x="3068483" y="4873005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Oval 15">
                <a:extLst>
                  <a:ext uri="{FF2B5EF4-FFF2-40B4-BE49-F238E27FC236}">
                    <a16:creationId xmlns:a16="http://schemas.microsoft.com/office/drawing/2014/main" id="{880912B7-BAFE-4530-B3E2-658A4CC93EA5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16">
                <a:extLst>
                  <a:ext uri="{FF2B5EF4-FFF2-40B4-BE49-F238E27FC236}">
                    <a16:creationId xmlns:a16="http://schemas.microsoft.com/office/drawing/2014/main" id="{D4E578DE-6FBB-45BA-AA90-B7C5BFB60FD8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EB8BC53A-6DA7-4829-9A2F-14557FE1D7E4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586877" y="2115101"/>
            <a:ext cx="1816447" cy="283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6" name="Group 2">
            <a:extLst>
              <a:ext uri="{FF2B5EF4-FFF2-40B4-BE49-F238E27FC236}">
                <a16:creationId xmlns:a16="http://schemas.microsoft.com/office/drawing/2014/main" id="{4C198FF6-4BAB-454F-B36D-BFC618E02928}"/>
              </a:ext>
            </a:extLst>
          </p:cNvPr>
          <p:cNvGrpSpPr/>
          <p:nvPr userDrawn="1"/>
        </p:nvGrpSpPr>
        <p:grpSpPr>
          <a:xfrm>
            <a:off x="6643974" y="1727960"/>
            <a:ext cx="2134178" cy="3686307"/>
            <a:chOff x="4897447" y="1844824"/>
            <a:chExt cx="1980000" cy="3420000"/>
          </a:xfrm>
        </p:grpSpPr>
        <p:sp>
          <p:nvSpPr>
            <p:cNvPr id="17" name="Rounded Rectangle 30">
              <a:extLst>
                <a:ext uri="{FF2B5EF4-FFF2-40B4-BE49-F238E27FC236}">
                  <a16:creationId xmlns:a16="http://schemas.microsoft.com/office/drawing/2014/main" id="{327C6189-5814-41F6-8E57-B52ED4BAD615}"/>
                </a:ext>
              </a:extLst>
            </p:cNvPr>
            <p:cNvSpPr/>
            <p:nvPr userDrawn="1"/>
          </p:nvSpPr>
          <p:spPr>
            <a:xfrm>
              <a:off x="489744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31">
              <a:extLst>
                <a:ext uri="{FF2B5EF4-FFF2-40B4-BE49-F238E27FC236}">
                  <a16:creationId xmlns:a16="http://schemas.microsoft.com/office/drawing/2014/main" id="{6BB7F0A7-CC2D-4583-914D-D6C31A57CD04}"/>
                </a:ext>
              </a:extLst>
            </p:cNvPr>
            <p:cNvSpPr/>
            <p:nvPr userDrawn="1"/>
          </p:nvSpPr>
          <p:spPr>
            <a:xfrm>
              <a:off x="5739521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32">
              <a:extLst>
                <a:ext uri="{FF2B5EF4-FFF2-40B4-BE49-F238E27FC236}">
                  <a16:creationId xmlns:a16="http://schemas.microsoft.com/office/drawing/2014/main" id="{C9FC167E-F954-46E7-90DD-9CFE5810AAD7}"/>
                </a:ext>
              </a:extLst>
            </p:cNvPr>
            <p:cNvGrpSpPr/>
            <p:nvPr userDrawn="1"/>
          </p:nvGrpSpPr>
          <p:grpSpPr>
            <a:xfrm>
              <a:off x="5753678" y="4862119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20" name="Oval 33">
                <a:extLst>
                  <a:ext uri="{FF2B5EF4-FFF2-40B4-BE49-F238E27FC236}">
                    <a16:creationId xmlns:a16="http://schemas.microsoft.com/office/drawing/2014/main" id="{437FD994-E6E6-4E11-A918-9DE141FE1761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34">
                <a:extLst>
                  <a:ext uri="{FF2B5EF4-FFF2-40B4-BE49-F238E27FC236}">
                    <a16:creationId xmlns:a16="http://schemas.microsoft.com/office/drawing/2014/main" id="{8CE63A71-4087-4780-9C43-230A8930C48E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2F232C40-D3F8-4CDD-AF94-D276AEA2E48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816063" y="2096155"/>
            <a:ext cx="1816447" cy="283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B0E5326-A18A-427C-A9B5-AE03EEAFB683}"/>
              </a:ext>
            </a:extLst>
          </p:cNvPr>
          <p:cNvSpPr/>
          <p:nvPr userDrawn="1"/>
        </p:nvSpPr>
        <p:spPr>
          <a:xfrm>
            <a:off x="0" y="5855038"/>
            <a:ext cx="12210216" cy="1002962"/>
          </a:xfrm>
          <a:custGeom>
            <a:avLst/>
            <a:gdLst>
              <a:gd name="connsiteX0" fmla="*/ 8459813 w 12210216"/>
              <a:gd name="connsiteY0" fmla="*/ 0 h 1002962"/>
              <a:gd name="connsiteX1" fmla="*/ 8462516 w 12210216"/>
              <a:gd name="connsiteY1" fmla="*/ 246442 h 1002962"/>
              <a:gd name="connsiteX2" fmla="*/ 8513858 w 12210216"/>
              <a:gd name="connsiteY2" fmla="*/ 326428 h 1002962"/>
              <a:gd name="connsiteX3" fmla="*/ 8535476 w 12210216"/>
              <a:gd name="connsiteY3" fmla="*/ 326428 h 1002962"/>
              <a:gd name="connsiteX4" fmla="*/ 8535476 w 12210216"/>
              <a:gd name="connsiteY4" fmla="*/ 350208 h 1002962"/>
              <a:gd name="connsiteX5" fmla="*/ 8540881 w 12210216"/>
              <a:gd name="connsiteY5" fmla="*/ 356693 h 1002962"/>
              <a:gd name="connsiteX6" fmla="*/ 8540881 w 12210216"/>
              <a:gd name="connsiteY6" fmla="*/ 471267 h 1002962"/>
              <a:gd name="connsiteX7" fmla="*/ 8565201 w 12210216"/>
              <a:gd name="connsiteY7" fmla="*/ 471267 h 1002962"/>
              <a:gd name="connsiteX8" fmla="*/ 8565201 w 12210216"/>
              <a:gd name="connsiteY8" fmla="*/ 611783 h 1002962"/>
              <a:gd name="connsiteX9" fmla="*/ 8581415 w 12210216"/>
              <a:gd name="connsiteY9" fmla="*/ 609621 h 1002962"/>
              <a:gd name="connsiteX10" fmla="*/ 8578712 w 12210216"/>
              <a:gd name="connsiteY10" fmla="*/ 698254 h 1002962"/>
              <a:gd name="connsiteX11" fmla="*/ 8594926 w 12210216"/>
              <a:gd name="connsiteY11" fmla="*/ 700416 h 1002962"/>
              <a:gd name="connsiteX12" fmla="*/ 8597628 w 12210216"/>
              <a:gd name="connsiteY12" fmla="*/ 706901 h 1002962"/>
              <a:gd name="connsiteX13" fmla="*/ 8605735 w 12210216"/>
              <a:gd name="connsiteY13" fmla="*/ 687445 h 1002962"/>
              <a:gd name="connsiteX14" fmla="*/ 8624651 w 12210216"/>
              <a:gd name="connsiteY14" fmla="*/ 687445 h 1002962"/>
              <a:gd name="connsiteX15" fmla="*/ 8624651 w 12210216"/>
              <a:gd name="connsiteY15" fmla="*/ 719872 h 1002962"/>
              <a:gd name="connsiteX16" fmla="*/ 8635460 w 12210216"/>
              <a:gd name="connsiteY16" fmla="*/ 724195 h 1002962"/>
              <a:gd name="connsiteX17" fmla="*/ 8635460 w 12210216"/>
              <a:gd name="connsiteY17" fmla="*/ 735004 h 1002962"/>
              <a:gd name="connsiteX18" fmla="*/ 8694910 w 12210216"/>
              <a:gd name="connsiteY18" fmla="*/ 735004 h 1002962"/>
              <a:gd name="connsiteX19" fmla="*/ 8694910 w 12210216"/>
              <a:gd name="connsiteY19" fmla="*/ 743651 h 1002962"/>
              <a:gd name="connsiteX20" fmla="*/ 8716528 w 12210216"/>
              <a:gd name="connsiteY20" fmla="*/ 743651 h 1002962"/>
              <a:gd name="connsiteX21" fmla="*/ 8716528 w 12210216"/>
              <a:gd name="connsiteY21" fmla="*/ 713387 h 1002962"/>
              <a:gd name="connsiteX22" fmla="*/ 8775977 w 12210216"/>
              <a:gd name="connsiteY22" fmla="*/ 713387 h 1002962"/>
              <a:gd name="connsiteX23" fmla="*/ 8775977 w 12210216"/>
              <a:gd name="connsiteY23" fmla="*/ 702578 h 1002962"/>
              <a:gd name="connsiteX24" fmla="*/ 8786786 w 12210216"/>
              <a:gd name="connsiteY24" fmla="*/ 702578 h 1002962"/>
              <a:gd name="connsiteX25" fmla="*/ 8786786 w 12210216"/>
              <a:gd name="connsiteY25" fmla="*/ 687445 h 1002962"/>
              <a:gd name="connsiteX26" fmla="*/ 8794893 w 12210216"/>
              <a:gd name="connsiteY26" fmla="*/ 687445 h 1002962"/>
              <a:gd name="connsiteX27" fmla="*/ 8794893 w 12210216"/>
              <a:gd name="connsiteY27" fmla="*/ 678798 h 1002962"/>
              <a:gd name="connsiteX28" fmla="*/ 8816511 w 12210216"/>
              <a:gd name="connsiteY28" fmla="*/ 678798 h 1002962"/>
              <a:gd name="connsiteX29" fmla="*/ 8816511 w 12210216"/>
              <a:gd name="connsiteY29" fmla="*/ 687445 h 1002962"/>
              <a:gd name="connsiteX30" fmla="*/ 8846236 w 12210216"/>
              <a:gd name="connsiteY30" fmla="*/ 687445 h 1002962"/>
              <a:gd name="connsiteX31" fmla="*/ 8846236 w 12210216"/>
              <a:gd name="connsiteY31" fmla="*/ 672313 h 1002962"/>
              <a:gd name="connsiteX32" fmla="*/ 8865152 w 12210216"/>
              <a:gd name="connsiteY32" fmla="*/ 672313 h 1002962"/>
              <a:gd name="connsiteX33" fmla="*/ 8865152 w 12210216"/>
              <a:gd name="connsiteY33" fmla="*/ 696092 h 1002962"/>
              <a:gd name="connsiteX34" fmla="*/ 8875960 w 12210216"/>
              <a:gd name="connsiteY34" fmla="*/ 696092 h 1002962"/>
              <a:gd name="connsiteX35" fmla="*/ 8875960 w 12210216"/>
              <a:gd name="connsiteY35" fmla="*/ 687445 h 1002962"/>
              <a:gd name="connsiteX36" fmla="*/ 8894876 w 12210216"/>
              <a:gd name="connsiteY36" fmla="*/ 687445 h 1002962"/>
              <a:gd name="connsiteX37" fmla="*/ 8894876 w 12210216"/>
              <a:gd name="connsiteY37" fmla="*/ 713387 h 1002962"/>
              <a:gd name="connsiteX38" fmla="*/ 8916494 w 12210216"/>
              <a:gd name="connsiteY38" fmla="*/ 713387 h 1002962"/>
              <a:gd name="connsiteX39" fmla="*/ 8916494 w 12210216"/>
              <a:gd name="connsiteY39" fmla="*/ 726357 h 1002962"/>
              <a:gd name="connsiteX40" fmla="*/ 8924601 w 12210216"/>
              <a:gd name="connsiteY40" fmla="*/ 726357 h 1002962"/>
              <a:gd name="connsiteX41" fmla="*/ 8924601 w 12210216"/>
              <a:gd name="connsiteY41" fmla="*/ 719872 h 1002962"/>
              <a:gd name="connsiteX42" fmla="*/ 8965135 w 12210216"/>
              <a:gd name="connsiteY42" fmla="*/ 719872 h 1002962"/>
              <a:gd name="connsiteX43" fmla="*/ 8965135 w 12210216"/>
              <a:gd name="connsiteY43" fmla="*/ 743651 h 1002962"/>
              <a:gd name="connsiteX44" fmla="*/ 8975944 w 12210216"/>
              <a:gd name="connsiteY44" fmla="*/ 743651 h 1002962"/>
              <a:gd name="connsiteX45" fmla="*/ 8975944 w 12210216"/>
              <a:gd name="connsiteY45" fmla="*/ 752299 h 1002962"/>
              <a:gd name="connsiteX46" fmla="*/ 8984051 w 12210216"/>
              <a:gd name="connsiteY46" fmla="*/ 752299 h 1002962"/>
              <a:gd name="connsiteX47" fmla="*/ 8984051 w 12210216"/>
              <a:gd name="connsiteY47" fmla="*/ 735004 h 1002962"/>
              <a:gd name="connsiteX48" fmla="*/ 8994860 w 12210216"/>
              <a:gd name="connsiteY48" fmla="*/ 735004 h 1002962"/>
              <a:gd name="connsiteX49" fmla="*/ 8994860 w 12210216"/>
              <a:gd name="connsiteY49" fmla="*/ 743651 h 1002962"/>
              <a:gd name="connsiteX50" fmla="*/ 8997562 w 12210216"/>
              <a:gd name="connsiteY50" fmla="*/ 743651 h 1002962"/>
              <a:gd name="connsiteX51" fmla="*/ 8997562 w 12210216"/>
              <a:gd name="connsiteY51" fmla="*/ 741490 h 1002962"/>
              <a:gd name="connsiteX52" fmla="*/ 9002966 w 12210216"/>
              <a:gd name="connsiteY52" fmla="*/ 741490 h 1002962"/>
              <a:gd name="connsiteX53" fmla="*/ 9002966 w 12210216"/>
              <a:gd name="connsiteY53" fmla="*/ 735004 h 1002962"/>
              <a:gd name="connsiteX54" fmla="*/ 9054310 w 12210216"/>
              <a:gd name="connsiteY54" fmla="*/ 735004 h 1002962"/>
              <a:gd name="connsiteX55" fmla="*/ 9054310 w 12210216"/>
              <a:gd name="connsiteY55" fmla="*/ 758784 h 1002962"/>
              <a:gd name="connsiteX56" fmla="*/ 9075928 w 12210216"/>
              <a:gd name="connsiteY56" fmla="*/ 758784 h 1002962"/>
              <a:gd name="connsiteX57" fmla="*/ 9075928 w 12210216"/>
              <a:gd name="connsiteY57" fmla="*/ 767431 h 1002962"/>
              <a:gd name="connsiteX58" fmla="*/ 9094843 w 12210216"/>
              <a:gd name="connsiteY58" fmla="*/ 767431 h 1002962"/>
              <a:gd name="connsiteX59" fmla="*/ 9094843 w 12210216"/>
              <a:gd name="connsiteY59" fmla="*/ 743651 h 1002962"/>
              <a:gd name="connsiteX60" fmla="*/ 9105652 w 12210216"/>
              <a:gd name="connsiteY60" fmla="*/ 743651 h 1002962"/>
              <a:gd name="connsiteX61" fmla="*/ 9105652 w 12210216"/>
              <a:gd name="connsiteY61" fmla="*/ 711225 h 1002962"/>
              <a:gd name="connsiteX62" fmla="*/ 9116461 w 12210216"/>
              <a:gd name="connsiteY62" fmla="*/ 711225 h 1002962"/>
              <a:gd name="connsiteX63" fmla="*/ 9116461 w 12210216"/>
              <a:gd name="connsiteY63" fmla="*/ 696092 h 1002962"/>
              <a:gd name="connsiteX64" fmla="*/ 9113759 w 12210216"/>
              <a:gd name="connsiteY64" fmla="*/ 696092 h 1002962"/>
              <a:gd name="connsiteX65" fmla="*/ 9121866 w 12210216"/>
              <a:gd name="connsiteY65" fmla="*/ 683122 h 1002962"/>
              <a:gd name="connsiteX66" fmla="*/ 9132675 w 12210216"/>
              <a:gd name="connsiteY66" fmla="*/ 711225 h 1002962"/>
              <a:gd name="connsiteX67" fmla="*/ 9140782 w 12210216"/>
              <a:gd name="connsiteY67" fmla="*/ 711225 h 1002962"/>
              <a:gd name="connsiteX68" fmla="*/ 9140782 w 12210216"/>
              <a:gd name="connsiteY68" fmla="*/ 605298 h 1002962"/>
              <a:gd name="connsiteX69" fmla="*/ 9156995 w 12210216"/>
              <a:gd name="connsiteY69" fmla="*/ 605298 h 1002962"/>
              <a:gd name="connsiteX70" fmla="*/ 9156995 w 12210216"/>
              <a:gd name="connsiteY70" fmla="*/ 557739 h 1002962"/>
              <a:gd name="connsiteX71" fmla="*/ 9192124 w 12210216"/>
              <a:gd name="connsiteY71" fmla="*/ 557739 h 1002962"/>
              <a:gd name="connsiteX72" fmla="*/ 9192124 w 12210216"/>
              <a:gd name="connsiteY72" fmla="*/ 536121 h 1002962"/>
              <a:gd name="connsiteX73" fmla="*/ 9238063 w 12210216"/>
              <a:gd name="connsiteY73" fmla="*/ 536121 h 1002962"/>
              <a:gd name="connsiteX74" fmla="*/ 9238063 w 12210216"/>
              <a:gd name="connsiteY74" fmla="*/ 555577 h 1002962"/>
              <a:gd name="connsiteX75" fmla="*/ 9262383 w 12210216"/>
              <a:gd name="connsiteY75" fmla="*/ 555577 h 1002962"/>
              <a:gd name="connsiteX76" fmla="*/ 9262383 w 12210216"/>
              <a:gd name="connsiteY76" fmla="*/ 603136 h 1002962"/>
              <a:gd name="connsiteX77" fmla="*/ 9273192 w 12210216"/>
              <a:gd name="connsiteY77" fmla="*/ 603136 h 1002962"/>
              <a:gd name="connsiteX78" fmla="*/ 9273192 w 12210216"/>
              <a:gd name="connsiteY78" fmla="*/ 607459 h 1002962"/>
              <a:gd name="connsiteX79" fmla="*/ 9292108 w 12210216"/>
              <a:gd name="connsiteY79" fmla="*/ 607459 h 1002962"/>
              <a:gd name="connsiteX80" fmla="*/ 9292108 w 12210216"/>
              <a:gd name="connsiteY80" fmla="*/ 646371 h 1002962"/>
              <a:gd name="connsiteX81" fmla="*/ 9302917 w 12210216"/>
              <a:gd name="connsiteY81" fmla="*/ 646371 h 1002962"/>
              <a:gd name="connsiteX82" fmla="*/ 9302917 w 12210216"/>
              <a:gd name="connsiteY82" fmla="*/ 659342 h 1002962"/>
              <a:gd name="connsiteX83" fmla="*/ 9324535 w 12210216"/>
              <a:gd name="connsiteY83" fmla="*/ 659342 h 1002962"/>
              <a:gd name="connsiteX84" fmla="*/ 9324535 w 12210216"/>
              <a:gd name="connsiteY84" fmla="*/ 663666 h 1002962"/>
              <a:gd name="connsiteX85" fmla="*/ 9332642 w 12210216"/>
              <a:gd name="connsiteY85" fmla="*/ 665827 h 1002962"/>
              <a:gd name="connsiteX86" fmla="*/ 9332642 w 12210216"/>
              <a:gd name="connsiteY86" fmla="*/ 687445 h 1002962"/>
              <a:gd name="connsiteX87" fmla="*/ 9356962 w 12210216"/>
              <a:gd name="connsiteY87" fmla="*/ 687445 h 1002962"/>
              <a:gd name="connsiteX88" fmla="*/ 9356962 w 12210216"/>
              <a:gd name="connsiteY88" fmla="*/ 696092 h 1002962"/>
              <a:gd name="connsiteX89" fmla="*/ 9370473 w 12210216"/>
              <a:gd name="connsiteY89" fmla="*/ 696092 h 1002962"/>
              <a:gd name="connsiteX90" fmla="*/ 9370473 w 12210216"/>
              <a:gd name="connsiteY90" fmla="*/ 713387 h 1002962"/>
              <a:gd name="connsiteX91" fmla="*/ 9375878 w 12210216"/>
              <a:gd name="connsiteY91" fmla="*/ 713387 h 1002962"/>
              <a:gd name="connsiteX92" fmla="*/ 9375878 w 12210216"/>
              <a:gd name="connsiteY92" fmla="*/ 698254 h 1002962"/>
              <a:gd name="connsiteX93" fmla="*/ 9386687 w 12210216"/>
              <a:gd name="connsiteY93" fmla="*/ 698254 h 1002962"/>
              <a:gd name="connsiteX94" fmla="*/ 9386687 w 12210216"/>
              <a:gd name="connsiteY94" fmla="*/ 711225 h 1002962"/>
              <a:gd name="connsiteX95" fmla="*/ 9394794 w 12210216"/>
              <a:gd name="connsiteY95" fmla="*/ 711225 h 1002962"/>
              <a:gd name="connsiteX96" fmla="*/ 9394794 w 12210216"/>
              <a:gd name="connsiteY96" fmla="*/ 706901 h 1002962"/>
              <a:gd name="connsiteX97" fmla="*/ 9459648 w 12210216"/>
              <a:gd name="connsiteY97" fmla="*/ 706901 h 1002962"/>
              <a:gd name="connsiteX98" fmla="*/ 9459648 w 12210216"/>
              <a:gd name="connsiteY98" fmla="*/ 717710 h 1002962"/>
              <a:gd name="connsiteX99" fmla="*/ 9467754 w 12210216"/>
              <a:gd name="connsiteY99" fmla="*/ 717710 h 1002962"/>
              <a:gd name="connsiteX100" fmla="*/ 9467754 w 12210216"/>
              <a:gd name="connsiteY100" fmla="*/ 735004 h 1002962"/>
              <a:gd name="connsiteX101" fmla="*/ 9489372 w 12210216"/>
              <a:gd name="connsiteY101" fmla="*/ 724195 h 1002962"/>
              <a:gd name="connsiteX102" fmla="*/ 9497479 w 12210216"/>
              <a:gd name="connsiteY102" fmla="*/ 683122 h 1002962"/>
              <a:gd name="connsiteX103" fmla="*/ 9505586 w 12210216"/>
              <a:gd name="connsiteY103" fmla="*/ 680960 h 1002962"/>
              <a:gd name="connsiteX104" fmla="*/ 9508288 w 12210216"/>
              <a:gd name="connsiteY104" fmla="*/ 611783 h 1002962"/>
              <a:gd name="connsiteX105" fmla="*/ 9510990 w 12210216"/>
              <a:gd name="connsiteY105" fmla="*/ 680960 h 1002962"/>
              <a:gd name="connsiteX106" fmla="*/ 9519097 w 12210216"/>
              <a:gd name="connsiteY106" fmla="*/ 683122 h 1002962"/>
              <a:gd name="connsiteX107" fmla="*/ 9519097 w 12210216"/>
              <a:gd name="connsiteY107" fmla="*/ 596651 h 1002962"/>
              <a:gd name="connsiteX108" fmla="*/ 9524502 w 12210216"/>
              <a:gd name="connsiteY108" fmla="*/ 596651 h 1002962"/>
              <a:gd name="connsiteX109" fmla="*/ 9524502 w 12210216"/>
              <a:gd name="connsiteY109" fmla="*/ 564224 h 1002962"/>
              <a:gd name="connsiteX110" fmla="*/ 9575845 w 12210216"/>
              <a:gd name="connsiteY110" fmla="*/ 564224 h 1002962"/>
              <a:gd name="connsiteX111" fmla="*/ 9575845 w 12210216"/>
              <a:gd name="connsiteY111" fmla="*/ 596651 h 1002962"/>
              <a:gd name="connsiteX112" fmla="*/ 9583952 w 12210216"/>
              <a:gd name="connsiteY112" fmla="*/ 596651 h 1002962"/>
              <a:gd name="connsiteX113" fmla="*/ 9583952 w 12210216"/>
              <a:gd name="connsiteY113" fmla="*/ 514503 h 1002962"/>
              <a:gd name="connsiteX114" fmla="*/ 9602867 w 12210216"/>
              <a:gd name="connsiteY114" fmla="*/ 514503 h 1002962"/>
              <a:gd name="connsiteX115" fmla="*/ 9602867 w 12210216"/>
              <a:gd name="connsiteY115" fmla="*/ 499370 h 1002962"/>
              <a:gd name="connsiteX116" fmla="*/ 9632592 w 12210216"/>
              <a:gd name="connsiteY116" fmla="*/ 499370 h 1002962"/>
              <a:gd name="connsiteX117" fmla="*/ 9632592 w 12210216"/>
              <a:gd name="connsiteY117" fmla="*/ 490723 h 1002962"/>
              <a:gd name="connsiteX118" fmla="*/ 9651508 w 12210216"/>
              <a:gd name="connsiteY118" fmla="*/ 490723 h 1002962"/>
              <a:gd name="connsiteX119" fmla="*/ 9651508 w 12210216"/>
              <a:gd name="connsiteY119" fmla="*/ 499370 h 1002962"/>
              <a:gd name="connsiteX120" fmla="*/ 9659614 w 12210216"/>
              <a:gd name="connsiteY120" fmla="*/ 499370 h 1002962"/>
              <a:gd name="connsiteX121" fmla="*/ 9659614 w 12210216"/>
              <a:gd name="connsiteY121" fmla="*/ 495047 h 1002962"/>
              <a:gd name="connsiteX122" fmla="*/ 9673126 w 12210216"/>
              <a:gd name="connsiteY122" fmla="*/ 495047 h 1002962"/>
              <a:gd name="connsiteX123" fmla="*/ 9673126 w 12210216"/>
              <a:gd name="connsiteY123" fmla="*/ 499370 h 1002962"/>
              <a:gd name="connsiteX124" fmla="*/ 9678530 w 12210216"/>
              <a:gd name="connsiteY124" fmla="*/ 499370 h 1002962"/>
              <a:gd name="connsiteX125" fmla="*/ 9678530 w 12210216"/>
              <a:gd name="connsiteY125" fmla="*/ 490723 h 1002962"/>
              <a:gd name="connsiteX126" fmla="*/ 9702851 w 12210216"/>
              <a:gd name="connsiteY126" fmla="*/ 490723 h 1002962"/>
              <a:gd name="connsiteX127" fmla="*/ 9702851 w 12210216"/>
              <a:gd name="connsiteY127" fmla="*/ 499370 h 1002962"/>
              <a:gd name="connsiteX128" fmla="*/ 9743384 w 12210216"/>
              <a:gd name="connsiteY128" fmla="*/ 499370 h 1002962"/>
              <a:gd name="connsiteX129" fmla="*/ 9743384 w 12210216"/>
              <a:gd name="connsiteY129" fmla="*/ 512341 h 1002962"/>
              <a:gd name="connsiteX130" fmla="*/ 9778514 w 12210216"/>
              <a:gd name="connsiteY130" fmla="*/ 512341 h 1002962"/>
              <a:gd name="connsiteX131" fmla="*/ 9778514 w 12210216"/>
              <a:gd name="connsiteY131" fmla="*/ 542606 h 1002962"/>
              <a:gd name="connsiteX132" fmla="*/ 9786620 w 12210216"/>
              <a:gd name="connsiteY132" fmla="*/ 542606 h 1002962"/>
              <a:gd name="connsiteX133" fmla="*/ 9786620 w 12210216"/>
              <a:gd name="connsiteY133" fmla="*/ 551253 h 1002962"/>
              <a:gd name="connsiteX134" fmla="*/ 9792025 w 12210216"/>
              <a:gd name="connsiteY134" fmla="*/ 551253 h 1002962"/>
              <a:gd name="connsiteX135" fmla="*/ 9792025 w 12210216"/>
              <a:gd name="connsiteY135" fmla="*/ 581518 h 1002962"/>
              <a:gd name="connsiteX136" fmla="*/ 9800132 w 12210216"/>
              <a:gd name="connsiteY136" fmla="*/ 581518 h 1002962"/>
              <a:gd name="connsiteX137" fmla="*/ 9800132 w 12210216"/>
              <a:gd name="connsiteY137" fmla="*/ 588003 h 1002962"/>
              <a:gd name="connsiteX138" fmla="*/ 9810941 w 12210216"/>
              <a:gd name="connsiteY138" fmla="*/ 588003 h 1002962"/>
              <a:gd name="connsiteX139" fmla="*/ 9810941 w 12210216"/>
              <a:gd name="connsiteY139" fmla="*/ 618268 h 1002962"/>
              <a:gd name="connsiteX140" fmla="*/ 9832559 w 12210216"/>
              <a:gd name="connsiteY140" fmla="*/ 618268 h 1002962"/>
              <a:gd name="connsiteX141" fmla="*/ 9832559 w 12210216"/>
              <a:gd name="connsiteY141" fmla="*/ 642048 h 1002962"/>
              <a:gd name="connsiteX142" fmla="*/ 9835261 w 12210216"/>
              <a:gd name="connsiteY142" fmla="*/ 642048 h 1002962"/>
              <a:gd name="connsiteX143" fmla="*/ 9835261 w 12210216"/>
              <a:gd name="connsiteY143" fmla="*/ 655019 h 1002962"/>
              <a:gd name="connsiteX144" fmla="*/ 9843368 w 12210216"/>
              <a:gd name="connsiteY144" fmla="*/ 655019 h 1002962"/>
              <a:gd name="connsiteX145" fmla="*/ 9843368 w 12210216"/>
              <a:gd name="connsiteY145" fmla="*/ 678798 h 1002962"/>
              <a:gd name="connsiteX146" fmla="*/ 9856879 w 12210216"/>
              <a:gd name="connsiteY146" fmla="*/ 678798 h 1002962"/>
              <a:gd name="connsiteX147" fmla="*/ 9856879 w 12210216"/>
              <a:gd name="connsiteY147" fmla="*/ 680960 h 1002962"/>
              <a:gd name="connsiteX148" fmla="*/ 9859582 w 12210216"/>
              <a:gd name="connsiteY148" fmla="*/ 680960 h 1002962"/>
              <a:gd name="connsiteX149" fmla="*/ 9859582 w 12210216"/>
              <a:gd name="connsiteY149" fmla="*/ 696092 h 1002962"/>
              <a:gd name="connsiteX150" fmla="*/ 9875795 w 12210216"/>
              <a:gd name="connsiteY150" fmla="*/ 680960 h 1002962"/>
              <a:gd name="connsiteX151" fmla="*/ 9913627 w 12210216"/>
              <a:gd name="connsiteY151" fmla="*/ 680960 h 1002962"/>
              <a:gd name="connsiteX152" fmla="*/ 9913627 w 12210216"/>
              <a:gd name="connsiteY152" fmla="*/ 767431 h 1002962"/>
              <a:gd name="connsiteX153" fmla="*/ 9921734 w 12210216"/>
              <a:gd name="connsiteY153" fmla="*/ 767431 h 1002962"/>
              <a:gd name="connsiteX154" fmla="*/ 9929840 w 12210216"/>
              <a:gd name="connsiteY154" fmla="*/ 756622 h 1002962"/>
              <a:gd name="connsiteX155" fmla="*/ 9929840 w 12210216"/>
              <a:gd name="connsiteY155" fmla="*/ 771755 h 1002962"/>
              <a:gd name="connsiteX156" fmla="*/ 9935245 w 12210216"/>
              <a:gd name="connsiteY156" fmla="*/ 771755 h 1002962"/>
              <a:gd name="connsiteX157" fmla="*/ 9935245 w 12210216"/>
              <a:gd name="connsiteY157" fmla="*/ 726357 h 1002962"/>
              <a:gd name="connsiteX158" fmla="*/ 9943352 w 12210216"/>
              <a:gd name="connsiteY158" fmla="*/ 726357 h 1002962"/>
              <a:gd name="connsiteX159" fmla="*/ 9943352 w 12210216"/>
              <a:gd name="connsiteY159" fmla="*/ 661504 h 1002962"/>
              <a:gd name="connsiteX160" fmla="*/ 9954160 w 12210216"/>
              <a:gd name="connsiteY160" fmla="*/ 661504 h 1002962"/>
              <a:gd name="connsiteX161" fmla="*/ 9970374 w 12210216"/>
              <a:gd name="connsiteY161" fmla="*/ 618268 h 1002962"/>
              <a:gd name="connsiteX162" fmla="*/ 9983885 w 12210216"/>
              <a:gd name="connsiteY162" fmla="*/ 618268 h 1002962"/>
              <a:gd name="connsiteX163" fmla="*/ 9997396 w 12210216"/>
              <a:gd name="connsiteY163" fmla="*/ 661504 h 1002962"/>
              <a:gd name="connsiteX164" fmla="*/ 10008206 w 12210216"/>
              <a:gd name="connsiteY164" fmla="*/ 661504 h 1002962"/>
              <a:gd name="connsiteX165" fmla="*/ 10008206 w 12210216"/>
              <a:gd name="connsiteY165" fmla="*/ 700416 h 1002962"/>
              <a:gd name="connsiteX166" fmla="*/ 10027121 w 12210216"/>
              <a:gd name="connsiteY166" fmla="*/ 700416 h 1002962"/>
              <a:gd name="connsiteX167" fmla="*/ 10027121 w 12210216"/>
              <a:gd name="connsiteY167" fmla="*/ 717710 h 1002962"/>
              <a:gd name="connsiteX168" fmla="*/ 10032526 w 12210216"/>
              <a:gd name="connsiteY168" fmla="*/ 717710 h 1002962"/>
              <a:gd name="connsiteX169" fmla="*/ 10032526 w 12210216"/>
              <a:gd name="connsiteY169" fmla="*/ 700416 h 1002962"/>
              <a:gd name="connsiteX170" fmla="*/ 10048740 w 12210216"/>
              <a:gd name="connsiteY170" fmla="*/ 700416 h 1002962"/>
              <a:gd name="connsiteX171" fmla="*/ 10048740 w 12210216"/>
              <a:gd name="connsiteY171" fmla="*/ 713387 h 1002962"/>
              <a:gd name="connsiteX172" fmla="*/ 10089273 w 12210216"/>
              <a:gd name="connsiteY172" fmla="*/ 713387 h 1002962"/>
              <a:gd name="connsiteX173" fmla="*/ 10089273 w 12210216"/>
              <a:gd name="connsiteY173" fmla="*/ 676636 h 1002962"/>
              <a:gd name="connsiteX174" fmla="*/ 10102784 w 12210216"/>
              <a:gd name="connsiteY174" fmla="*/ 676636 h 1002962"/>
              <a:gd name="connsiteX175" fmla="*/ 10102784 w 12210216"/>
              <a:gd name="connsiteY175" fmla="*/ 698254 h 1002962"/>
              <a:gd name="connsiteX176" fmla="*/ 10105487 w 12210216"/>
              <a:gd name="connsiteY176" fmla="*/ 698254 h 1002962"/>
              <a:gd name="connsiteX177" fmla="*/ 10105487 w 12210216"/>
              <a:gd name="connsiteY177" fmla="*/ 665827 h 1002962"/>
              <a:gd name="connsiteX178" fmla="*/ 10135212 w 12210216"/>
              <a:gd name="connsiteY178" fmla="*/ 665827 h 1002962"/>
              <a:gd name="connsiteX179" fmla="*/ 10135212 w 12210216"/>
              <a:gd name="connsiteY179" fmla="*/ 652857 h 1002962"/>
              <a:gd name="connsiteX180" fmla="*/ 10143318 w 12210216"/>
              <a:gd name="connsiteY180" fmla="*/ 652857 h 1002962"/>
              <a:gd name="connsiteX181" fmla="*/ 10143318 w 12210216"/>
              <a:gd name="connsiteY181" fmla="*/ 637724 h 1002962"/>
              <a:gd name="connsiteX182" fmla="*/ 10148723 w 12210216"/>
              <a:gd name="connsiteY182" fmla="*/ 637724 h 1002962"/>
              <a:gd name="connsiteX183" fmla="*/ 10148723 w 12210216"/>
              <a:gd name="connsiteY183" fmla="*/ 644210 h 1002962"/>
              <a:gd name="connsiteX184" fmla="*/ 10173043 w 12210216"/>
              <a:gd name="connsiteY184" fmla="*/ 644210 h 1002962"/>
              <a:gd name="connsiteX185" fmla="*/ 10173043 w 12210216"/>
              <a:gd name="connsiteY185" fmla="*/ 637724 h 1002962"/>
              <a:gd name="connsiteX186" fmla="*/ 10181150 w 12210216"/>
              <a:gd name="connsiteY186" fmla="*/ 637724 h 1002962"/>
              <a:gd name="connsiteX187" fmla="*/ 10181150 w 12210216"/>
              <a:gd name="connsiteY187" fmla="*/ 648533 h 1002962"/>
              <a:gd name="connsiteX188" fmla="*/ 10232493 w 12210216"/>
              <a:gd name="connsiteY188" fmla="*/ 648533 h 1002962"/>
              <a:gd name="connsiteX189" fmla="*/ 10232493 w 12210216"/>
              <a:gd name="connsiteY189" fmla="*/ 786887 h 1002962"/>
              <a:gd name="connsiteX190" fmla="*/ 10248706 w 12210216"/>
              <a:gd name="connsiteY190" fmla="*/ 786887 h 1002962"/>
              <a:gd name="connsiteX191" fmla="*/ 10248706 w 12210216"/>
              <a:gd name="connsiteY191" fmla="*/ 773916 h 1002962"/>
              <a:gd name="connsiteX192" fmla="*/ 10254111 w 12210216"/>
              <a:gd name="connsiteY192" fmla="*/ 773916 h 1002962"/>
              <a:gd name="connsiteX193" fmla="*/ 10254111 w 12210216"/>
              <a:gd name="connsiteY193" fmla="*/ 786887 h 1002962"/>
              <a:gd name="connsiteX194" fmla="*/ 10294645 w 12210216"/>
              <a:gd name="connsiteY194" fmla="*/ 786887 h 1002962"/>
              <a:gd name="connsiteX195" fmla="*/ 10294645 w 12210216"/>
              <a:gd name="connsiteY195" fmla="*/ 756622 h 1002962"/>
              <a:gd name="connsiteX196" fmla="*/ 10310858 w 12210216"/>
              <a:gd name="connsiteY196" fmla="*/ 756622 h 1002962"/>
              <a:gd name="connsiteX197" fmla="*/ 10313560 w 12210216"/>
              <a:gd name="connsiteY197" fmla="*/ 754460 h 1002962"/>
              <a:gd name="connsiteX198" fmla="*/ 10327072 w 12210216"/>
              <a:gd name="connsiteY198" fmla="*/ 754460 h 1002962"/>
              <a:gd name="connsiteX199" fmla="*/ 10332476 w 12210216"/>
              <a:gd name="connsiteY199" fmla="*/ 756622 h 1002962"/>
              <a:gd name="connsiteX200" fmla="*/ 10345988 w 12210216"/>
              <a:gd name="connsiteY200" fmla="*/ 756622 h 1002962"/>
              <a:gd name="connsiteX201" fmla="*/ 10345988 w 12210216"/>
              <a:gd name="connsiteY201" fmla="*/ 786887 h 1002962"/>
              <a:gd name="connsiteX202" fmla="*/ 10356796 w 12210216"/>
              <a:gd name="connsiteY202" fmla="*/ 786887 h 1002962"/>
              <a:gd name="connsiteX203" fmla="*/ 10356796 w 12210216"/>
              <a:gd name="connsiteY203" fmla="*/ 804181 h 1002962"/>
              <a:gd name="connsiteX204" fmla="*/ 10386521 w 12210216"/>
              <a:gd name="connsiteY204" fmla="*/ 806343 h 1002962"/>
              <a:gd name="connsiteX205" fmla="*/ 10386521 w 12210216"/>
              <a:gd name="connsiteY205" fmla="*/ 789049 h 1002962"/>
              <a:gd name="connsiteX206" fmla="*/ 10489207 w 12210216"/>
              <a:gd name="connsiteY206" fmla="*/ 789049 h 1002962"/>
              <a:gd name="connsiteX207" fmla="*/ 10489207 w 12210216"/>
              <a:gd name="connsiteY207" fmla="*/ 806343 h 1002962"/>
              <a:gd name="connsiteX208" fmla="*/ 10502718 w 12210216"/>
              <a:gd name="connsiteY208" fmla="*/ 806343 h 1002962"/>
              <a:gd name="connsiteX209" fmla="*/ 10502718 w 12210216"/>
              <a:gd name="connsiteY209" fmla="*/ 810667 h 1002962"/>
              <a:gd name="connsiteX210" fmla="*/ 10494612 w 12210216"/>
              <a:gd name="connsiteY210" fmla="*/ 810667 h 1002962"/>
              <a:gd name="connsiteX211" fmla="*/ 10494612 w 12210216"/>
              <a:gd name="connsiteY211" fmla="*/ 814322 h 1002962"/>
              <a:gd name="connsiteX212" fmla="*/ 10564926 w 12210216"/>
              <a:gd name="connsiteY212" fmla="*/ 814322 h 1002962"/>
              <a:gd name="connsiteX213" fmla="*/ 10567572 w 12210216"/>
              <a:gd name="connsiteY213" fmla="*/ 782563 h 1002962"/>
              <a:gd name="connsiteX214" fmla="*/ 10575679 w 12210216"/>
              <a:gd name="connsiteY214" fmla="*/ 782563 h 1002962"/>
              <a:gd name="connsiteX215" fmla="*/ 10578015 w 12210216"/>
              <a:gd name="connsiteY215" fmla="*/ 814322 h 1002962"/>
              <a:gd name="connsiteX216" fmla="*/ 10589557 w 12210216"/>
              <a:gd name="connsiteY216" fmla="*/ 814322 h 1002962"/>
              <a:gd name="connsiteX217" fmla="*/ 10591893 w 12210216"/>
              <a:gd name="connsiteY217" fmla="*/ 782563 h 1002962"/>
              <a:gd name="connsiteX218" fmla="*/ 10600000 w 12210216"/>
              <a:gd name="connsiteY218" fmla="*/ 782563 h 1002962"/>
              <a:gd name="connsiteX219" fmla="*/ 10602335 w 12210216"/>
              <a:gd name="connsiteY219" fmla="*/ 814322 h 1002962"/>
              <a:gd name="connsiteX220" fmla="*/ 10672960 w 12210216"/>
              <a:gd name="connsiteY220" fmla="*/ 814322 h 1002962"/>
              <a:gd name="connsiteX221" fmla="*/ 10672960 w 12210216"/>
              <a:gd name="connsiteY221" fmla="*/ 808505 h 1002962"/>
              <a:gd name="connsiteX222" fmla="*/ 10689174 w 12210216"/>
              <a:gd name="connsiteY222" fmla="*/ 808505 h 1002962"/>
              <a:gd name="connsiteX223" fmla="*/ 10689174 w 12210216"/>
              <a:gd name="connsiteY223" fmla="*/ 814322 h 1002962"/>
              <a:gd name="connsiteX224" fmla="*/ 10713494 w 12210216"/>
              <a:gd name="connsiteY224" fmla="*/ 814322 h 1002962"/>
              <a:gd name="connsiteX225" fmla="*/ 10713494 w 12210216"/>
              <a:gd name="connsiteY225" fmla="*/ 810667 h 1002962"/>
              <a:gd name="connsiteX226" fmla="*/ 10721601 w 12210216"/>
              <a:gd name="connsiteY226" fmla="*/ 810667 h 1002962"/>
              <a:gd name="connsiteX227" fmla="*/ 10721601 w 12210216"/>
              <a:gd name="connsiteY227" fmla="*/ 814322 h 1002962"/>
              <a:gd name="connsiteX228" fmla="*/ 10729708 w 12210216"/>
              <a:gd name="connsiteY228" fmla="*/ 814322 h 1002962"/>
              <a:gd name="connsiteX229" fmla="*/ 10729708 w 12210216"/>
              <a:gd name="connsiteY229" fmla="*/ 806343 h 1002962"/>
              <a:gd name="connsiteX230" fmla="*/ 10740517 w 12210216"/>
              <a:gd name="connsiteY230" fmla="*/ 806343 h 1002962"/>
              <a:gd name="connsiteX231" fmla="*/ 10740517 w 12210216"/>
              <a:gd name="connsiteY231" fmla="*/ 799858 h 1002962"/>
              <a:gd name="connsiteX232" fmla="*/ 10751326 w 12210216"/>
              <a:gd name="connsiteY232" fmla="*/ 799858 h 1002962"/>
              <a:gd name="connsiteX233" fmla="*/ 10751326 w 12210216"/>
              <a:gd name="connsiteY233" fmla="*/ 806343 h 1002962"/>
              <a:gd name="connsiteX234" fmla="*/ 10897248 w 12210216"/>
              <a:gd name="connsiteY234" fmla="*/ 806343 h 1002962"/>
              <a:gd name="connsiteX235" fmla="*/ 10897248 w 12210216"/>
              <a:gd name="connsiteY235" fmla="*/ 810667 h 1002962"/>
              <a:gd name="connsiteX236" fmla="*/ 10913461 w 12210216"/>
              <a:gd name="connsiteY236" fmla="*/ 810667 h 1002962"/>
              <a:gd name="connsiteX237" fmla="*/ 10913461 w 12210216"/>
              <a:gd name="connsiteY237" fmla="*/ 806343 h 1002962"/>
              <a:gd name="connsiteX238" fmla="*/ 10935079 w 12210216"/>
              <a:gd name="connsiteY238" fmla="*/ 806343 h 1002962"/>
              <a:gd name="connsiteX239" fmla="*/ 10935079 w 12210216"/>
              <a:gd name="connsiteY239" fmla="*/ 812828 h 1002962"/>
              <a:gd name="connsiteX240" fmla="*/ 10953995 w 12210216"/>
              <a:gd name="connsiteY240" fmla="*/ 812828 h 1002962"/>
              <a:gd name="connsiteX241" fmla="*/ 10953995 w 12210216"/>
              <a:gd name="connsiteY241" fmla="*/ 814322 h 1002962"/>
              <a:gd name="connsiteX242" fmla="*/ 10997231 w 12210216"/>
              <a:gd name="connsiteY242" fmla="*/ 814322 h 1002962"/>
              <a:gd name="connsiteX243" fmla="*/ 10997231 w 12210216"/>
              <a:gd name="connsiteY243" fmla="*/ 797696 h 1002962"/>
              <a:gd name="connsiteX244" fmla="*/ 11005338 w 12210216"/>
              <a:gd name="connsiteY244" fmla="*/ 797696 h 1002962"/>
              <a:gd name="connsiteX245" fmla="*/ 11005338 w 12210216"/>
              <a:gd name="connsiteY245" fmla="*/ 814322 h 1002962"/>
              <a:gd name="connsiteX246" fmla="*/ 11013445 w 12210216"/>
              <a:gd name="connsiteY246" fmla="*/ 814322 h 1002962"/>
              <a:gd name="connsiteX247" fmla="*/ 11013445 w 12210216"/>
              <a:gd name="connsiteY247" fmla="*/ 810667 h 1002962"/>
              <a:gd name="connsiteX248" fmla="*/ 11064788 w 12210216"/>
              <a:gd name="connsiteY248" fmla="*/ 810667 h 1002962"/>
              <a:gd name="connsiteX249" fmla="*/ 11064788 w 12210216"/>
              <a:gd name="connsiteY249" fmla="*/ 814322 h 1002962"/>
              <a:gd name="connsiteX250" fmla="*/ 11079413 w 12210216"/>
              <a:gd name="connsiteY250" fmla="*/ 814322 h 1002962"/>
              <a:gd name="connsiteX251" fmla="*/ 11099917 w 12210216"/>
              <a:gd name="connsiteY251" fmla="*/ 404252 h 1002962"/>
              <a:gd name="connsiteX252" fmla="*/ 11083703 w 12210216"/>
              <a:gd name="connsiteY252" fmla="*/ 382634 h 1002962"/>
              <a:gd name="connsiteX253" fmla="*/ 11075596 w 12210216"/>
              <a:gd name="connsiteY253" fmla="*/ 378311 h 1002962"/>
              <a:gd name="connsiteX254" fmla="*/ 11086406 w 12210216"/>
              <a:gd name="connsiteY254" fmla="*/ 354531 h 1002962"/>
              <a:gd name="connsiteX255" fmla="*/ 11086406 w 12210216"/>
              <a:gd name="connsiteY255" fmla="*/ 337237 h 1002962"/>
              <a:gd name="connsiteX256" fmla="*/ 11105321 w 12210216"/>
              <a:gd name="connsiteY256" fmla="*/ 337237 h 1002962"/>
              <a:gd name="connsiteX257" fmla="*/ 11105321 w 12210216"/>
              <a:gd name="connsiteY257" fmla="*/ 315619 h 1002962"/>
              <a:gd name="connsiteX258" fmla="*/ 11108024 w 12210216"/>
              <a:gd name="connsiteY258" fmla="*/ 311296 h 1002962"/>
              <a:gd name="connsiteX259" fmla="*/ 11108024 w 12210216"/>
              <a:gd name="connsiteY259" fmla="*/ 233472 h 1002962"/>
              <a:gd name="connsiteX260" fmla="*/ 11105321 w 12210216"/>
              <a:gd name="connsiteY260" fmla="*/ 226986 h 1002962"/>
              <a:gd name="connsiteX261" fmla="*/ 11113428 w 12210216"/>
              <a:gd name="connsiteY261" fmla="*/ 220501 h 1002962"/>
              <a:gd name="connsiteX262" fmla="*/ 11113428 w 12210216"/>
              <a:gd name="connsiteY262" fmla="*/ 162133 h 1002962"/>
              <a:gd name="connsiteX263" fmla="*/ 11116130 w 12210216"/>
              <a:gd name="connsiteY263" fmla="*/ 157810 h 1002962"/>
              <a:gd name="connsiteX264" fmla="*/ 11116130 w 12210216"/>
              <a:gd name="connsiteY264" fmla="*/ 101603 h 1002962"/>
              <a:gd name="connsiteX265" fmla="*/ 11118833 w 12210216"/>
              <a:gd name="connsiteY265" fmla="*/ 99442 h 1002962"/>
              <a:gd name="connsiteX266" fmla="*/ 11118833 w 12210216"/>
              <a:gd name="connsiteY266" fmla="*/ 82147 h 1002962"/>
              <a:gd name="connsiteX267" fmla="*/ 11121535 w 12210216"/>
              <a:gd name="connsiteY267" fmla="*/ 79986 h 1002962"/>
              <a:gd name="connsiteX268" fmla="*/ 11124237 w 12210216"/>
              <a:gd name="connsiteY268" fmla="*/ 82147 h 1002962"/>
              <a:gd name="connsiteX269" fmla="*/ 11124237 w 12210216"/>
              <a:gd name="connsiteY269" fmla="*/ 99442 h 1002962"/>
              <a:gd name="connsiteX270" fmla="*/ 11126939 w 12210216"/>
              <a:gd name="connsiteY270" fmla="*/ 101603 h 1002962"/>
              <a:gd name="connsiteX271" fmla="*/ 11126939 w 12210216"/>
              <a:gd name="connsiteY271" fmla="*/ 157810 h 1002962"/>
              <a:gd name="connsiteX272" fmla="*/ 11129642 w 12210216"/>
              <a:gd name="connsiteY272" fmla="*/ 162133 h 1002962"/>
              <a:gd name="connsiteX273" fmla="*/ 11129642 w 12210216"/>
              <a:gd name="connsiteY273" fmla="*/ 220501 h 1002962"/>
              <a:gd name="connsiteX274" fmla="*/ 11137748 w 12210216"/>
              <a:gd name="connsiteY274" fmla="*/ 226986 h 1002962"/>
              <a:gd name="connsiteX275" fmla="*/ 11135046 w 12210216"/>
              <a:gd name="connsiteY275" fmla="*/ 233472 h 1002962"/>
              <a:gd name="connsiteX276" fmla="*/ 11135046 w 12210216"/>
              <a:gd name="connsiteY276" fmla="*/ 311296 h 1002962"/>
              <a:gd name="connsiteX277" fmla="*/ 11137748 w 12210216"/>
              <a:gd name="connsiteY277" fmla="*/ 315619 h 1002962"/>
              <a:gd name="connsiteX278" fmla="*/ 11137748 w 12210216"/>
              <a:gd name="connsiteY278" fmla="*/ 337237 h 1002962"/>
              <a:gd name="connsiteX279" fmla="*/ 11156664 w 12210216"/>
              <a:gd name="connsiteY279" fmla="*/ 337237 h 1002962"/>
              <a:gd name="connsiteX280" fmla="*/ 11156664 w 12210216"/>
              <a:gd name="connsiteY280" fmla="*/ 354531 h 1002962"/>
              <a:gd name="connsiteX281" fmla="*/ 11167473 w 12210216"/>
              <a:gd name="connsiteY281" fmla="*/ 378311 h 1002962"/>
              <a:gd name="connsiteX282" fmla="*/ 11159366 w 12210216"/>
              <a:gd name="connsiteY282" fmla="*/ 382634 h 1002962"/>
              <a:gd name="connsiteX283" fmla="*/ 11143153 w 12210216"/>
              <a:gd name="connsiteY283" fmla="*/ 404252 h 1002962"/>
              <a:gd name="connsiteX284" fmla="*/ 11153962 w 12210216"/>
              <a:gd name="connsiteY284" fmla="*/ 657180 h 1002962"/>
              <a:gd name="connsiteX285" fmla="*/ 11240434 w 12210216"/>
              <a:gd name="connsiteY285" fmla="*/ 657180 h 1002962"/>
              <a:gd name="connsiteX286" fmla="*/ 11240434 w 12210216"/>
              <a:gd name="connsiteY286" fmla="*/ 732843 h 1002962"/>
              <a:gd name="connsiteX287" fmla="*/ 11251243 w 12210216"/>
              <a:gd name="connsiteY287" fmla="*/ 732843 h 1002962"/>
              <a:gd name="connsiteX288" fmla="*/ 11253945 w 12210216"/>
              <a:gd name="connsiteY288" fmla="*/ 726357 h 1002962"/>
              <a:gd name="connsiteX289" fmla="*/ 11262052 w 12210216"/>
              <a:gd name="connsiteY289" fmla="*/ 726357 h 1002962"/>
              <a:gd name="connsiteX290" fmla="*/ 11264754 w 12210216"/>
              <a:gd name="connsiteY290" fmla="*/ 735004 h 1002962"/>
              <a:gd name="connsiteX291" fmla="*/ 11280968 w 12210216"/>
              <a:gd name="connsiteY291" fmla="*/ 735004 h 1002962"/>
              <a:gd name="connsiteX292" fmla="*/ 11280968 w 12210216"/>
              <a:gd name="connsiteY292" fmla="*/ 728519 h 1002962"/>
              <a:gd name="connsiteX293" fmla="*/ 11310693 w 12210216"/>
              <a:gd name="connsiteY293" fmla="*/ 728519 h 1002962"/>
              <a:gd name="connsiteX294" fmla="*/ 11310693 w 12210216"/>
              <a:gd name="connsiteY294" fmla="*/ 735004 h 1002962"/>
              <a:gd name="connsiteX295" fmla="*/ 11337715 w 12210216"/>
              <a:gd name="connsiteY295" fmla="*/ 735004 h 1002962"/>
              <a:gd name="connsiteX296" fmla="*/ 11337715 w 12210216"/>
              <a:gd name="connsiteY296" fmla="*/ 780402 h 1002962"/>
              <a:gd name="connsiteX297" fmla="*/ 11356631 w 12210216"/>
              <a:gd name="connsiteY297" fmla="*/ 780402 h 1002962"/>
              <a:gd name="connsiteX298" fmla="*/ 11356631 w 12210216"/>
              <a:gd name="connsiteY298" fmla="*/ 767431 h 1002962"/>
              <a:gd name="connsiteX299" fmla="*/ 11378249 w 12210216"/>
              <a:gd name="connsiteY299" fmla="*/ 767431 h 1002962"/>
              <a:gd name="connsiteX300" fmla="*/ 11378249 w 12210216"/>
              <a:gd name="connsiteY300" fmla="*/ 588003 h 1002962"/>
              <a:gd name="connsiteX301" fmla="*/ 11386356 w 12210216"/>
              <a:gd name="connsiteY301" fmla="*/ 581518 h 1002962"/>
              <a:gd name="connsiteX302" fmla="*/ 11483637 w 12210216"/>
              <a:gd name="connsiteY302" fmla="*/ 581518 h 1002962"/>
              <a:gd name="connsiteX303" fmla="*/ 11483637 w 12210216"/>
              <a:gd name="connsiteY303" fmla="*/ 590165 h 1002962"/>
              <a:gd name="connsiteX304" fmla="*/ 11497148 w 12210216"/>
              <a:gd name="connsiteY304" fmla="*/ 590165 h 1002962"/>
              <a:gd name="connsiteX305" fmla="*/ 11497148 w 12210216"/>
              <a:gd name="connsiteY305" fmla="*/ 704739 h 1002962"/>
              <a:gd name="connsiteX306" fmla="*/ 11526873 w 12210216"/>
              <a:gd name="connsiteY306" fmla="*/ 704739 h 1002962"/>
              <a:gd name="connsiteX307" fmla="*/ 11526873 w 12210216"/>
              <a:gd name="connsiteY307" fmla="*/ 637724 h 1002962"/>
              <a:gd name="connsiteX308" fmla="*/ 11562002 w 12210216"/>
              <a:gd name="connsiteY308" fmla="*/ 637724 h 1002962"/>
              <a:gd name="connsiteX309" fmla="*/ 11567407 w 12210216"/>
              <a:gd name="connsiteY309" fmla="*/ 633401 h 1002962"/>
              <a:gd name="connsiteX310" fmla="*/ 11578216 w 12210216"/>
              <a:gd name="connsiteY310" fmla="*/ 633401 h 1002962"/>
              <a:gd name="connsiteX311" fmla="*/ 11583620 w 12210216"/>
              <a:gd name="connsiteY311" fmla="*/ 637724 h 1002962"/>
              <a:gd name="connsiteX312" fmla="*/ 11613345 w 12210216"/>
              <a:gd name="connsiteY312" fmla="*/ 637724 h 1002962"/>
              <a:gd name="connsiteX313" fmla="*/ 11613345 w 12210216"/>
              <a:gd name="connsiteY313" fmla="*/ 520988 h 1002962"/>
              <a:gd name="connsiteX314" fmla="*/ 11689008 w 12210216"/>
              <a:gd name="connsiteY314" fmla="*/ 510179 h 1002962"/>
              <a:gd name="connsiteX315" fmla="*/ 11689008 w 12210216"/>
              <a:gd name="connsiteY315" fmla="*/ 518826 h 1002962"/>
              <a:gd name="connsiteX316" fmla="*/ 11724138 w 12210216"/>
              <a:gd name="connsiteY316" fmla="*/ 518826 h 1002962"/>
              <a:gd name="connsiteX317" fmla="*/ 11724138 w 12210216"/>
              <a:gd name="connsiteY317" fmla="*/ 773916 h 1002962"/>
              <a:gd name="connsiteX318" fmla="*/ 11753863 w 12210216"/>
              <a:gd name="connsiteY318" fmla="*/ 773916 h 1002962"/>
              <a:gd name="connsiteX319" fmla="*/ 11753863 w 12210216"/>
              <a:gd name="connsiteY319" fmla="*/ 769593 h 1002962"/>
              <a:gd name="connsiteX320" fmla="*/ 11770076 w 12210216"/>
              <a:gd name="connsiteY320" fmla="*/ 769593 h 1002962"/>
              <a:gd name="connsiteX321" fmla="*/ 11770076 w 12210216"/>
              <a:gd name="connsiteY321" fmla="*/ 773916 h 1002962"/>
              <a:gd name="connsiteX322" fmla="*/ 11802503 w 12210216"/>
              <a:gd name="connsiteY322" fmla="*/ 773916 h 1002962"/>
              <a:gd name="connsiteX323" fmla="*/ 11802503 w 12210216"/>
              <a:gd name="connsiteY323" fmla="*/ 760946 h 1002962"/>
              <a:gd name="connsiteX324" fmla="*/ 11840335 w 12210216"/>
              <a:gd name="connsiteY324" fmla="*/ 760946 h 1002962"/>
              <a:gd name="connsiteX325" fmla="*/ 11840335 w 12210216"/>
              <a:gd name="connsiteY325" fmla="*/ 756622 h 1002962"/>
              <a:gd name="connsiteX326" fmla="*/ 11856548 w 12210216"/>
              <a:gd name="connsiteY326" fmla="*/ 756622 h 1002962"/>
              <a:gd name="connsiteX327" fmla="*/ 11856548 w 12210216"/>
              <a:gd name="connsiteY327" fmla="*/ 760946 h 1002962"/>
              <a:gd name="connsiteX328" fmla="*/ 11883571 w 12210216"/>
              <a:gd name="connsiteY328" fmla="*/ 760946 h 1002962"/>
              <a:gd name="connsiteX329" fmla="*/ 11883571 w 12210216"/>
              <a:gd name="connsiteY329" fmla="*/ 743651 h 1002962"/>
              <a:gd name="connsiteX330" fmla="*/ 11894380 w 12210216"/>
              <a:gd name="connsiteY330" fmla="*/ 743651 h 1002962"/>
              <a:gd name="connsiteX331" fmla="*/ 11894380 w 12210216"/>
              <a:gd name="connsiteY331" fmla="*/ 730681 h 1002962"/>
              <a:gd name="connsiteX332" fmla="*/ 11970043 w 12210216"/>
              <a:gd name="connsiteY332" fmla="*/ 730681 h 1002962"/>
              <a:gd name="connsiteX333" fmla="*/ 11970043 w 12210216"/>
              <a:gd name="connsiteY333" fmla="*/ 700416 h 1002962"/>
              <a:gd name="connsiteX334" fmla="*/ 11994363 w 12210216"/>
              <a:gd name="connsiteY334" fmla="*/ 700416 h 1002962"/>
              <a:gd name="connsiteX335" fmla="*/ 11994363 w 12210216"/>
              <a:gd name="connsiteY335" fmla="*/ 693931 h 1002962"/>
              <a:gd name="connsiteX336" fmla="*/ 12010577 w 12210216"/>
              <a:gd name="connsiteY336" fmla="*/ 693931 h 1002962"/>
              <a:gd name="connsiteX337" fmla="*/ 12010577 w 12210216"/>
              <a:gd name="connsiteY337" fmla="*/ 700416 h 1002962"/>
              <a:gd name="connsiteX338" fmla="*/ 12032195 w 12210216"/>
              <a:gd name="connsiteY338" fmla="*/ 700416 h 1002962"/>
              <a:gd name="connsiteX339" fmla="*/ 12032195 w 12210216"/>
              <a:gd name="connsiteY339" fmla="*/ 750137 h 1002962"/>
              <a:gd name="connsiteX340" fmla="*/ 12075431 w 12210216"/>
              <a:gd name="connsiteY340" fmla="*/ 750137 h 1002962"/>
              <a:gd name="connsiteX341" fmla="*/ 12075431 w 12210216"/>
              <a:gd name="connsiteY341" fmla="*/ 724195 h 1002962"/>
              <a:gd name="connsiteX342" fmla="*/ 12126774 w 12210216"/>
              <a:gd name="connsiteY342" fmla="*/ 724195 h 1002962"/>
              <a:gd name="connsiteX343" fmla="*/ 12126774 w 12210216"/>
              <a:gd name="connsiteY343" fmla="*/ 693931 h 1002962"/>
              <a:gd name="connsiteX344" fmla="*/ 12191628 w 12210216"/>
              <a:gd name="connsiteY344" fmla="*/ 693931 h 1002962"/>
              <a:gd name="connsiteX345" fmla="*/ 12191628 w 12210216"/>
              <a:gd name="connsiteY345" fmla="*/ 775099 h 1002962"/>
              <a:gd name="connsiteX346" fmla="*/ 12191628 w 12210216"/>
              <a:gd name="connsiteY346" fmla="*/ 814322 h 1002962"/>
              <a:gd name="connsiteX347" fmla="*/ 12210216 w 12210216"/>
              <a:gd name="connsiteY347" fmla="*/ 814322 h 1002962"/>
              <a:gd name="connsiteX348" fmla="*/ 12210216 w 12210216"/>
              <a:gd name="connsiteY348" fmla="*/ 1002962 h 1002962"/>
              <a:gd name="connsiteX349" fmla="*/ 1 w 12210216"/>
              <a:gd name="connsiteY349" fmla="*/ 1002962 h 1002962"/>
              <a:gd name="connsiteX350" fmla="*/ 0 w 12210216"/>
              <a:gd name="connsiteY350" fmla="*/ 1002962 h 1002962"/>
              <a:gd name="connsiteX351" fmla="*/ 0 w 12210216"/>
              <a:gd name="connsiteY351" fmla="*/ 814322 h 1002962"/>
              <a:gd name="connsiteX352" fmla="*/ 1 w 12210216"/>
              <a:gd name="connsiteY352" fmla="*/ 814322 h 1002962"/>
              <a:gd name="connsiteX353" fmla="*/ 1 w 12210216"/>
              <a:gd name="connsiteY353" fmla="*/ 814322 h 1002962"/>
              <a:gd name="connsiteX354" fmla="*/ 1 w 12210216"/>
              <a:gd name="connsiteY354" fmla="*/ 775100 h 1002962"/>
              <a:gd name="connsiteX355" fmla="*/ 1 w 12210216"/>
              <a:gd name="connsiteY355" fmla="*/ 693932 h 1002962"/>
              <a:gd name="connsiteX356" fmla="*/ 69127 w 12210216"/>
              <a:gd name="connsiteY356" fmla="*/ 693932 h 1002962"/>
              <a:gd name="connsiteX357" fmla="*/ 69127 w 12210216"/>
              <a:gd name="connsiteY357" fmla="*/ 724196 h 1002962"/>
              <a:gd name="connsiteX358" fmla="*/ 123851 w 12210216"/>
              <a:gd name="connsiteY358" fmla="*/ 724196 h 1002962"/>
              <a:gd name="connsiteX359" fmla="*/ 123851 w 12210216"/>
              <a:gd name="connsiteY359" fmla="*/ 750138 h 1002962"/>
              <a:gd name="connsiteX360" fmla="*/ 169934 w 12210216"/>
              <a:gd name="connsiteY360" fmla="*/ 750138 h 1002962"/>
              <a:gd name="connsiteX361" fmla="*/ 169934 w 12210216"/>
              <a:gd name="connsiteY361" fmla="*/ 700417 h 1002962"/>
              <a:gd name="connsiteX362" fmla="*/ 192976 w 12210216"/>
              <a:gd name="connsiteY362" fmla="*/ 700417 h 1002962"/>
              <a:gd name="connsiteX363" fmla="*/ 192976 w 12210216"/>
              <a:gd name="connsiteY363" fmla="*/ 693932 h 1002962"/>
              <a:gd name="connsiteX364" fmla="*/ 210257 w 12210216"/>
              <a:gd name="connsiteY364" fmla="*/ 693932 h 1002962"/>
              <a:gd name="connsiteX365" fmla="*/ 210257 w 12210216"/>
              <a:gd name="connsiteY365" fmla="*/ 700417 h 1002962"/>
              <a:gd name="connsiteX366" fmla="*/ 236179 w 12210216"/>
              <a:gd name="connsiteY366" fmla="*/ 700417 h 1002962"/>
              <a:gd name="connsiteX367" fmla="*/ 236179 w 12210216"/>
              <a:gd name="connsiteY367" fmla="*/ 730682 h 1002962"/>
              <a:gd name="connsiteX368" fmla="*/ 316825 w 12210216"/>
              <a:gd name="connsiteY368" fmla="*/ 730682 h 1002962"/>
              <a:gd name="connsiteX369" fmla="*/ 316825 w 12210216"/>
              <a:gd name="connsiteY369" fmla="*/ 743652 h 1002962"/>
              <a:gd name="connsiteX370" fmla="*/ 328346 w 12210216"/>
              <a:gd name="connsiteY370" fmla="*/ 743652 h 1002962"/>
              <a:gd name="connsiteX371" fmla="*/ 328346 w 12210216"/>
              <a:gd name="connsiteY371" fmla="*/ 760947 h 1002962"/>
              <a:gd name="connsiteX372" fmla="*/ 357148 w 12210216"/>
              <a:gd name="connsiteY372" fmla="*/ 760947 h 1002962"/>
              <a:gd name="connsiteX373" fmla="*/ 357148 w 12210216"/>
              <a:gd name="connsiteY373" fmla="*/ 756623 h 1002962"/>
              <a:gd name="connsiteX374" fmla="*/ 374429 w 12210216"/>
              <a:gd name="connsiteY374" fmla="*/ 756623 h 1002962"/>
              <a:gd name="connsiteX375" fmla="*/ 374429 w 12210216"/>
              <a:gd name="connsiteY375" fmla="*/ 760947 h 1002962"/>
              <a:gd name="connsiteX376" fmla="*/ 414752 w 12210216"/>
              <a:gd name="connsiteY376" fmla="*/ 760947 h 1002962"/>
              <a:gd name="connsiteX377" fmla="*/ 414752 w 12210216"/>
              <a:gd name="connsiteY377" fmla="*/ 773917 h 1002962"/>
              <a:gd name="connsiteX378" fmla="*/ 449315 w 12210216"/>
              <a:gd name="connsiteY378" fmla="*/ 773917 h 1002962"/>
              <a:gd name="connsiteX379" fmla="*/ 449315 w 12210216"/>
              <a:gd name="connsiteY379" fmla="*/ 769594 h 1002962"/>
              <a:gd name="connsiteX380" fmla="*/ 466596 w 12210216"/>
              <a:gd name="connsiteY380" fmla="*/ 769594 h 1002962"/>
              <a:gd name="connsiteX381" fmla="*/ 466596 w 12210216"/>
              <a:gd name="connsiteY381" fmla="*/ 773917 h 1002962"/>
              <a:gd name="connsiteX382" fmla="*/ 498278 w 12210216"/>
              <a:gd name="connsiteY382" fmla="*/ 773917 h 1002962"/>
              <a:gd name="connsiteX383" fmla="*/ 498278 w 12210216"/>
              <a:gd name="connsiteY383" fmla="*/ 518827 h 1002962"/>
              <a:gd name="connsiteX384" fmla="*/ 535721 w 12210216"/>
              <a:gd name="connsiteY384" fmla="*/ 518827 h 1002962"/>
              <a:gd name="connsiteX385" fmla="*/ 535721 w 12210216"/>
              <a:gd name="connsiteY385" fmla="*/ 510180 h 1002962"/>
              <a:gd name="connsiteX386" fmla="*/ 616367 w 12210216"/>
              <a:gd name="connsiteY386" fmla="*/ 520989 h 1002962"/>
              <a:gd name="connsiteX387" fmla="*/ 616367 w 12210216"/>
              <a:gd name="connsiteY387" fmla="*/ 637725 h 1002962"/>
              <a:gd name="connsiteX388" fmla="*/ 648049 w 12210216"/>
              <a:gd name="connsiteY388" fmla="*/ 637725 h 1002962"/>
              <a:gd name="connsiteX389" fmla="*/ 653810 w 12210216"/>
              <a:gd name="connsiteY389" fmla="*/ 633402 h 1002962"/>
              <a:gd name="connsiteX390" fmla="*/ 665330 w 12210216"/>
              <a:gd name="connsiteY390" fmla="*/ 633402 h 1002962"/>
              <a:gd name="connsiteX391" fmla="*/ 671091 w 12210216"/>
              <a:gd name="connsiteY391" fmla="*/ 637725 h 1002962"/>
              <a:gd name="connsiteX392" fmla="*/ 708534 w 12210216"/>
              <a:gd name="connsiteY392" fmla="*/ 637725 h 1002962"/>
              <a:gd name="connsiteX393" fmla="*/ 708534 w 12210216"/>
              <a:gd name="connsiteY393" fmla="*/ 704740 h 1002962"/>
              <a:gd name="connsiteX394" fmla="*/ 740216 w 12210216"/>
              <a:gd name="connsiteY394" fmla="*/ 704740 h 1002962"/>
              <a:gd name="connsiteX395" fmla="*/ 740216 w 12210216"/>
              <a:gd name="connsiteY395" fmla="*/ 590166 h 1002962"/>
              <a:gd name="connsiteX396" fmla="*/ 754617 w 12210216"/>
              <a:gd name="connsiteY396" fmla="*/ 590166 h 1002962"/>
              <a:gd name="connsiteX397" fmla="*/ 754617 w 12210216"/>
              <a:gd name="connsiteY397" fmla="*/ 581519 h 1002962"/>
              <a:gd name="connsiteX398" fmla="*/ 858305 w 12210216"/>
              <a:gd name="connsiteY398" fmla="*/ 581519 h 1002962"/>
              <a:gd name="connsiteX399" fmla="*/ 866945 w 12210216"/>
              <a:gd name="connsiteY399" fmla="*/ 588004 h 1002962"/>
              <a:gd name="connsiteX400" fmla="*/ 866945 w 12210216"/>
              <a:gd name="connsiteY400" fmla="*/ 767432 h 1002962"/>
              <a:gd name="connsiteX401" fmla="*/ 889987 w 12210216"/>
              <a:gd name="connsiteY401" fmla="*/ 767432 h 1002962"/>
              <a:gd name="connsiteX402" fmla="*/ 889987 w 12210216"/>
              <a:gd name="connsiteY402" fmla="*/ 780403 h 1002962"/>
              <a:gd name="connsiteX403" fmla="*/ 910148 w 12210216"/>
              <a:gd name="connsiteY403" fmla="*/ 780403 h 1002962"/>
              <a:gd name="connsiteX404" fmla="*/ 910148 w 12210216"/>
              <a:gd name="connsiteY404" fmla="*/ 735005 h 1002962"/>
              <a:gd name="connsiteX405" fmla="*/ 938951 w 12210216"/>
              <a:gd name="connsiteY405" fmla="*/ 735005 h 1002962"/>
              <a:gd name="connsiteX406" fmla="*/ 938951 w 12210216"/>
              <a:gd name="connsiteY406" fmla="*/ 728520 h 1002962"/>
              <a:gd name="connsiteX407" fmla="*/ 970633 w 12210216"/>
              <a:gd name="connsiteY407" fmla="*/ 728520 h 1002962"/>
              <a:gd name="connsiteX408" fmla="*/ 970633 w 12210216"/>
              <a:gd name="connsiteY408" fmla="*/ 735005 h 1002962"/>
              <a:gd name="connsiteX409" fmla="*/ 987914 w 12210216"/>
              <a:gd name="connsiteY409" fmla="*/ 735005 h 1002962"/>
              <a:gd name="connsiteX410" fmla="*/ 990794 w 12210216"/>
              <a:gd name="connsiteY410" fmla="*/ 726358 h 1002962"/>
              <a:gd name="connsiteX411" fmla="*/ 999435 w 12210216"/>
              <a:gd name="connsiteY411" fmla="*/ 726358 h 1002962"/>
              <a:gd name="connsiteX412" fmla="*/ 1002315 w 12210216"/>
              <a:gd name="connsiteY412" fmla="*/ 732844 h 1002962"/>
              <a:gd name="connsiteX413" fmla="*/ 1013836 w 12210216"/>
              <a:gd name="connsiteY413" fmla="*/ 732844 h 1002962"/>
              <a:gd name="connsiteX414" fmla="*/ 1013836 w 12210216"/>
              <a:gd name="connsiteY414" fmla="*/ 657181 h 1002962"/>
              <a:gd name="connsiteX415" fmla="*/ 1106003 w 12210216"/>
              <a:gd name="connsiteY415" fmla="*/ 657181 h 1002962"/>
              <a:gd name="connsiteX416" fmla="*/ 1117524 w 12210216"/>
              <a:gd name="connsiteY416" fmla="*/ 404253 h 1002962"/>
              <a:gd name="connsiteX417" fmla="*/ 1100243 w 12210216"/>
              <a:gd name="connsiteY417" fmla="*/ 382635 h 1002962"/>
              <a:gd name="connsiteX418" fmla="*/ 1091602 w 12210216"/>
              <a:gd name="connsiteY418" fmla="*/ 378312 h 1002962"/>
              <a:gd name="connsiteX419" fmla="*/ 1103123 w 12210216"/>
              <a:gd name="connsiteY419" fmla="*/ 354532 h 1002962"/>
              <a:gd name="connsiteX420" fmla="*/ 1103123 w 12210216"/>
              <a:gd name="connsiteY420" fmla="*/ 337238 h 1002962"/>
              <a:gd name="connsiteX421" fmla="*/ 1123284 w 12210216"/>
              <a:gd name="connsiteY421" fmla="*/ 337238 h 1002962"/>
              <a:gd name="connsiteX422" fmla="*/ 1123284 w 12210216"/>
              <a:gd name="connsiteY422" fmla="*/ 315620 h 1002962"/>
              <a:gd name="connsiteX423" fmla="*/ 1126164 w 12210216"/>
              <a:gd name="connsiteY423" fmla="*/ 311297 h 1002962"/>
              <a:gd name="connsiteX424" fmla="*/ 1126164 w 12210216"/>
              <a:gd name="connsiteY424" fmla="*/ 233473 h 1002962"/>
              <a:gd name="connsiteX425" fmla="*/ 1123284 w 12210216"/>
              <a:gd name="connsiteY425" fmla="*/ 226987 h 1002962"/>
              <a:gd name="connsiteX426" fmla="*/ 1131925 w 12210216"/>
              <a:gd name="connsiteY426" fmla="*/ 220502 h 1002962"/>
              <a:gd name="connsiteX427" fmla="*/ 1131925 w 12210216"/>
              <a:gd name="connsiteY427" fmla="*/ 162134 h 1002962"/>
              <a:gd name="connsiteX428" fmla="*/ 1134805 w 12210216"/>
              <a:gd name="connsiteY428" fmla="*/ 157811 h 1002962"/>
              <a:gd name="connsiteX429" fmla="*/ 1134805 w 12210216"/>
              <a:gd name="connsiteY429" fmla="*/ 101604 h 1002962"/>
              <a:gd name="connsiteX430" fmla="*/ 1137685 w 12210216"/>
              <a:gd name="connsiteY430" fmla="*/ 99443 h 1002962"/>
              <a:gd name="connsiteX431" fmla="*/ 1137685 w 12210216"/>
              <a:gd name="connsiteY431" fmla="*/ 82148 h 1002962"/>
              <a:gd name="connsiteX432" fmla="*/ 1140565 w 12210216"/>
              <a:gd name="connsiteY432" fmla="*/ 79987 h 1002962"/>
              <a:gd name="connsiteX433" fmla="*/ 1143446 w 12210216"/>
              <a:gd name="connsiteY433" fmla="*/ 82148 h 1002962"/>
              <a:gd name="connsiteX434" fmla="*/ 1143446 w 12210216"/>
              <a:gd name="connsiteY434" fmla="*/ 99443 h 1002962"/>
              <a:gd name="connsiteX435" fmla="*/ 1146326 w 12210216"/>
              <a:gd name="connsiteY435" fmla="*/ 101604 h 1002962"/>
              <a:gd name="connsiteX436" fmla="*/ 1146326 w 12210216"/>
              <a:gd name="connsiteY436" fmla="*/ 157811 h 1002962"/>
              <a:gd name="connsiteX437" fmla="*/ 1149206 w 12210216"/>
              <a:gd name="connsiteY437" fmla="*/ 162134 h 1002962"/>
              <a:gd name="connsiteX438" fmla="*/ 1149206 w 12210216"/>
              <a:gd name="connsiteY438" fmla="*/ 220502 h 1002962"/>
              <a:gd name="connsiteX439" fmla="*/ 1157847 w 12210216"/>
              <a:gd name="connsiteY439" fmla="*/ 226987 h 1002962"/>
              <a:gd name="connsiteX440" fmla="*/ 1154967 w 12210216"/>
              <a:gd name="connsiteY440" fmla="*/ 233473 h 1002962"/>
              <a:gd name="connsiteX441" fmla="*/ 1154967 w 12210216"/>
              <a:gd name="connsiteY441" fmla="*/ 311297 h 1002962"/>
              <a:gd name="connsiteX442" fmla="*/ 1157847 w 12210216"/>
              <a:gd name="connsiteY442" fmla="*/ 315620 h 1002962"/>
              <a:gd name="connsiteX443" fmla="*/ 1157847 w 12210216"/>
              <a:gd name="connsiteY443" fmla="*/ 337238 h 1002962"/>
              <a:gd name="connsiteX444" fmla="*/ 1178008 w 12210216"/>
              <a:gd name="connsiteY444" fmla="*/ 337238 h 1002962"/>
              <a:gd name="connsiteX445" fmla="*/ 1178008 w 12210216"/>
              <a:gd name="connsiteY445" fmla="*/ 354532 h 1002962"/>
              <a:gd name="connsiteX446" fmla="*/ 1189529 w 12210216"/>
              <a:gd name="connsiteY446" fmla="*/ 378312 h 1002962"/>
              <a:gd name="connsiteX447" fmla="*/ 1180888 w 12210216"/>
              <a:gd name="connsiteY447" fmla="*/ 382635 h 1002962"/>
              <a:gd name="connsiteX448" fmla="*/ 1163607 w 12210216"/>
              <a:gd name="connsiteY448" fmla="*/ 404253 h 1002962"/>
              <a:gd name="connsiteX449" fmla="*/ 1185461 w 12210216"/>
              <a:gd name="connsiteY449" fmla="*/ 814322 h 1002962"/>
              <a:gd name="connsiteX450" fmla="*/ 1201050 w 12210216"/>
              <a:gd name="connsiteY450" fmla="*/ 814322 h 1002962"/>
              <a:gd name="connsiteX451" fmla="*/ 1201050 w 12210216"/>
              <a:gd name="connsiteY451" fmla="*/ 810668 h 1002962"/>
              <a:gd name="connsiteX452" fmla="*/ 1255774 w 12210216"/>
              <a:gd name="connsiteY452" fmla="*/ 810668 h 1002962"/>
              <a:gd name="connsiteX453" fmla="*/ 1255774 w 12210216"/>
              <a:gd name="connsiteY453" fmla="*/ 814322 h 1002962"/>
              <a:gd name="connsiteX454" fmla="*/ 1264414 w 12210216"/>
              <a:gd name="connsiteY454" fmla="*/ 814322 h 1002962"/>
              <a:gd name="connsiteX455" fmla="*/ 1264414 w 12210216"/>
              <a:gd name="connsiteY455" fmla="*/ 797697 h 1002962"/>
              <a:gd name="connsiteX456" fmla="*/ 1273055 w 12210216"/>
              <a:gd name="connsiteY456" fmla="*/ 797697 h 1002962"/>
              <a:gd name="connsiteX457" fmla="*/ 1273055 w 12210216"/>
              <a:gd name="connsiteY457" fmla="*/ 814322 h 1002962"/>
              <a:gd name="connsiteX458" fmla="*/ 1319138 w 12210216"/>
              <a:gd name="connsiteY458" fmla="*/ 814322 h 1002962"/>
              <a:gd name="connsiteX459" fmla="*/ 1319138 w 12210216"/>
              <a:gd name="connsiteY459" fmla="*/ 812829 h 1002962"/>
              <a:gd name="connsiteX460" fmla="*/ 1339300 w 12210216"/>
              <a:gd name="connsiteY460" fmla="*/ 812829 h 1002962"/>
              <a:gd name="connsiteX461" fmla="*/ 1339300 w 12210216"/>
              <a:gd name="connsiteY461" fmla="*/ 806344 h 1002962"/>
              <a:gd name="connsiteX462" fmla="*/ 1362342 w 12210216"/>
              <a:gd name="connsiteY462" fmla="*/ 806344 h 1002962"/>
              <a:gd name="connsiteX463" fmla="*/ 1362342 w 12210216"/>
              <a:gd name="connsiteY463" fmla="*/ 810668 h 1002962"/>
              <a:gd name="connsiteX464" fmla="*/ 1379623 w 12210216"/>
              <a:gd name="connsiteY464" fmla="*/ 810668 h 1002962"/>
              <a:gd name="connsiteX465" fmla="*/ 1379623 w 12210216"/>
              <a:gd name="connsiteY465" fmla="*/ 806344 h 1002962"/>
              <a:gd name="connsiteX466" fmla="*/ 1535154 w 12210216"/>
              <a:gd name="connsiteY466" fmla="*/ 806344 h 1002962"/>
              <a:gd name="connsiteX467" fmla="*/ 1535154 w 12210216"/>
              <a:gd name="connsiteY467" fmla="*/ 799859 h 1002962"/>
              <a:gd name="connsiteX468" fmla="*/ 1546675 w 12210216"/>
              <a:gd name="connsiteY468" fmla="*/ 799859 h 1002962"/>
              <a:gd name="connsiteX469" fmla="*/ 1546675 w 12210216"/>
              <a:gd name="connsiteY469" fmla="*/ 806344 h 1002962"/>
              <a:gd name="connsiteX470" fmla="*/ 1558196 w 12210216"/>
              <a:gd name="connsiteY470" fmla="*/ 806344 h 1002962"/>
              <a:gd name="connsiteX471" fmla="*/ 1558196 w 12210216"/>
              <a:gd name="connsiteY471" fmla="*/ 814322 h 1002962"/>
              <a:gd name="connsiteX472" fmla="*/ 1566837 w 12210216"/>
              <a:gd name="connsiteY472" fmla="*/ 814322 h 1002962"/>
              <a:gd name="connsiteX473" fmla="*/ 1566837 w 12210216"/>
              <a:gd name="connsiteY473" fmla="*/ 810668 h 1002962"/>
              <a:gd name="connsiteX474" fmla="*/ 1575477 w 12210216"/>
              <a:gd name="connsiteY474" fmla="*/ 810668 h 1002962"/>
              <a:gd name="connsiteX475" fmla="*/ 1575477 w 12210216"/>
              <a:gd name="connsiteY475" fmla="*/ 814322 h 1002962"/>
              <a:gd name="connsiteX476" fmla="*/ 1601399 w 12210216"/>
              <a:gd name="connsiteY476" fmla="*/ 814322 h 1002962"/>
              <a:gd name="connsiteX477" fmla="*/ 1601399 w 12210216"/>
              <a:gd name="connsiteY477" fmla="*/ 808506 h 1002962"/>
              <a:gd name="connsiteX478" fmla="*/ 1618681 w 12210216"/>
              <a:gd name="connsiteY478" fmla="*/ 808506 h 1002962"/>
              <a:gd name="connsiteX479" fmla="*/ 1618681 w 12210216"/>
              <a:gd name="connsiteY479" fmla="*/ 814322 h 1002962"/>
              <a:gd name="connsiteX480" fmla="*/ 1693957 w 12210216"/>
              <a:gd name="connsiteY480" fmla="*/ 814322 h 1002962"/>
              <a:gd name="connsiteX481" fmla="*/ 1696446 w 12210216"/>
              <a:gd name="connsiteY481" fmla="*/ 782564 h 1002962"/>
              <a:gd name="connsiteX482" fmla="*/ 1705087 w 12210216"/>
              <a:gd name="connsiteY482" fmla="*/ 782564 h 1002962"/>
              <a:gd name="connsiteX483" fmla="*/ 1707576 w 12210216"/>
              <a:gd name="connsiteY483" fmla="*/ 814322 h 1002962"/>
              <a:gd name="connsiteX484" fmla="*/ 1719879 w 12210216"/>
              <a:gd name="connsiteY484" fmla="*/ 814322 h 1002962"/>
              <a:gd name="connsiteX485" fmla="*/ 1722368 w 12210216"/>
              <a:gd name="connsiteY485" fmla="*/ 782564 h 1002962"/>
              <a:gd name="connsiteX486" fmla="*/ 1731009 w 12210216"/>
              <a:gd name="connsiteY486" fmla="*/ 782564 h 1002962"/>
              <a:gd name="connsiteX487" fmla="*/ 1733829 w 12210216"/>
              <a:gd name="connsiteY487" fmla="*/ 814322 h 1002962"/>
              <a:gd name="connsiteX488" fmla="*/ 1808774 w 12210216"/>
              <a:gd name="connsiteY488" fmla="*/ 814322 h 1002962"/>
              <a:gd name="connsiteX489" fmla="*/ 1808774 w 12210216"/>
              <a:gd name="connsiteY489" fmla="*/ 810668 h 1002962"/>
              <a:gd name="connsiteX490" fmla="*/ 1800134 w 12210216"/>
              <a:gd name="connsiteY490" fmla="*/ 810668 h 1002962"/>
              <a:gd name="connsiteX491" fmla="*/ 1800134 w 12210216"/>
              <a:gd name="connsiteY491" fmla="*/ 806344 h 1002962"/>
              <a:gd name="connsiteX492" fmla="*/ 1814535 w 12210216"/>
              <a:gd name="connsiteY492" fmla="*/ 806344 h 1002962"/>
              <a:gd name="connsiteX493" fmla="*/ 1814535 w 12210216"/>
              <a:gd name="connsiteY493" fmla="*/ 789050 h 1002962"/>
              <a:gd name="connsiteX494" fmla="*/ 1923983 w 12210216"/>
              <a:gd name="connsiteY494" fmla="*/ 789050 h 1002962"/>
              <a:gd name="connsiteX495" fmla="*/ 1923983 w 12210216"/>
              <a:gd name="connsiteY495" fmla="*/ 806344 h 1002962"/>
              <a:gd name="connsiteX496" fmla="*/ 1955665 w 12210216"/>
              <a:gd name="connsiteY496" fmla="*/ 804182 h 1002962"/>
              <a:gd name="connsiteX497" fmla="*/ 1955665 w 12210216"/>
              <a:gd name="connsiteY497" fmla="*/ 786888 h 1002962"/>
              <a:gd name="connsiteX498" fmla="*/ 1967186 w 12210216"/>
              <a:gd name="connsiteY498" fmla="*/ 786888 h 1002962"/>
              <a:gd name="connsiteX499" fmla="*/ 1967186 w 12210216"/>
              <a:gd name="connsiteY499" fmla="*/ 756623 h 1002962"/>
              <a:gd name="connsiteX500" fmla="*/ 1981587 w 12210216"/>
              <a:gd name="connsiteY500" fmla="*/ 756623 h 1002962"/>
              <a:gd name="connsiteX501" fmla="*/ 1987347 w 12210216"/>
              <a:gd name="connsiteY501" fmla="*/ 754461 h 1002962"/>
              <a:gd name="connsiteX502" fmla="*/ 2001749 w 12210216"/>
              <a:gd name="connsiteY502" fmla="*/ 754461 h 1002962"/>
              <a:gd name="connsiteX503" fmla="*/ 2004629 w 12210216"/>
              <a:gd name="connsiteY503" fmla="*/ 756623 h 1002962"/>
              <a:gd name="connsiteX504" fmla="*/ 2021910 w 12210216"/>
              <a:gd name="connsiteY504" fmla="*/ 756623 h 1002962"/>
              <a:gd name="connsiteX505" fmla="*/ 2021910 w 12210216"/>
              <a:gd name="connsiteY505" fmla="*/ 786888 h 1002962"/>
              <a:gd name="connsiteX506" fmla="*/ 2065113 w 12210216"/>
              <a:gd name="connsiteY506" fmla="*/ 786888 h 1002962"/>
              <a:gd name="connsiteX507" fmla="*/ 2065113 w 12210216"/>
              <a:gd name="connsiteY507" fmla="*/ 773917 h 1002962"/>
              <a:gd name="connsiteX508" fmla="*/ 2070874 w 12210216"/>
              <a:gd name="connsiteY508" fmla="*/ 773917 h 1002962"/>
              <a:gd name="connsiteX509" fmla="*/ 2070874 w 12210216"/>
              <a:gd name="connsiteY509" fmla="*/ 786888 h 1002962"/>
              <a:gd name="connsiteX510" fmla="*/ 2088155 w 12210216"/>
              <a:gd name="connsiteY510" fmla="*/ 786888 h 1002962"/>
              <a:gd name="connsiteX511" fmla="*/ 2088155 w 12210216"/>
              <a:gd name="connsiteY511" fmla="*/ 648534 h 1002962"/>
              <a:gd name="connsiteX512" fmla="*/ 2142879 w 12210216"/>
              <a:gd name="connsiteY512" fmla="*/ 648534 h 1002962"/>
              <a:gd name="connsiteX513" fmla="*/ 2142879 w 12210216"/>
              <a:gd name="connsiteY513" fmla="*/ 637725 h 1002962"/>
              <a:gd name="connsiteX514" fmla="*/ 2151520 w 12210216"/>
              <a:gd name="connsiteY514" fmla="*/ 637725 h 1002962"/>
              <a:gd name="connsiteX515" fmla="*/ 2151520 w 12210216"/>
              <a:gd name="connsiteY515" fmla="*/ 644211 h 1002962"/>
              <a:gd name="connsiteX516" fmla="*/ 2177442 w 12210216"/>
              <a:gd name="connsiteY516" fmla="*/ 644211 h 1002962"/>
              <a:gd name="connsiteX517" fmla="*/ 2177442 w 12210216"/>
              <a:gd name="connsiteY517" fmla="*/ 637725 h 1002962"/>
              <a:gd name="connsiteX518" fmla="*/ 2183202 w 12210216"/>
              <a:gd name="connsiteY518" fmla="*/ 637725 h 1002962"/>
              <a:gd name="connsiteX519" fmla="*/ 2183202 w 12210216"/>
              <a:gd name="connsiteY519" fmla="*/ 652858 h 1002962"/>
              <a:gd name="connsiteX520" fmla="*/ 2191843 w 12210216"/>
              <a:gd name="connsiteY520" fmla="*/ 652858 h 1002962"/>
              <a:gd name="connsiteX521" fmla="*/ 2191843 w 12210216"/>
              <a:gd name="connsiteY521" fmla="*/ 665828 h 1002962"/>
              <a:gd name="connsiteX522" fmla="*/ 2223525 w 12210216"/>
              <a:gd name="connsiteY522" fmla="*/ 665828 h 1002962"/>
              <a:gd name="connsiteX523" fmla="*/ 2223525 w 12210216"/>
              <a:gd name="connsiteY523" fmla="*/ 698255 h 1002962"/>
              <a:gd name="connsiteX524" fmla="*/ 2226405 w 12210216"/>
              <a:gd name="connsiteY524" fmla="*/ 698255 h 1002962"/>
              <a:gd name="connsiteX525" fmla="*/ 2226405 w 12210216"/>
              <a:gd name="connsiteY525" fmla="*/ 676637 h 1002962"/>
              <a:gd name="connsiteX526" fmla="*/ 2240807 w 12210216"/>
              <a:gd name="connsiteY526" fmla="*/ 676637 h 1002962"/>
              <a:gd name="connsiteX527" fmla="*/ 2240807 w 12210216"/>
              <a:gd name="connsiteY527" fmla="*/ 713388 h 1002962"/>
              <a:gd name="connsiteX528" fmla="*/ 2284010 w 12210216"/>
              <a:gd name="connsiteY528" fmla="*/ 713388 h 1002962"/>
              <a:gd name="connsiteX529" fmla="*/ 2284010 w 12210216"/>
              <a:gd name="connsiteY529" fmla="*/ 700417 h 1002962"/>
              <a:gd name="connsiteX530" fmla="*/ 2301291 w 12210216"/>
              <a:gd name="connsiteY530" fmla="*/ 700417 h 1002962"/>
              <a:gd name="connsiteX531" fmla="*/ 2301291 w 12210216"/>
              <a:gd name="connsiteY531" fmla="*/ 717711 h 1002962"/>
              <a:gd name="connsiteX532" fmla="*/ 2307051 w 12210216"/>
              <a:gd name="connsiteY532" fmla="*/ 717711 h 1002962"/>
              <a:gd name="connsiteX533" fmla="*/ 2307051 w 12210216"/>
              <a:gd name="connsiteY533" fmla="*/ 700417 h 1002962"/>
              <a:gd name="connsiteX534" fmla="*/ 2327213 w 12210216"/>
              <a:gd name="connsiteY534" fmla="*/ 700417 h 1002962"/>
              <a:gd name="connsiteX535" fmla="*/ 2327213 w 12210216"/>
              <a:gd name="connsiteY535" fmla="*/ 661505 h 1002962"/>
              <a:gd name="connsiteX536" fmla="*/ 2338734 w 12210216"/>
              <a:gd name="connsiteY536" fmla="*/ 661505 h 1002962"/>
              <a:gd name="connsiteX537" fmla="*/ 2353135 w 12210216"/>
              <a:gd name="connsiteY537" fmla="*/ 618269 h 1002962"/>
              <a:gd name="connsiteX538" fmla="*/ 2367536 w 12210216"/>
              <a:gd name="connsiteY538" fmla="*/ 618269 h 1002962"/>
              <a:gd name="connsiteX539" fmla="*/ 2384817 w 12210216"/>
              <a:gd name="connsiteY539" fmla="*/ 661505 h 1002962"/>
              <a:gd name="connsiteX540" fmla="*/ 2396338 w 12210216"/>
              <a:gd name="connsiteY540" fmla="*/ 661505 h 1002962"/>
              <a:gd name="connsiteX541" fmla="*/ 2396338 w 12210216"/>
              <a:gd name="connsiteY541" fmla="*/ 726358 h 1002962"/>
              <a:gd name="connsiteX542" fmla="*/ 2404979 w 12210216"/>
              <a:gd name="connsiteY542" fmla="*/ 726358 h 1002962"/>
              <a:gd name="connsiteX543" fmla="*/ 2404979 w 12210216"/>
              <a:gd name="connsiteY543" fmla="*/ 771756 h 1002962"/>
              <a:gd name="connsiteX544" fmla="*/ 2410739 w 12210216"/>
              <a:gd name="connsiteY544" fmla="*/ 771756 h 1002962"/>
              <a:gd name="connsiteX545" fmla="*/ 2410739 w 12210216"/>
              <a:gd name="connsiteY545" fmla="*/ 756623 h 1002962"/>
              <a:gd name="connsiteX546" fmla="*/ 2419379 w 12210216"/>
              <a:gd name="connsiteY546" fmla="*/ 767432 h 1002962"/>
              <a:gd name="connsiteX547" fmla="*/ 2428020 w 12210216"/>
              <a:gd name="connsiteY547" fmla="*/ 767432 h 1002962"/>
              <a:gd name="connsiteX548" fmla="*/ 2428020 w 12210216"/>
              <a:gd name="connsiteY548" fmla="*/ 680961 h 1002962"/>
              <a:gd name="connsiteX549" fmla="*/ 2468343 w 12210216"/>
              <a:gd name="connsiteY549" fmla="*/ 680961 h 1002962"/>
              <a:gd name="connsiteX550" fmla="*/ 2485625 w 12210216"/>
              <a:gd name="connsiteY550" fmla="*/ 696093 h 1002962"/>
              <a:gd name="connsiteX551" fmla="*/ 2485625 w 12210216"/>
              <a:gd name="connsiteY551" fmla="*/ 680961 h 1002962"/>
              <a:gd name="connsiteX552" fmla="*/ 2488505 w 12210216"/>
              <a:gd name="connsiteY552" fmla="*/ 680961 h 1002962"/>
              <a:gd name="connsiteX553" fmla="*/ 2488505 w 12210216"/>
              <a:gd name="connsiteY553" fmla="*/ 678799 h 1002962"/>
              <a:gd name="connsiteX554" fmla="*/ 2502906 w 12210216"/>
              <a:gd name="connsiteY554" fmla="*/ 678799 h 1002962"/>
              <a:gd name="connsiteX555" fmla="*/ 2502906 w 12210216"/>
              <a:gd name="connsiteY555" fmla="*/ 655020 h 1002962"/>
              <a:gd name="connsiteX556" fmla="*/ 2511546 w 12210216"/>
              <a:gd name="connsiteY556" fmla="*/ 655020 h 1002962"/>
              <a:gd name="connsiteX557" fmla="*/ 2511546 w 12210216"/>
              <a:gd name="connsiteY557" fmla="*/ 642049 h 1002962"/>
              <a:gd name="connsiteX558" fmla="*/ 2514426 w 12210216"/>
              <a:gd name="connsiteY558" fmla="*/ 642049 h 1002962"/>
              <a:gd name="connsiteX559" fmla="*/ 2514426 w 12210216"/>
              <a:gd name="connsiteY559" fmla="*/ 618269 h 1002962"/>
              <a:gd name="connsiteX560" fmla="*/ 2537468 w 12210216"/>
              <a:gd name="connsiteY560" fmla="*/ 618269 h 1002962"/>
              <a:gd name="connsiteX561" fmla="*/ 2537468 w 12210216"/>
              <a:gd name="connsiteY561" fmla="*/ 588004 h 1002962"/>
              <a:gd name="connsiteX562" fmla="*/ 2548989 w 12210216"/>
              <a:gd name="connsiteY562" fmla="*/ 588004 h 1002962"/>
              <a:gd name="connsiteX563" fmla="*/ 2548989 w 12210216"/>
              <a:gd name="connsiteY563" fmla="*/ 581519 h 1002962"/>
              <a:gd name="connsiteX564" fmla="*/ 2557630 w 12210216"/>
              <a:gd name="connsiteY564" fmla="*/ 581519 h 1002962"/>
              <a:gd name="connsiteX565" fmla="*/ 2557630 w 12210216"/>
              <a:gd name="connsiteY565" fmla="*/ 551254 h 1002962"/>
              <a:gd name="connsiteX566" fmla="*/ 2563390 w 12210216"/>
              <a:gd name="connsiteY566" fmla="*/ 551254 h 1002962"/>
              <a:gd name="connsiteX567" fmla="*/ 2563390 w 12210216"/>
              <a:gd name="connsiteY567" fmla="*/ 542607 h 1002962"/>
              <a:gd name="connsiteX568" fmla="*/ 2572031 w 12210216"/>
              <a:gd name="connsiteY568" fmla="*/ 542607 h 1002962"/>
              <a:gd name="connsiteX569" fmla="*/ 2572031 w 12210216"/>
              <a:gd name="connsiteY569" fmla="*/ 512342 h 1002962"/>
              <a:gd name="connsiteX570" fmla="*/ 2609474 w 12210216"/>
              <a:gd name="connsiteY570" fmla="*/ 512342 h 1002962"/>
              <a:gd name="connsiteX571" fmla="*/ 2609474 w 12210216"/>
              <a:gd name="connsiteY571" fmla="*/ 499371 h 1002962"/>
              <a:gd name="connsiteX572" fmla="*/ 2652677 w 12210216"/>
              <a:gd name="connsiteY572" fmla="*/ 499371 h 1002962"/>
              <a:gd name="connsiteX573" fmla="*/ 2652677 w 12210216"/>
              <a:gd name="connsiteY573" fmla="*/ 490724 h 1002962"/>
              <a:gd name="connsiteX574" fmla="*/ 2678599 w 12210216"/>
              <a:gd name="connsiteY574" fmla="*/ 490724 h 1002962"/>
              <a:gd name="connsiteX575" fmla="*/ 2678599 w 12210216"/>
              <a:gd name="connsiteY575" fmla="*/ 499371 h 1002962"/>
              <a:gd name="connsiteX576" fmla="*/ 2684359 w 12210216"/>
              <a:gd name="connsiteY576" fmla="*/ 499371 h 1002962"/>
              <a:gd name="connsiteX577" fmla="*/ 2684359 w 12210216"/>
              <a:gd name="connsiteY577" fmla="*/ 495048 h 1002962"/>
              <a:gd name="connsiteX578" fmla="*/ 2698760 w 12210216"/>
              <a:gd name="connsiteY578" fmla="*/ 495048 h 1002962"/>
              <a:gd name="connsiteX579" fmla="*/ 2698760 w 12210216"/>
              <a:gd name="connsiteY579" fmla="*/ 499371 h 1002962"/>
              <a:gd name="connsiteX580" fmla="*/ 2707401 w 12210216"/>
              <a:gd name="connsiteY580" fmla="*/ 499371 h 1002962"/>
              <a:gd name="connsiteX581" fmla="*/ 2707401 w 12210216"/>
              <a:gd name="connsiteY581" fmla="*/ 490724 h 1002962"/>
              <a:gd name="connsiteX582" fmla="*/ 2727562 w 12210216"/>
              <a:gd name="connsiteY582" fmla="*/ 490724 h 1002962"/>
              <a:gd name="connsiteX583" fmla="*/ 2727562 w 12210216"/>
              <a:gd name="connsiteY583" fmla="*/ 499371 h 1002962"/>
              <a:gd name="connsiteX584" fmla="*/ 2759245 w 12210216"/>
              <a:gd name="connsiteY584" fmla="*/ 499371 h 1002962"/>
              <a:gd name="connsiteX585" fmla="*/ 2759245 w 12210216"/>
              <a:gd name="connsiteY585" fmla="*/ 514504 h 1002962"/>
              <a:gd name="connsiteX586" fmla="*/ 2779406 w 12210216"/>
              <a:gd name="connsiteY586" fmla="*/ 514504 h 1002962"/>
              <a:gd name="connsiteX587" fmla="*/ 2779406 w 12210216"/>
              <a:gd name="connsiteY587" fmla="*/ 596652 h 1002962"/>
              <a:gd name="connsiteX588" fmla="*/ 2788046 w 12210216"/>
              <a:gd name="connsiteY588" fmla="*/ 596652 h 1002962"/>
              <a:gd name="connsiteX589" fmla="*/ 2788046 w 12210216"/>
              <a:gd name="connsiteY589" fmla="*/ 564225 h 1002962"/>
              <a:gd name="connsiteX590" fmla="*/ 2842771 w 12210216"/>
              <a:gd name="connsiteY590" fmla="*/ 564225 h 1002962"/>
              <a:gd name="connsiteX591" fmla="*/ 2842771 w 12210216"/>
              <a:gd name="connsiteY591" fmla="*/ 596652 h 1002962"/>
              <a:gd name="connsiteX592" fmla="*/ 2848531 w 12210216"/>
              <a:gd name="connsiteY592" fmla="*/ 596652 h 1002962"/>
              <a:gd name="connsiteX593" fmla="*/ 2848531 w 12210216"/>
              <a:gd name="connsiteY593" fmla="*/ 683123 h 1002962"/>
              <a:gd name="connsiteX594" fmla="*/ 2857172 w 12210216"/>
              <a:gd name="connsiteY594" fmla="*/ 680961 h 1002962"/>
              <a:gd name="connsiteX595" fmla="*/ 2860052 w 12210216"/>
              <a:gd name="connsiteY595" fmla="*/ 611784 h 1002962"/>
              <a:gd name="connsiteX596" fmla="*/ 2862932 w 12210216"/>
              <a:gd name="connsiteY596" fmla="*/ 680961 h 1002962"/>
              <a:gd name="connsiteX597" fmla="*/ 2871573 w 12210216"/>
              <a:gd name="connsiteY597" fmla="*/ 683123 h 1002962"/>
              <a:gd name="connsiteX598" fmla="*/ 2880213 w 12210216"/>
              <a:gd name="connsiteY598" fmla="*/ 724196 h 1002962"/>
              <a:gd name="connsiteX599" fmla="*/ 2903255 w 12210216"/>
              <a:gd name="connsiteY599" fmla="*/ 735005 h 1002962"/>
              <a:gd name="connsiteX600" fmla="*/ 2903255 w 12210216"/>
              <a:gd name="connsiteY600" fmla="*/ 717711 h 1002962"/>
              <a:gd name="connsiteX601" fmla="*/ 2911896 w 12210216"/>
              <a:gd name="connsiteY601" fmla="*/ 717711 h 1002962"/>
              <a:gd name="connsiteX602" fmla="*/ 2911896 w 12210216"/>
              <a:gd name="connsiteY602" fmla="*/ 706902 h 1002962"/>
              <a:gd name="connsiteX603" fmla="*/ 2981021 w 12210216"/>
              <a:gd name="connsiteY603" fmla="*/ 706902 h 1002962"/>
              <a:gd name="connsiteX604" fmla="*/ 2981021 w 12210216"/>
              <a:gd name="connsiteY604" fmla="*/ 711226 h 1002962"/>
              <a:gd name="connsiteX605" fmla="*/ 2989662 w 12210216"/>
              <a:gd name="connsiteY605" fmla="*/ 711226 h 1002962"/>
              <a:gd name="connsiteX606" fmla="*/ 2989662 w 12210216"/>
              <a:gd name="connsiteY606" fmla="*/ 698255 h 1002962"/>
              <a:gd name="connsiteX607" fmla="*/ 3001182 w 12210216"/>
              <a:gd name="connsiteY607" fmla="*/ 698255 h 1002962"/>
              <a:gd name="connsiteX608" fmla="*/ 3001182 w 12210216"/>
              <a:gd name="connsiteY608" fmla="*/ 713388 h 1002962"/>
              <a:gd name="connsiteX609" fmla="*/ 3006943 w 12210216"/>
              <a:gd name="connsiteY609" fmla="*/ 713388 h 1002962"/>
              <a:gd name="connsiteX610" fmla="*/ 3006943 w 12210216"/>
              <a:gd name="connsiteY610" fmla="*/ 696093 h 1002962"/>
              <a:gd name="connsiteX611" fmla="*/ 3021343 w 12210216"/>
              <a:gd name="connsiteY611" fmla="*/ 696093 h 1002962"/>
              <a:gd name="connsiteX612" fmla="*/ 3021343 w 12210216"/>
              <a:gd name="connsiteY612" fmla="*/ 687446 h 1002962"/>
              <a:gd name="connsiteX613" fmla="*/ 3047266 w 12210216"/>
              <a:gd name="connsiteY613" fmla="*/ 687446 h 1002962"/>
              <a:gd name="connsiteX614" fmla="*/ 3047266 w 12210216"/>
              <a:gd name="connsiteY614" fmla="*/ 665828 h 1002962"/>
              <a:gd name="connsiteX615" fmla="*/ 3055906 w 12210216"/>
              <a:gd name="connsiteY615" fmla="*/ 663667 h 1002962"/>
              <a:gd name="connsiteX616" fmla="*/ 3055906 w 12210216"/>
              <a:gd name="connsiteY616" fmla="*/ 659343 h 1002962"/>
              <a:gd name="connsiteX617" fmla="*/ 3078948 w 12210216"/>
              <a:gd name="connsiteY617" fmla="*/ 659343 h 1002962"/>
              <a:gd name="connsiteX618" fmla="*/ 3078948 w 12210216"/>
              <a:gd name="connsiteY618" fmla="*/ 646372 h 1002962"/>
              <a:gd name="connsiteX619" fmla="*/ 3090469 w 12210216"/>
              <a:gd name="connsiteY619" fmla="*/ 646372 h 1002962"/>
              <a:gd name="connsiteX620" fmla="*/ 3090469 w 12210216"/>
              <a:gd name="connsiteY620" fmla="*/ 607460 h 1002962"/>
              <a:gd name="connsiteX621" fmla="*/ 3110630 w 12210216"/>
              <a:gd name="connsiteY621" fmla="*/ 607460 h 1002962"/>
              <a:gd name="connsiteX622" fmla="*/ 3110630 w 12210216"/>
              <a:gd name="connsiteY622" fmla="*/ 603137 h 1002962"/>
              <a:gd name="connsiteX623" fmla="*/ 3122151 w 12210216"/>
              <a:gd name="connsiteY623" fmla="*/ 603137 h 1002962"/>
              <a:gd name="connsiteX624" fmla="*/ 3122151 w 12210216"/>
              <a:gd name="connsiteY624" fmla="*/ 555578 h 1002962"/>
              <a:gd name="connsiteX625" fmla="*/ 3148073 w 12210216"/>
              <a:gd name="connsiteY625" fmla="*/ 555578 h 1002962"/>
              <a:gd name="connsiteX626" fmla="*/ 3148073 w 12210216"/>
              <a:gd name="connsiteY626" fmla="*/ 536122 h 1002962"/>
              <a:gd name="connsiteX627" fmla="*/ 3197037 w 12210216"/>
              <a:gd name="connsiteY627" fmla="*/ 536122 h 1002962"/>
              <a:gd name="connsiteX628" fmla="*/ 3197037 w 12210216"/>
              <a:gd name="connsiteY628" fmla="*/ 557740 h 1002962"/>
              <a:gd name="connsiteX629" fmla="*/ 3234480 w 12210216"/>
              <a:gd name="connsiteY629" fmla="*/ 557740 h 1002962"/>
              <a:gd name="connsiteX630" fmla="*/ 3234480 w 12210216"/>
              <a:gd name="connsiteY630" fmla="*/ 605299 h 1002962"/>
              <a:gd name="connsiteX631" fmla="*/ 3251761 w 12210216"/>
              <a:gd name="connsiteY631" fmla="*/ 605299 h 1002962"/>
              <a:gd name="connsiteX632" fmla="*/ 3251761 w 12210216"/>
              <a:gd name="connsiteY632" fmla="*/ 711226 h 1002962"/>
              <a:gd name="connsiteX633" fmla="*/ 3260401 w 12210216"/>
              <a:gd name="connsiteY633" fmla="*/ 711226 h 1002962"/>
              <a:gd name="connsiteX634" fmla="*/ 3271922 w 12210216"/>
              <a:gd name="connsiteY634" fmla="*/ 683123 h 1002962"/>
              <a:gd name="connsiteX635" fmla="*/ 3280563 w 12210216"/>
              <a:gd name="connsiteY635" fmla="*/ 696093 h 1002962"/>
              <a:gd name="connsiteX636" fmla="*/ 3277683 w 12210216"/>
              <a:gd name="connsiteY636" fmla="*/ 696093 h 1002962"/>
              <a:gd name="connsiteX637" fmla="*/ 3277683 w 12210216"/>
              <a:gd name="connsiteY637" fmla="*/ 711226 h 1002962"/>
              <a:gd name="connsiteX638" fmla="*/ 3289203 w 12210216"/>
              <a:gd name="connsiteY638" fmla="*/ 711226 h 1002962"/>
              <a:gd name="connsiteX639" fmla="*/ 3289203 w 12210216"/>
              <a:gd name="connsiteY639" fmla="*/ 743652 h 1002962"/>
              <a:gd name="connsiteX640" fmla="*/ 3300724 w 12210216"/>
              <a:gd name="connsiteY640" fmla="*/ 743652 h 1002962"/>
              <a:gd name="connsiteX641" fmla="*/ 3300724 w 12210216"/>
              <a:gd name="connsiteY641" fmla="*/ 767432 h 1002962"/>
              <a:gd name="connsiteX642" fmla="*/ 3320885 w 12210216"/>
              <a:gd name="connsiteY642" fmla="*/ 767432 h 1002962"/>
              <a:gd name="connsiteX643" fmla="*/ 3320885 w 12210216"/>
              <a:gd name="connsiteY643" fmla="*/ 758785 h 1002962"/>
              <a:gd name="connsiteX644" fmla="*/ 3343927 w 12210216"/>
              <a:gd name="connsiteY644" fmla="*/ 758785 h 1002962"/>
              <a:gd name="connsiteX645" fmla="*/ 3343927 w 12210216"/>
              <a:gd name="connsiteY645" fmla="*/ 735005 h 1002962"/>
              <a:gd name="connsiteX646" fmla="*/ 3398652 w 12210216"/>
              <a:gd name="connsiteY646" fmla="*/ 735005 h 1002962"/>
              <a:gd name="connsiteX647" fmla="*/ 3398652 w 12210216"/>
              <a:gd name="connsiteY647" fmla="*/ 741491 h 1002962"/>
              <a:gd name="connsiteX648" fmla="*/ 3404412 w 12210216"/>
              <a:gd name="connsiteY648" fmla="*/ 741491 h 1002962"/>
              <a:gd name="connsiteX649" fmla="*/ 3404412 w 12210216"/>
              <a:gd name="connsiteY649" fmla="*/ 743652 h 1002962"/>
              <a:gd name="connsiteX650" fmla="*/ 3407292 w 12210216"/>
              <a:gd name="connsiteY650" fmla="*/ 743652 h 1002962"/>
              <a:gd name="connsiteX651" fmla="*/ 3407292 w 12210216"/>
              <a:gd name="connsiteY651" fmla="*/ 735005 h 1002962"/>
              <a:gd name="connsiteX652" fmla="*/ 3418813 w 12210216"/>
              <a:gd name="connsiteY652" fmla="*/ 735005 h 1002962"/>
              <a:gd name="connsiteX653" fmla="*/ 3418813 w 12210216"/>
              <a:gd name="connsiteY653" fmla="*/ 752300 h 1002962"/>
              <a:gd name="connsiteX654" fmla="*/ 3427454 w 12210216"/>
              <a:gd name="connsiteY654" fmla="*/ 752300 h 1002962"/>
              <a:gd name="connsiteX655" fmla="*/ 3427454 w 12210216"/>
              <a:gd name="connsiteY655" fmla="*/ 743652 h 1002962"/>
              <a:gd name="connsiteX656" fmla="*/ 3438974 w 12210216"/>
              <a:gd name="connsiteY656" fmla="*/ 743652 h 1002962"/>
              <a:gd name="connsiteX657" fmla="*/ 3438974 w 12210216"/>
              <a:gd name="connsiteY657" fmla="*/ 719873 h 1002962"/>
              <a:gd name="connsiteX658" fmla="*/ 3482178 w 12210216"/>
              <a:gd name="connsiteY658" fmla="*/ 719873 h 1002962"/>
              <a:gd name="connsiteX659" fmla="*/ 3482178 w 12210216"/>
              <a:gd name="connsiteY659" fmla="*/ 726358 h 1002962"/>
              <a:gd name="connsiteX660" fmla="*/ 3490818 w 12210216"/>
              <a:gd name="connsiteY660" fmla="*/ 726358 h 1002962"/>
              <a:gd name="connsiteX661" fmla="*/ 3490818 w 12210216"/>
              <a:gd name="connsiteY661" fmla="*/ 713388 h 1002962"/>
              <a:gd name="connsiteX662" fmla="*/ 3513860 w 12210216"/>
              <a:gd name="connsiteY662" fmla="*/ 713388 h 1002962"/>
              <a:gd name="connsiteX663" fmla="*/ 3513860 w 12210216"/>
              <a:gd name="connsiteY663" fmla="*/ 687446 h 1002962"/>
              <a:gd name="connsiteX664" fmla="*/ 3534022 w 12210216"/>
              <a:gd name="connsiteY664" fmla="*/ 687446 h 1002962"/>
              <a:gd name="connsiteX665" fmla="*/ 3534022 w 12210216"/>
              <a:gd name="connsiteY665" fmla="*/ 696093 h 1002962"/>
              <a:gd name="connsiteX666" fmla="*/ 3545542 w 12210216"/>
              <a:gd name="connsiteY666" fmla="*/ 696093 h 1002962"/>
              <a:gd name="connsiteX667" fmla="*/ 3545542 w 12210216"/>
              <a:gd name="connsiteY667" fmla="*/ 672314 h 1002962"/>
              <a:gd name="connsiteX668" fmla="*/ 3565703 w 12210216"/>
              <a:gd name="connsiteY668" fmla="*/ 672314 h 1002962"/>
              <a:gd name="connsiteX669" fmla="*/ 3565703 w 12210216"/>
              <a:gd name="connsiteY669" fmla="*/ 687446 h 1002962"/>
              <a:gd name="connsiteX670" fmla="*/ 3597386 w 12210216"/>
              <a:gd name="connsiteY670" fmla="*/ 687446 h 1002962"/>
              <a:gd name="connsiteX671" fmla="*/ 3597386 w 12210216"/>
              <a:gd name="connsiteY671" fmla="*/ 678799 h 1002962"/>
              <a:gd name="connsiteX672" fmla="*/ 3620427 w 12210216"/>
              <a:gd name="connsiteY672" fmla="*/ 678799 h 1002962"/>
              <a:gd name="connsiteX673" fmla="*/ 3620427 w 12210216"/>
              <a:gd name="connsiteY673" fmla="*/ 687446 h 1002962"/>
              <a:gd name="connsiteX674" fmla="*/ 3629068 w 12210216"/>
              <a:gd name="connsiteY674" fmla="*/ 687446 h 1002962"/>
              <a:gd name="connsiteX675" fmla="*/ 3629068 w 12210216"/>
              <a:gd name="connsiteY675" fmla="*/ 702579 h 1002962"/>
              <a:gd name="connsiteX676" fmla="*/ 3640589 w 12210216"/>
              <a:gd name="connsiteY676" fmla="*/ 702579 h 1002962"/>
              <a:gd name="connsiteX677" fmla="*/ 3640589 w 12210216"/>
              <a:gd name="connsiteY677" fmla="*/ 713388 h 1002962"/>
              <a:gd name="connsiteX678" fmla="*/ 3703954 w 12210216"/>
              <a:gd name="connsiteY678" fmla="*/ 713388 h 1002962"/>
              <a:gd name="connsiteX679" fmla="*/ 3703954 w 12210216"/>
              <a:gd name="connsiteY679" fmla="*/ 743652 h 1002962"/>
              <a:gd name="connsiteX680" fmla="*/ 3726996 w 12210216"/>
              <a:gd name="connsiteY680" fmla="*/ 743652 h 1002962"/>
              <a:gd name="connsiteX681" fmla="*/ 3726996 w 12210216"/>
              <a:gd name="connsiteY681" fmla="*/ 735005 h 1002962"/>
              <a:gd name="connsiteX682" fmla="*/ 3790360 w 12210216"/>
              <a:gd name="connsiteY682" fmla="*/ 735005 h 1002962"/>
              <a:gd name="connsiteX683" fmla="*/ 3790360 w 12210216"/>
              <a:gd name="connsiteY683" fmla="*/ 724196 h 1002962"/>
              <a:gd name="connsiteX684" fmla="*/ 3801881 w 12210216"/>
              <a:gd name="connsiteY684" fmla="*/ 719873 h 1002962"/>
              <a:gd name="connsiteX685" fmla="*/ 3801881 w 12210216"/>
              <a:gd name="connsiteY685" fmla="*/ 687446 h 1002962"/>
              <a:gd name="connsiteX686" fmla="*/ 3822042 w 12210216"/>
              <a:gd name="connsiteY686" fmla="*/ 687446 h 1002962"/>
              <a:gd name="connsiteX687" fmla="*/ 3830683 w 12210216"/>
              <a:gd name="connsiteY687" fmla="*/ 706902 h 1002962"/>
              <a:gd name="connsiteX688" fmla="*/ 3833564 w 12210216"/>
              <a:gd name="connsiteY688" fmla="*/ 700417 h 1002962"/>
              <a:gd name="connsiteX689" fmla="*/ 3850845 w 12210216"/>
              <a:gd name="connsiteY689" fmla="*/ 698255 h 1002962"/>
              <a:gd name="connsiteX690" fmla="*/ 3847965 w 12210216"/>
              <a:gd name="connsiteY690" fmla="*/ 609622 h 1002962"/>
              <a:gd name="connsiteX691" fmla="*/ 3865245 w 12210216"/>
              <a:gd name="connsiteY691" fmla="*/ 611784 h 1002962"/>
              <a:gd name="connsiteX692" fmla="*/ 3865245 w 12210216"/>
              <a:gd name="connsiteY692" fmla="*/ 471268 h 1002962"/>
              <a:gd name="connsiteX693" fmla="*/ 3891168 w 12210216"/>
              <a:gd name="connsiteY693" fmla="*/ 471268 h 1002962"/>
              <a:gd name="connsiteX694" fmla="*/ 3891168 w 12210216"/>
              <a:gd name="connsiteY694" fmla="*/ 356694 h 1002962"/>
              <a:gd name="connsiteX695" fmla="*/ 3896928 w 12210216"/>
              <a:gd name="connsiteY695" fmla="*/ 350209 h 1002962"/>
              <a:gd name="connsiteX696" fmla="*/ 3896928 w 12210216"/>
              <a:gd name="connsiteY696" fmla="*/ 326429 h 1002962"/>
              <a:gd name="connsiteX697" fmla="*/ 3919969 w 12210216"/>
              <a:gd name="connsiteY697" fmla="*/ 326429 h 1002962"/>
              <a:gd name="connsiteX698" fmla="*/ 3974694 w 12210216"/>
              <a:gd name="connsiteY698" fmla="*/ 246443 h 1002962"/>
              <a:gd name="connsiteX699" fmla="*/ 3977574 w 12210216"/>
              <a:gd name="connsiteY699" fmla="*/ 1 h 1002962"/>
              <a:gd name="connsiteX700" fmla="*/ 3983335 w 12210216"/>
              <a:gd name="connsiteY700" fmla="*/ 246443 h 1002962"/>
              <a:gd name="connsiteX701" fmla="*/ 4035178 w 12210216"/>
              <a:gd name="connsiteY701" fmla="*/ 328591 h 1002962"/>
              <a:gd name="connsiteX702" fmla="*/ 4058220 w 12210216"/>
              <a:gd name="connsiteY702" fmla="*/ 328591 h 1002962"/>
              <a:gd name="connsiteX703" fmla="*/ 4058220 w 12210216"/>
              <a:gd name="connsiteY703" fmla="*/ 354532 h 1002962"/>
              <a:gd name="connsiteX704" fmla="*/ 4063981 w 12210216"/>
              <a:gd name="connsiteY704" fmla="*/ 356694 h 1002962"/>
              <a:gd name="connsiteX705" fmla="*/ 4063981 w 12210216"/>
              <a:gd name="connsiteY705" fmla="*/ 471268 h 1002962"/>
              <a:gd name="connsiteX706" fmla="*/ 4084142 w 12210216"/>
              <a:gd name="connsiteY706" fmla="*/ 471268 h 1002962"/>
              <a:gd name="connsiteX707" fmla="*/ 4084142 w 12210216"/>
              <a:gd name="connsiteY707" fmla="*/ 607460 h 1002962"/>
              <a:gd name="connsiteX708" fmla="*/ 4107184 w 12210216"/>
              <a:gd name="connsiteY708" fmla="*/ 607460 h 1002962"/>
              <a:gd name="connsiteX709" fmla="*/ 4107184 w 12210216"/>
              <a:gd name="connsiteY709" fmla="*/ 730682 h 1002962"/>
              <a:gd name="connsiteX710" fmla="*/ 4144626 w 12210216"/>
              <a:gd name="connsiteY710" fmla="*/ 728520 h 1002962"/>
              <a:gd name="connsiteX711" fmla="*/ 4150387 w 12210216"/>
              <a:gd name="connsiteY711" fmla="*/ 717711 h 1002962"/>
              <a:gd name="connsiteX712" fmla="*/ 4170548 w 12210216"/>
              <a:gd name="connsiteY712" fmla="*/ 715549 h 1002962"/>
              <a:gd name="connsiteX713" fmla="*/ 4176309 w 12210216"/>
              <a:gd name="connsiteY713" fmla="*/ 724196 h 1002962"/>
              <a:gd name="connsiteX714" fmla="*/ 4205111 w 12210216"/>
              <a:gd name="connsiteY714" fmla="*/ 724196 h 1002962"/>
              <a:gd name="connsiteX715" fmla="*/ 4205111 w 12210216"/>
              <a:gd name="connsiteY715" fmla="*/ 726591 h 1002962"/>
              <a:gd name="connsiteX716" fmla="*/ 4207550 w 12210216"/>
              <a:gd name="connsiteY716" fmla="*/ 712285 h 1002962"/>
              <a:gd name="connsiteX717" fmla="*/ 4214422 w 12210216"/>
              <a:gd name="connsiteY717" fmla="*/ 671967 h 1002962"/>
              <a:gd name="connsiteX718" fmla="*/ 4208478 w 12210216"/>
              <a:gd name="connsiteY718" fmla="*/ 667318 h 1002962"/>
              <a:gd name="connsiteX719" fmla="*/ 4208478 w 12210216"/>
              <a:gd name="connsiteY719" fmla="*/ 660344 h 1002962"/>
              <a:gd name="connsiteX720" fmla="*/ 4217394 w 12210216"/>
              <a:gd name="connsiteY720" fmla="*/ 655694 h 1002962"/>
              <a:gd name="connsiteX721" fmla="*/ 4220366 w 12210216"/>
              <a:gd name="connsiteY721" fmla="*/ 641747 h 1002962"/>
              <a:gd name="connsiteX722" fmla="*/ 4226312 w 12210216"/>
              <a:gd name="connsiteY722" fmla="*/ 655694 h 1002962"/>
              <a:gd name="connsiteX723" fmla="*/ 4232255 w 12210216"/>
              <a:gd name="connsiteY723" fmla="*/ 660344 h 1002962"/>
              <a:gd name="connsiteX724" fmla="*/ 4232255 w 12210216"/>
              <a:gd name="connsiteY724" fmla="*/ 669642 h 1002962"/>
              <a:gd name="connsiteX725" fmla="*/ 4226312 w 12210216"/>
              <a:gd name="connsiteY725" fmla="*/ 671967 h 1002962"/>
              <a:gd name="connsiteX726" fmla="*/ 4241171 w 12210216"/>
              <a:gd name="connsiteY726" fmla="*/ 739382 h 1002962"/>
              <a:gd name="connsiteX727" fmla="*/ 4253059 w 12210216"/>
              <a:gd name="connsiteY727" fmla="*/ 739382 h 1002962"/>
              <a:gd name="connsiteX728" fmla="*/ 4261975 w 12210216"/>
              <a:gd name="connsiteY728" fmla="*/ 771927 h 1002962"/>
              <a:gd name="connsiteX729" fmla="*/ 4306555 w 12210216"/>
              <a:gd name="connsiteY729" fmla="*/ 778901 h 1002962"/>
              <a:gd name="connsiteX730" fmla="*/ 4306555 w 12210216"/>
              <a:gd name="connsiteY730" fmla="*/ 739382 h 1002962"/>
              <a:gd name="connsiteX731" fmla="*/ 4380856 w 12210216"/>
              <a:gd name="connsiteY731" fmla="*/ 739382 h 1002962"/>
              <a:gd name="connsiteX732" fmla="*/ 4410576 w 12210216"/>
              <a:gd name="connsiteY732" fmla="*/ 755654 h 1002962"/>
              <a:gd name="connsiteX733" fmla="*/ 4425436 w 12210216"/>
              <a:gd name="connsiteY733" fmla="*/ 755654 h 1002962"/>
              <a:gd name="connsiteX734" fmla="*/ 4440296 w 12210216"/>
              <a:gd name="connsiteY734" fmla="*/ 739382 h 1002962"/>
              <a:gd name="connsiteX735" fmla="*/ 4461100 w 12210216"/>
              <a:gd name="connsiteY735" fmla="*/ 739382 h 1002962"/>
              <a:gd name="connsiteX736" fmla="*/ 4461100 w 12210216"/>
              <a:gd name="connsiteY736" fmla="*/ 804472 h 1002962"/>
              <a:gd name="connsiteX737" fmla="*/ 4472988 w 12210216"/>
              <a:gd name="connsiteY737" fmla="*/ 806797 h 1002962"/>
              <a:gd name="connsiteX738" fmla="*/ 4472988 w 12210216"/>
              <a:gd name="connsiteY738" fmla="*/ 797498 h 1002962"/>
              <a:gd name="connsiteX739" fmla="*/ 4505680 w 12210216"/>
              <a:gd name="connsiteY739" fmla="*/ 797498 h 1002962"/>
              <a:gd name="connsiteX740" fmla="*/ 4505680 w 12210216"/>
              <a:gd name="connsiteY740" fmla="*/ 699863 h 1002962"/>
              <a:gd name="connsiteX741" fmla="*/ 4508652 w 12210216"/>
              <a:gd name="connsiteY741" fmla="*/ 697538 h 1002962"/>
              <a:gd name="connsiteX742" fmla="*/ 4577008 w 12210216"/>
              <a:gd name="connsiteY742" fmla="*/ 697538 h 1002962"/>
              <a:gd name="connsiteX743" fmla="*/ 4577008 w 12210216"/>
              <a:gd name="connsiteY743" fmla="*/ 685915 h 1002962"/>
              <a:gd name="connsiteX744" fmla="*/ 4606729 w 12210216"/>
              <a:gd name="connsiteY744" fmla="*/ 685915 h 1002962"/>
              <a:gd name="connsiteX745" fmla="*/ 4606729 w 12210216"/>
              <a:gd name="connsiteY745" fmla="*/ 676616 h 1002962"/>
              <a:gd name="connsiteX746" fmla="*/ 4666169 w 12210216"/>
              <a:gd name="connsiteY746" fmla="*/ 676616 h 1002962"/>
              <a:gd name="connsiteX747" fmla="*/ 4666169 w 12210216"/>
              <a:gd name="connsiteY747" fmla="*/ 697538 h 1002962"/>
              <a:gd name="connsiteX748" fmla="*/ 4689946 w 12210216"/>
              <a:gd name="connsiteY748" fmla="*/ 706837 h 1002962"/>
              <a:gd name="connsiteX749" fmla="*/ 4689946 w 12210216"/>
              <a:gd name="connsiteY749" fmla="*/ 737057 h 1002962"/>
              <a:gd name="connsiteX750" fmla="*/ 4704806 w 12210216"/>
              <a:gd name="connsiteY750" fmla="*/ 741706 h 1002962"/>
              <a:gd name="connsiteX751" fmla="*/ 4704806 w 12210216"/>
              <a:gd name="connsiteY751" fmla="*/ 732408 h 1002962"/>
              <a:gd name="connsiteX752" fmla="*/ 4716694 w 12210216"/>
              <a:gd name="connsiteY752" fmla="*/ 732408 h 1002962"/>
              <a:gd name="connsiteX753" fmla="*/ 4716694 w 12210216"/>
              <a:gd name="connsiteY753" fmla="*/ 725434 h 1002962"/>
              <a:gd name="connsiteX754" fmla="*/ 4704806 w 12210216"/>
              <a:gd name="connsiteY754" fmla="*/ 725434 h 1002962"/>
              <a:gd name="connsiteX755" fmla="*/ 4704806 w 12210216"/>
              <a:gd name="connsiteY755" fmla="*/ 716135 h 1002962"/>
              <a:gd name="connsiteX756" fmla="*/ 4716694 w 12210216"/>
              <a:gd name="connsiteY756" fmla="*/ 716135 h 1002962"/>
              <a:gd name="connsiteX757" fmla="*/ 4716694 w 12210216"/>
              <a:gd name="connsiteY757" fmla="*/ 706837 h 1002962"/>
              <a:gd name="connsiteX758" fmla="*/ 4704806 w 12210216"/>
              <a:gd name="connsiteY758" fmla="*/ 706837 h 1002962"/>
              <a:gd name="connsiteX759" fmla="*/ 4704806 w 12210216"/>
              <a:gd name="connsiteY759" fmla="*/ 697538 h 1002962"/>
              <a:gd name="connsiteX760" fmla="*/ 4716694 w 12210216"/>
              <a:gd name="connsiteY760" fmla="*/ 697538 h 1002962"/>
              <a:gd name="connsiteX761" fmla="*/ 4716694 w 12210216"/>
              <a:gd name="connsiteY761" fmla="*/ 690564 h 1002962"/>
              <a:gd name="connsiteX762" fmla="*/ 4704806 w 12210216"/>
              <a:gd name="connsiteY762" fmla="*/ 690564 h 1002962"/>
              <a:gd name="connsiteX763" fmla="*/ 4704806 w 12210216"/>
              <a:gd name="connsiteY763" fmla="*/ 681266 h 1002962"/>
              <a:gd name="connsiteX764" fmla="*/ 4716694 w 12210216"/>
              <a:gd name="connsiteY764" fmla="*/ 681266 h 1002962"/>
              <a:gd name="connsiteX765" fmla="*/ 4716694 w 12210216"/>
              <a:gd name="connsiteY765" fmla="*/ 671967 h 1002962"/>
              <a:gd name="connsiteX766" fmla="*/ 4704806 w 12210216"/>
              <a:gd name="connsiteY766" fmla="*/ 671967 h 1002962"/>
              <a:gd name="connsiteX767" fmla="*/ 4704806 w 12210216"/>
              <a:gd name="connsiteY767" fmla="*/ 664993 h 1002962"/>
              <a:gd name="connsiteX768" fmla="*/ 4716694 w 12210216"/>
              <a:gd name="connsiteY768" fmla="*/ 664993 h 1002962"/>
              <a:gd name="connsiteX769" fmla="*/ 4716694 w 12210216"/>
              <a:gd name="connsiteY769" fmla="*/ 655694 h 1002962"/>
              <a:gd name="connsiteX770" fmla="*/ 4704806 w 12210216"/>
              <a:gd name="connsiteY770" fmla="*/ 655694 h 1002962"/>
              <a:gd name="connsiteX771" fmla="*/ 4704806 w 12210216"/>
              <a:gd name="connsiteY771" fmla="*/ 646396 h 1002962"/>
              <a:gd name="connsiteX772" fmla="*/ 4716694 w 12210216"/>
              <a:gd name="connsiteY772" fmla="*/ 646396 h 1002962"/>
              <a:gd name="connsiteX773" fmla="*/ 4716694 w 12210216"/>
              <a:gd name="connsiteY773" fmla="*/ 637097 h 1002962"/>
              <a:gd name="connsiteX774" fmla="*/ 4704806 w 12210216"/>
              <a:gd name="connsiteY774" fmla="*/ 637097 h 1002962"/>
              <a:gd name="connsiteX775" fmla="*/ 4704806 w 12210216"/>
              <a:gd name="connsiteY775" fmla="*/ 630123 h 1002962"/>
              <a:gd name="connsiteX776" fmla="*/ 4716694 w 12210216"/>
              <a:gd name="connsiteY776" fmla="*/ 630123 h 1002962"/>
              <a:gd name="connsiteX777" fmla="*/ 4716694 w 12210216"/>
              <a:gd name="connsiteY777" fmla="*/ 620825 h 1002962"/>
              <a:gd name="connsiteX778" fmla="*/ 4704806 w 12210216"/>
              <a:gd name="connsiteY778" fmla="*/ 620825 h 1002962"/>
              <a:gd name="connsiteX779" fmla="*/ 4704806 w 12210216"/>
              <a:gd name="connsiteY779" fmla="*/ 611526 h 1002962"/>
              <a:gd name="connsiteX780" fmla="*/ 4716694 w 12210216"/>
              <a:gd name="connsiteY780" fmla="*/ 611526 h 1002962"/>
              <a:gd name="connsiteX781" fmla="*/ 4716694 w 12210216"/>
              <a:gd name="connsiteY781" fmla="*/ 604552 h 1002962"/>
              <a:gd name="connsiteX782" fmla="*/ 4704806 w 12210216"/>
              <a:gd name="connsiteY782" fmla="*/ 604552 h 1002962"/>
              <a:gd name="connsiteX783" fmla="*/ 4704806 w 12210216"/>
              <a:gd name="connsiteY783" fmla="*/ 595254 h 1002962"/>
              <a:gd name="connsiteX784" fmla="*/ 4716694 w 12210216"/>
              <a:gd name="connsiteY784" fmla="*/ 595254 h 1002962"/>
              <a:gd name="connsiteX785" fmla="*/ 4716694 w 12210216"/>
              <a:gd name="connsiteY785" fmla="*/ 585955 h 1002962"/>
              <a:gd name="connsiteX786" fmla="*/ 4704806 w 12210216"/>
              <a:gd name="connsiteY786" fmla="*/ 585955 h 1002962"/>
              <a:gd name="connsiteX787" fmla="*/ 4704806 w 12210216"/>
              <a:gd name="connsiteY787" fmla="*/ 576656 h 1002962"/>
              <a:gd name="connsiteX788" fmla="*/ 4716694 w 12210216"/>
              <a:gd name="connsiteY788" fmla="*/ 576656 h 1002962"/>
              <a:gd name="connsiteX789" fmla="*/ 4716694 w 12210216"/>
              <a:gd name="connsiteY789" fmla="*/ 569682 h 1002962"/>
              <a:gd name="connsiteX790" fmla="*/ 4704806 w 12210216"/>
              <a:gd name="connsiteY790" fmla="*/ 569682 h 1002962"/>
              <a:gd name="connsiteX791" fmla="*/ 4704806 w 12210216"/>
              <a:gd name="connsiteY791" fmla="*/ 560384 h 1002962"/>
              <a:gd name="connsiteX792" fmla="*/ 4716694 w 12210216"/>
              <a:gd name="connsiteY792" fmla="*/ 560384 h 1002962"/>
              <a:gd name="connsiteX793" fmla="*/ 4716694 w 12210216"/>
              <a:gd name="connsiteY793" fmla="*/ 551085 h 1002962"/>
              <a:gd name="connsiteX794" fmla="*/ 4704806 w 12210216"/>
              <a:gd name="connsiteY794" fmla="*/ 551085 h 1002962"/>
              <a:gd name="connsiteX795" fmla="*/ 4704806 w 12210216"/>
              <a:gd name="connsiteY795" fmla="*/ 541787 h 1002962"/>
              <a:gd name="connsiteX796" fmla="*/ 4716694 w 12210216"/>
              <a:gd name="connsiteY796" fmla="*/ 541787 h 1002962"/>
              <a:gd name="connsiteX797" fmla="*/ 4716694 w 12210216"/>
              <a:gd name="connsiteY797" fmla="*/ 534813 h 1002962"/>
              <a:gd name="connsiteX798" fmla="*/ 4704806 w 12210216"/>
              <a:gd name="connsiteY798" fmla="*/ 534813 h 1002962"/>
              <a:gd name="connsiteX799" fmla="*/ 4704806 w 12210216"/>
              <a:gd name="connsiteY799" fmla="*/ 525514 h 1002962"/>
              <a:gd name="connsiteX800" fmla="*/ 4716694 w 12210216"/>
              <a:gd name="connsiteY800" fmla="*/ 525514 h 1002962"/>
              <a:gd name="connsiteX801" fmla="*/ 4704806 w 12210216"/>
              <a:gd name="connsiteY801" fmla="*/ 511566 h 1002962"/>
              <a:gd name="connsiteX802" fmla="*/ 4704806 w 12210216"/>
              <a:gd name="connsiteY802" fmla="*/ 474372 h 1002962"/>
              <a:gd name="connsiteX803" fmla="*/ 4903930 w 12210216"/>
              <a:gd name="connsiteY803" fmla="*/ 474372 h 1002962"/>
              <a:gd name="connsiteX804" fmla="*/ 4921763 w 12210216"/>
              <a:gd name="connsiteY804" fmla="*/ 495294 h 1002962"/>
              <a:gd name="connsiteX805" fmla="*/ 4921763 w 12210216"/>
              <a:gd name="connsiteY805" fmla="*/ 541787 h 1002962"/>
              <a:gd name="connsiteX806" fmla="*/ 4909874 w 12210216"/>
              <a:gd name="connsiteY806" fmla="*/ 541787 h 1002962"/>
              <a:gd name="connsiteX807" fmla="*/ 4909874 w 12210216"/>
              <a:gd name="connsiteY807" fmla="*/ 551085 h 1002962"/>
              <a:gd name="connsiteX808" fmla="*/ 4921763 w 12210216"/>
              <a:gd name="connsiteY808" fmla="*/ 551085 h 1002962"/>
              <a:gd name="connsiteX809" fmla="*/ 4921763 w 12210216"/>
              <a:gd name="connsiteY809" fmla="*/ 560384 h 1002962"/>
              <a:gd name="connsiteX810" fmla="*/ 4909874 w 12210216"/>
              <a:gd name="connsiteY810" fmla="*/ 560384 h 1002962"/>
              <a:gd name="connsiteX811" fmla="*/ 4909874 w 12210216"/>
              <a:gd name="connsiteY811" fmla="*/ 569682 h 1002962"/>
              <a:gd name="connsiteX812" fmla="*/ 4921763 w 12210216"/>
              <a:gd name="connsiteY812" fmla="*/ 569682 h 1002962"/>
              <a:gd name="connsiteX813" fmla="*/ 4921763 w 12210216"/>
              <a:gd name="connsiteY813" fmla="*/ 576656 h 1002962"/>
              <a:gd name="connsiteX814" fmla="*/ 4909874 w 12210216"/>
              <a:gd name="connsiteY814" fmla="*/ 576656 h 1002962"/>
              <a:gd name="connsiteX815" fmla="*/ 4909874 w 12210216"/>
              <a:gd name="connsiteY815" fmla="*/ 585955 h 1002962"/>
              <a:gd name="connsiteX816" fmla="*/ 4921763 w 12210216"/>
              <a:gd name="connsiteY816" fmla="*/ 585955 h 1002962"/>
              <a:gd name="connsiteX817" fmla="*/ 4921763 w 12210216"/>
              <a:gd name="connsiteY817" fmla="*/ 595254 h 1002962"/>
              <a:gd name="connsiteX818" fmla="*/ 4909874 w 12210216"/>
              <a:gd name="connsiteY818" fmla="*/ 595254 h 1002962"/>
              <a:gd name="connsiteX819" fmla="*/ 4909874 w 12210216"/>
              <a:gd name="connsiteY819" fmla="*/ 604552 h 1002962"/>
              <a:gd name="connsiteX820" fmla="*/ 4921763 w 12210216"/>
              <a:gd name="connsiteY820" fmla="*/ 604552 h 1002962"/>
              <a:gd name="connsiteX821" fmla="*/ 4921763 w 12210216"/>
              <a:gd name="connsiteY821" fmla="*/ 611526 h 1002962"/>
              <a:gd name="connsiteX822" fmla="*/ 4909874 w 12210216"/>
              <a:gd name="connsiteY822" fmla="*/ 611526 h 1002962"/>
              <a:gd name="connsiteX823" fmla="*/ 4909874 w 12210216"/>
              <a:gd name="connsiteY823" fmla="*/ 620825 h 1002962"/>
              <a:gd name="connsiteX824" fmla="*/ 4921763 w 12210216"/>
              <a:gd name="connsiteY824" fmla="*/ 620825 h 1002962"/>
              <a:gd name="connsiteX825" fmla="*/ 4921763 w 12210216"/>
              <a:gd name="connsiteY825" fmla="*/ 630123 h 1002962"/>
              <a:gd name="connsiteX826" fmla="*/ 4909874 w 12210216"/>
              <a:gd name="connsiteY826" fmla="*/ 630123 h 1002962"/>
              <a:gd name="connsiteX827" fmla="*/ 4909874 w 12210216"/>
              <a:gd name="connsiteY827" fmla="*/ 637097 h 1002962"/>
              <a:gd name="connsiteX828" fmla="*/ 4921763 w 12210216"/>
              <a:gd name="connsiteY828" fmla="*/ 637097 h 1002962"/>
              <a:gd name="connsiteX829" fmla="*/ 4921763 w 12210216"/>
              <a:gd name="connsiteY829" fmla="*/ 646396 h 1002962"/>
              <a:gd name="connsiteX830" fmla="*/ 4909874 w 12210216"/>
              <a:gd name="connsiteY830" fmla="*/ 646396 h 1002962"/>
              <a:gd name="connsiteX831" fmla="*/ 4909874 w 12210216"/>
              <a:gd name="connsiteY831" fmla="*/ 655694 h 1002962"/>
              <a:gd name="connsiteX832" fmla="*/ 4921763 w 12210216"/>
              <a:gd name="connsiteY832" fmla="*/ 655694 h 1002962"/>
              <a:gd name="connsiteX833" fmla="*/ 4921763 w 12210216"/>
              <a:gd name="connsiteY833" fmla="*/ 664993 h 1002962"/>
              <a:gd name="connsiteX834" fmla="*/ 4909874 w 12210216"/>
              <a:gd name="connsiteY834" fmla="*/ 664993 h 1002962"/>
              <a:gd name="connsiteX835" fmla="*/ 4909874 w 12210216"/>
              <a:gd name="connsiteY835" fmla="*/ 671967 h 1002962"/>
              <a:gd name="connsiteX836" fmla="*/ 4921763 w 12210216"/>
              <a:gd name="connsiteY836" fmla="*/ 671967 h 1002962"/>
              <a:gd name="connsiteX837" fmla="*/ 4921763 w 12210216"/>
              <a:gd name="connsiteY837" fmla="*/ 681266 h 1002962"/>
              <a:gd name="connsiteX838" fmla="*/ 4909874 w 12210216"/>
              <a:gd name="connsiteY838" fmla="*/ 681266 h 1002962"/>
              <a:gd name="connsiteX839" fmla="*/ 4909874 w 12210216"/>
              <a:gd name="connsiteY839" fmla="*/ 690564 h 1002962"/>
              <a:gd name="connsiteX840" fmla="*/ 4921763 w 12210216"/>
              <a:gd name="connsiteY840" fmla="*/ 690564 h 1002962"/>
              <a:gd name="connsiteX841" fmla="*/ 4921763 w 12210216"/>
              <a:gd name="connsiteY841" fmla="*/ 697538 h 1002962"/>
              <a:gd name="connsiteX842" fmla="*/ 4909874 w 12210216"/>
              <a:gd name="connsiteY842" fmla="*/ 697538 h 1002962"/>
              <a:gd name="connsiteX843" fmla="*/ 4909874 w 12210216"/>
              <a:gd name="connsiteY843" fmla="*/ 706837 h 1002962"/>
              <a:gd name="connsiteX844" fmla="*/ 4921763 w 12210216"/>
              <a:gd name="connsiteY844" fmla="*/ 706837 h 1002962"/>
              <a:gd name="connsiteX845" fmla="*/ 4921763 w 12210216"/>
              <a:gd name="connsiteY845" fmla="*/ 716135 h 1002962"/>
              <a:gd name="connsiteX846" fmla="*/ 4909874 w 12210216"/>
              <a:gd name="connsiteY846" fmla="*/ 716135 h 1002962"/>
              <a:gd name="connsiteX847" fmla="*/ 4909874 w 12210216"/>
              <a:gd name="connsiteY847" fmla="*/ 725434 h 1002962"/>
              <a:gd name="connsiteX848" fmla="*/ 4921763 w 12210216"/>
              <a:gd name="connsiteY848" fmla="*/ 725434 h 1002962"/>
              <a:gd name="connsiteX849" fmla="*/ 4921763 w 12210216"/>
              <a:gd name="connsiteY849" fmla="*/ 732408 h 1002962"/>
              <a:gd name="connsiteX850" fmla="*/ 4909874 w 12210216"/>
              <a:gd name="connsiteY850" fmla="*/ 732408 h 1002962"/>
              <a:gd name="connsiteX851" fmla="*/ 4909874 w 12210216"/>
              <a:gd name="connsiteY851" fmla="*/ 741706 h 1002962"/>
              <a:gd name="connsiteX852" fmla="*/ 4942567 w 12210216"/>
              <a:gd name="connsiteY852" fmla="*/ 762628 h 1002962"/>
              <a:gd name="connsiteX853" fmla="*/ 4942567 w 12210216"/>
              <a:gd name="connsiteY853" fmla="*/ 767278 h 1002962"/>
              <a:gd name="connsiteX854" fmla="*/ 4930679 w 12210216"/>
              <a:gd name="connsiteY854" fmla="*/ 767278 h 1002962"/>
              <a:gd name="connsiteX855" fmla="*/ 4930679 w 12210216"/>
              <a:gd name="connsiteY855" fmla="*/ 792849 h 1002962"/>
              <a:gd name="connsiteX856" fmla="*/ 4942567 w 12210216"/>
              <a:gd name="connsiteY856" fmla="*/ 792849 h 1002962"/>
              <a:gd name="connsiteX857" fmla="*/ 4942567 w 12210216"/>
              <a:gd name="connsiteY857" fmla="*/ 781225 h 1002962"/>
              <a:gd name="connsiteX858" fmla="*/ 4954455 w 12210216"/>
              <a:gd name="connsiteY858" fmla="*/ 776576 h 1002962"/>
              <a:gd name="connsiteX859" fmla="*/ 4975259 w 12210216"/>
              <a:gd name="connsiteY859" fmla="*/ 776576 h 1002962"/>
              <a:gd name="connsiteX860" fmla="*/ 4975259 w 12210216"/>
              <a:gd name="connsiteY860" fmla="*/ 785875 h 1002962"/>
              <a:gd name="connsiteX861" fmla="*/ 4993091 w 12210216"/>
              <a:gd name="connsiteY861" fmla="*/ 785875 h 1002962"/>
              <a:gd name="connsiteX862" fmla="*/ 4993091 w 12210216"/>
              <a:gd name="connsiteY862" fmla="*/ 790524 h 1002962"/>
              <a:gd name="connsiteX863" fmla="*/ 5004979 w 12210216"/>
              <a:gd name="connsiteY863" fmla="*/ 790524 h 1002962"/>
              <a:gd name="connsiteX864" fmla="*/ 5018771 w 12210216"/>
              <a:gd name="connsiteY864" fmla="*/ 804254 h 1002962"/>
              <a:gd name="connsiteX865" fmla="*/ 5028884 w 12210216"/>
              <a:gd name="connsiteY865" fmla="*/ 814322 h 1002962"/>
              <a:gd name="connsiteX866" fmla="*/ 5070363 w 12210216"/>
              <a:gd name="connsiteY866" fmla="*/ 814322 h 1002962"/>
              <a:gd name="connsiteX867" fmla="*/ 5070363 w 12210216"/>
              <a:gd name="connsiteY867" fmla="*/ 802147 h 1002962"/>
              <a:gd name="connsiteX868" fmla="*/ 5120887 w 12210216"/>
              <a:gd name="connsiteY868" fmla="*/ 802147 h 1002962"/>
              <a:gd name="connsiteX869" fmla="*/ 5120887 w 12210216"/>
              <a:gd name="connsiteY869" fmla="*/ 727759 h 1002962"/>
              <a:gd name="connsiteX870" fmla="*/ 5168440 w 12210216"/>
              <a:gd name="connsiteY870" fmla="*/ 727759 h 1002962"/>
              <a:gd name="connsiteX871" fmla="*/ 5168440 w 12210216"/>
              <a:gd name="connsiteY871" fmla="*/ 720785 h 1002962"/>
              <a:gd name="connsiteX872" fmla="*/ 5198160 w 12210216"/>
              <a:gd name="connsiteY872" fmla="*/ 720785 h 1002962"/>
              <a:gd name="connsiteX873" fmla="*/ 5198160 w 12210216"/>
              <a:gd name="connsiteY873" fmla="*/ 681266 h 1002962"/>
              <a:gd name="connsiteX874" fmla="*/ 5192216 w 12210216"/>
              <a:gd name="connsiteY874" fmla="*/ 681266 h 1002962"/>
              <a:gd name="connsiteX875" fmla="*/ 5192216 w 12210216"/>
              <a:gd name="connsiteY875" fmla="*/ 667318 h 1002962"/>
              <a:gd name="connsiteX876" fmla="*/ 5198160 w 12210216"/>
              <a:gd name="connsiteY876" fmla="*/ 669642 h 1002962"/>
              <a:gd name="connsiteX877" fmla="*/ 5204104 w 12210216"/>
              <a:gd name="connsiteY877" fmla="*/ 646396 h 1002962"/>
              <a:gd name="connsiteX878" fmla="*/ 5210048 w 12210216"/>
              <a:gd name="connsiteY878" fmla="*/ 669642 h 1002962"/>
              <a:gd name="connsiteX879" fmla="*/ 5213020 w 12210216"/>
              <a:gd name="connsiteY879" fmla="*/ 667318 h 1002962"/>
              <a:gd name="connsiteX880" fmla="*/ 5215992 w 12210216"/>
              <a:gd name="connsiteY880" fmla="*/ 660344 h 1002962"/>
              <a:gd name="connsiteX881" fmla="*/ 5221936 w 12210216"/>
              <a:gd name="connsiteY881" fmla="*/ 651045 h 1002962"/>
              <a:gd name="connsiteX882" fmla="*/ 5227880 w 12210216"/>
              <a:gd name="connsiteY882" fmla="*/ 641747 h 1002962"/>
              <a:gd name="connsiteX883" fmla="*/ 5242740 w 12210216"/>
              <a:gd name="connsiteY883" fmla="*/ 634773 h 1002962"/>
              <a:gd name="connsiteX884" fmla="*/ 5260572 w 12210216"/>
              <a:gd name="connsiteY884" fmla="*/ 625474 h 1002962"/>
              <a:gd name="connsiteX885" fmla="*/ 5269488 w 12210216"/>
              <a:gd name="connsiteY885" fmla="*/ 616175 h 1002962"/>
              <a:gd name="connsiteX886" fmla="*/ 5275432 w 12210216"/>
              <a:gd name="connsiteY886" fmla="*/ 599903 h 1002962"/>
              <a:gd name="connsiteX887" fmla="*/ 5281376 w 12210216"/>
              <a:gd name="connsiteY887" fmla="*/ 616175 h 1002962"/>
              <a:gd name="connsiteX888" fmla="*/ 5287320 w 12210216"/>
              <a:gd name="connsiteY888" fmla="*/ 623149 h 1002962"/>
              <a:gd name="connsiteX889" fmla="*/ 5302180 w 12210216"/>
              <a:gd name="connsiteY889" fmla="*/ 632448 h 1002962"/>
              <a:gd name="connsiteX890" fmla="*/ 5314069 w 12210216"/>
              <a:gd name="connsiteY890" fmla="*/ 641747 h 1002962"/>
              <a:gd name="connsiteX891" fmla="*/ 5325957 w 12210216"/>
              <a:gd name="connsiteY891" fmla="*/ 651045 h 1002962"/>
              <a:gd name="connsiteX892" fmla="*/ 5328929 w 12210216"/>
              <a:gd name="connsiteY892" fmla="*/ 660344 h 1002962"/>
              <a:gd name="connsiteX893" fmla="*/ 5331901 w 12210216"/>
              <a:gd name="connsiteY893" fmla="*/ 669642 h 1002962"/>
              <a:gd name="connsiteX894" fmla="*/ 5337845 w 12210216"/>
              <a:gd name="connsiteY894" fmla="*/ 669642 h 1002962"/>
              <a:gd name="connsiteX895" fmla="*/ 5340817 w 12210216"/>
              <a:gd name="connsiteY895" fmla="*/ 646396 h 1002962"/>
              <a:gd name="connsiteX896" fmla="*/ 5346761 w 12210216"/>
              <a:gd name="connsiteY896" fmla="*/ 669642 h 1002962"/>
              <a:gd name="connsiteX897" fmla="*/ 5352705 w 12210216"/>
              <a:gd name="connsiteY897" fmla="*/ 669642 h 1002962"/>
              <a:gd name="connsiteX898" fmla="*/ 5352705 w 12210216"/>
              <a:gd name="connsiteY898" fmla="*/ 683590 h 1002962"/>
              <a:gd name="connsiteX899" fmla="*/ 5346761 w 12210216"/>
              <a:gd name="connsiteY899" fmla="*/ 683590 h 1002962"/>
              <a:gd name="connsiteX900" fmla="*/ 5346761 w 12210216"/>
              <a:gd name="connsiteY900" fmla="*/ 716135 h 1002962"/>
              <a:gd name="connsiteX901" fmla="*/ 5358649 w 12210216"/>
              <a:gd name="connsiteY901" fmla="*/ 716135 h 1002962"/>
              <a:gd name="connsiteX902" fmla="*/ 5358649 w 12210216"/>
              <a:gd name="connsiteY902" fmla="*/ 720785 h 1002962"/>
              <a:gd name="connsiteX903" fmla="*/ 5367565 w 12210216"/>
              <a:gd name="connsiteY903" fmla="*/ 720785 h 1002962"/>
              <a:gd name="connsiteX904" fmla="*/ 5367565 w 12210216"/>
              <a:gd name="connsiteY904" fmla="*/ 711486 h 1002962"/>
              <a:gd name="connsiteX905" fmla="*/ 5391342 w 12210216"/>
              <a:gd name="connsiteY905" fmla="*/ 711486 h 1002962"/>
              <a:gd name="connsiteX906" fmla="*/ 5391342 w 12210216"/>
              <a:gd name="connsiteY906" fmla="*/ 695213 h 1002962"/>
              <a:gd name="connsiteX907" fmla="*/ 5441865 w 12210216"/>
              <a:gd name="connsiteY907" fmla="*/ 695213 h 1002962"/>
              <a:gd name="connsiteX908" fmla="*/ 5441865 w 12210216"/>
              <a:gd name="connsiteY908" fmla="*/ 706837 h 1002962"/>
              <a:gd name="connsiteX909" fmla="*/ 5468614 w 12210216"/>
              <a:gd name="connsiteY909" fmla="*/ 706837 h 1002962"/>
              <a:gd name="connsiteX910" fmla="*/ 5468614 w 12210216"/>
              <a:gd name="connsiteY910" fmla="*/ 725434 h 1002962"/>
              <a:gd name="connsiteX911" fmla="*/ 5462670 w 12210216"/>
              <a:gd name="connsiteY911" fmla="*/ 725434 h 1002962"/>
              <a:gd name="connsiteX912" fmla="*/ 5462670 w 12210216"/>
              <a:gd name="connsiteY912" fmla="*/ 732408 h 1002962"/>
              <a:gd name="connsiteX913" fmla="*/ 5468614 w 12210216"/>
              <a:gd name="connsiteY913" fmla="*/ 732408 h 1002962"/>
              <a:gd name="connsiteX914" fmla="*/ 5468614 w 12210216"/>
              <a:gd name="connsiteY914" fmla="*/ 746356 h 1002962"/>
              <a:gd name="connsiteX915" fmla="*/ 5462670 w 12210216"/>
              <a:gd name="connsiteY915" fmla="*/ 751005 h 1002962"/>
              <a:gd name="connsiteX916" fmla="*/ 5462670 w 12210216"/>
              <a:gd name="connsiteY916" fmla="*/ 806797 h 1002962"/>
              <a:gd name="connsiteX917" fmla="*/ 5483473 w 12210216"/>
              <a:gd name="connsiteY917" fmla="*/ 806797 h 1002962"/>
              <a:gd name="connsiteX918" fmla="*/ 5483473 w 12210216"/>
              <a:gd name="connsiteY918" fmla="*/ 811446 h 1002962"/>
              <a:gd name="connsiteX919" fmla="*/ 5501306 w 12210216"/>
              <a:gd name="connsiteY919" fmla="*/ 811446 h 1002962"/>
              <a:gd name="connsiteX920" fmla="*/ 5501306 w 12210216"/>
              <a:gd name="connsiteY920" fmla="*/ 813480 h 1002962"/>
              <a:gd name="connsiteX921" fmla="*/ 5501306 w 12210216"/>
              <a:gd name="connsiteY921" fmla="*/ 814322 h 1002962"/>
              <a:gd name="connsiteX922" fmla="*/ 5519138 w 12210216"/>
              <a:gd name="connsiteY922" fmla="*/ 814322 h 1002962"/>
              <a:gd name="connsiteX923" fmla="*/ 5519138 w 12210216"/>
              <a:gd name="connsiteY923" fmla="*/ 811446 h 1002962"/>
              <a:gd name="connsiteX924" fmla="*/ 5539942 w 12210216"/>
              <a:gd name="connsiteY924" fmla="*/ 802147 h 1002962"/>
              <a:gd name="connsiteX925" fmla="*/ 5539942 w 12210216"/>
              <a:gd name="connsiteY925" fmla="*/ 781225 h 1002962"/>
              <a:gd name="connsiteX926" fmla="*/ 5533998 w 12210216"/>
              <a:gd name="connsiteY926" fmla="*/ 781225 h 1002962"/>
              <a:gd name="connsiteX927" fmla="*/ 5533998 w 12210216"/>
              <a:gd name="connsiteY927" fmla="*/ 757979 h 1002962"/>
              <a:gd name="connsiteX928" fmla="*/ 5545886 w 12210216"/>
              <a:gd name="connsiteY928" fmla="*/ 757979 h 1002962"/>
              <a:gd name="connsiteX929" fmla="*/ 5545886 w 12210216"/>
              <a:gd name="connsiteY929" fmla="*/ 755654 h 1002962"/>
              <a:gd name="connsiteX930" fmla="*/ 5572634 w 12210216"/>
              <a:gd name="connsiteY930" fmla="*/ 755654 h 1002962"/>
              <a:gd name="connsiteX931" fmla="*/ 5572634 w 12210216"/>
              <a:gd name="connsiteY931" fmla="*/ 746356 h 1002962"/>
              <a:gd name="connsiteX932" fmla="*/ 5590466 w 12210216"/>
              <a:gd name="connsiteY932" fmla="*/ 746356 h 1002962"/>
              <a:gd name="connsiteX933" fmla="*/ 5590466 w 12210216"/>
              <a:gd name="connsiteY933" fmla="*/ 630123 h 1002962"/>
              <a:gd name="connsiteX934" fmla="*/ 5602354 w 12210216"/>
              <a:gd name="connsiteY934" fmla="*/ 630123 h 1002962"/>
              <a:gd name="connsiteX935" fmla="*/ 5602354 w 12210216"/>
              <a:gd name="connsiteY935" fmla="*/ 611526 h 1002962"/>
              <a:gd name="connsiteX936" fmla="*/ 5605326 w 12210216"/>
              <a:gd name="connsiteY936" fmla="*/ 611526 h 1002962"/>
              <a:gd name="connsiteX937" fmla="*/ 5605326 w 12210216"/>
              <a:gd name="connsiteY937" fmla="*/ 565033 h 1002962"/>
              <a:gd name="connsiteX938" fmla="*/ 5617215 w 12210216"/>
              <a:gd name="connsiteY938" fmla="*/ 565033 h 1002962"/>
              <a:gd name="connsiteX939" fmla="*/ 5617215 w 12210216"/>
              <a:gd name="connsiteY939" fmla="*/ 574332 h 1002962"/>
              <a:gd name="connsiteX940" fmla="*/ 5623159 w 12210216"/>
              <a:gd name="connsiteY940" fmla="*/ 574332 h 1002962"/>
              <a:gd name="connsiteX941" fmla="*/ 5623159 w 12210216"/>
              <a:gd name="connsiteY941" fmla="*/ 555735 h 1002962"/>
              <a:gd name="connsiteX942" fmla="*/ 5638018 w 12210216"/>
              <a:gd name="connsiteY942" fmla="*/ 551085 h 1002962"/>
              <a:gd name="connsiteX943" fmla="*/ 5649906 w 12210216"/>
              <a:gd name="connsiteY943" fmla="*/ 555735 h 1002962"/>
              <a:gd name="connsiteX944" fmla="*/ 5667738 w 12210216"/>
              <a:gd name="connsiteY944" fmla="*/ 555735 h 1002962"/>
              <a:gd name="connsiteX945" fmla="*/ 5667738 w 12210216"/>
              <a:gd name="connsiteY945" fmla="*/ 525514 h 1002962"/>
              <a:gd name="connsiteX946" fmla="*/ 5679627 w 12210216"/>
              <a:gd name="connsiteY946" fmla="*/ 525514 h 1002962"/>
              <a:gd name="connsiteX947" fmla="*/ 5679627 w 12210216"/>
              <a:gd name="connsiteY947" fmla="*/ 530163 h 1002962"/>
              <a:gd name="connsiteX948" fmla="*/ 5694487 w 12210216"/>
              <a:gd name="connsiteY948" fmla="*/ 530163 h 1002962"/>
              <a:gd name="connsiteX949" fmla="*/ 5694487 w 12210216"/>
              <a:gd name="connsiteY949" fmla="*/ 525514 h 1002962"/>
              <a:gd name="connsiteX950" fmla="*/ 5706375 w 12210216"/>
              <a:gd name="connsiteY950" fmla="*/ 525514 h 1002962"/>
              <a:gd name="connsiteX951" fmla="*/ 5706375 w 12210216"/>
              <a:gd name="connsiteY951" fmla="*/ 560384 h 1002962"/>
              <a:gd name="connsiteX952" fmla="*/ 5721235 w 12210216"/>
              <a:gd name="connsiteY952" fmla="*/ 569682 h 1002962"/>
              <a:gd name="connsiteX953" fmla="*/ 5721235 w 12210216"/>
              <a:gd name="connsiteY953" fmla="*/ 574332 h 1002962"/>
              <a:gd name="connsiteX954" fmla="*/ 5718263 w 12210216"/>
              <a:gd name="connsiteY954" fmla="*/ 574332 h 1002962"/>
              <a:gd name="connsiteX955" fmla="*/ 5718263 w 12210216"/>
              <a:gd name="connsiteY955" fmla="*/ 576656 h 1002962"/>
              <a:gd name="connsiteX956" fmla="*/ 5750955 w 12210216"/>
              <a:gd name="connsiteY956" fmla="*/ 576656 h 1002962"/>
              <a:gd name="connsiteX957" fmla="*/ 5750955 w 12210216"/>
              <a:gd name="connsiteY957" fmla="*/ 565033 h 1002962"/>
              <a:gd name="connsiteX958" fmla="*/ 5789591 w 12210216"/>
              <a:gd name="connsiteY958" fmla="*/ 555735 h 1002962"/>
              <a:gd name="connsiteX959" fmla="*/ 5789591 w 12210216"/>
              <a:gd name="connsiteY959" fmla="*/ 546436 h 1002962"/>
              <a:gd name="connsiteX960" fmla="*/ 5798507 w 12210216"/>
              <a:gd name="connsiteY960" fmla="*/ 546436 h 1002962"/>
              <a:gd name="connsiteX961" fmla="*/ 5798507 w 12210216"/>
              <a:gd name="connsiteY961" fmla="*/ 539462 h 1002962"/>
              <a:gd name="connsiteX962" fmla="*/ 5822283 w 12210216"/>
              <a:gd name="connsiteY962" fmla="*/ 539462 h 1002962"/>
              <a:gd name="connsiteX963" fmla="*/ 5822283 w 12210216"/>
              <a:gd name="connsiteY963" fmla="*/ 546436 h 1002962"/>
              <a:gd name="connsiteX964" fmla="*/ 5840116 w 12210216"/>
              <a:gd name="connsiteY964" fmla="*/ 546436 h 1002962"/>
              <a:gd name="connsiteX965" fmla="*/ 5840116 w 12210216"/>
              <a:gd name="connsiteY965" fmla="*/ 560384 h 1002962"/>
              <a:gd name="connsiteX966" fmla="*/ 5872808 w 12210216"/>
              <a:gd name="connsiteY966" fmla="*/ 560384 h 1002962"/>
              <a:gd name="connsiteX967" fmla="*/ 5872808 w 12210216"/>
              <a:gd name="connsiteY967" fmla="*/ 551085 h 1002962"/>
              <a:gd name="connsiteX968" fmla="*/ 5887668 w 12210216"/>
              <a:gd name="connsiteY968" fmla="*/ 551085 h 1002962"/>
              <a:gd name="connsiteX969" fmla="*/ 5887668 w 12210216"/>
              <a:gd name="connsiteY969" fmla="*/ 541787 h 1002962"/>
              <a:gd name="connsiteX970" fmla="*/ 5905500 w 12210216"/>
              <a:gd name="connsiteY970" fmla="*/ 541787 h 1002962"/>
              <a:gd name="connsiteX971" fmla="*/ 5905500 w 12210216"/>
              <a:gd name="connsiteY971" fmla="*/ 551085 h 1002962"/>
              <a:gd name="connsiteX972" fmla="*/ 5911444 w 12210216"/>
              <a:gd name="connsiteY972" fmla="*/ 551085 h 1002962"/>
              <a:gd name="connsiteX973" fmla="*/ 5911444 w 12210216"/>
              <a:gd name="connsiteY973" fmla="*/ 495294 h 1002962"/>
              <a:gd name="connsiteX974" fmla="*/ 6045185 w 12210216"/>
              <a:gd name="connsiteY974" fmla="*/ 495294 h 1002962"/>
              <a:gd name="connsiteX975" fmla="*/ 6045185 w 12210216"/>
              <a:gd name="connsiteY975" fmla="*/ 569682 h 1002962"/>
              <a:gd name="connsiteX976" fmla="*/ 6068961 w 12210216"/>
              <a:gd name="connsiteY976" fmla="*/ 569682 h 1002962"/>
              <a:gd name="connsiteX977" fmla="*/ 6068961 w 12210216"/>
              <a:gd name="connsiteY977" fmla="*/ 485995 h 1002962"/>
              <a:gd name="connsiteX978" fmla="*/ 6098681 w 12210216"/>
              <a:gd name="connsiteY978" fmla="*/ 474372 h 1002962"/>
              <a:gd name="connsiteX979" fmla="*/ 6137317 w 12210216"/>
              <a:gd name="connsiteY979" fmla="*/ 474372 h 1002962"/>
              <a:gd name="connsiteX980" fmla="*/ 6158121 w 12210216"/>
              <a:gd name="connsiteY980" fmla="*/ 460424 h 1002962"/>
              <a:gd name="connsiteX981" fmla="*/ 6208645 w 12210216"/>
              <a:gd name="connsiteY981" fmla="*/ 460424 h 1002962"/>
              <a:gd name="connsiteX982" fmla="*/ 6208645 w 12210216"/>
              <a:gd name="connsiteY982" fmla="*/ 474372 h 1002962"/>
              <a:gd name="connsiteX983" fmla="*/ 6259170 w 12210216"/>
              <a:gd name="connsiteY983" fmla="*/ 474372 h 1002962"/>
              <a:gd name="connsiteX984" fmla="*/ 6259170 w 12210216"/>
              <a:gd name="connsiteY984" fmla="*/ 565033 h 1002962"/>
              <a:gd name="connsiteX985" fmla="*/ 6274030 w 12210216"/>
              <a:gd name="connsiteY985" fmla="*/ 565033 h 1002962"/>
              <a:gd name="connsiteX986" fmla="*/ 6274030 w 12210216"/>
              <a:gd name="connsiteY986" fmla="*/ 697538 h 1002962"/>
              <a:gd name="connsiteX987" fmla="*/ 6297806 w 12210216"/>
              <a:gd name="connsiteY987" fmla="*/ 697538 h 1002962"/>
              <a:gd name="connsiteX988" fmla="*/ 6297806 w 12210216"/>
              <a:gd name="connsiteY988" fmla="*/ 611526 h 1002962"/>
              <a:gd name="connsiteX989" fmla="*/ 6306722 w 12210216"/>
              <a:gd name="connsiteY989" fmla="*/ 606877 h 1002962"/>
              <a:gd name="connsiteX990" fmla="*/ 6312666 w 12210216"/>
              <a:gd name="connsiteY990" fmla="*/ 606877 h 1002962"/>
              <a:gd name="connsiteX991" fmla="*/ 6312666 w 12210216"/>
              <a:gd name="connsiteY991" fmla="*/ 616175 h 1002962"/>
              <a:gd name="connsiteX992" fmla="*/ 6336442 w 12210216"/>
              <a:gd name="connsiteY992" fmla="*/ 606877 h 1002962"/>
              <a:gd name="connsiteX993" fmla="*/ 6357246 w 12210216"/>
              <a:gd name="connsiteY993" fmla="*/ 606877 h 1002962"/>
              <a:gd name="connsiteX994" fmla="*/ 6357246 w 12210216"/>
              <a:gd name="connsiteY994" fmla="*/ 764953 h 1002962"/>
              <a:gd name="connsiteX995" fmla="*/ 6398854 w 12210216"/>
              <a:gd name="connsiteY995" fmla="*/ 769602 h 1002962"/>
              <a:gd name="connsiteX996" fmla="*/ 6398854 w 12210216"/>
              <a:gd name="connsiteY996" fmla="*/ 762628 h 1002962"/>
              <a:gd name="connsiteX997" fmla="*/ 6443435 w 12210216"/>
              <a:gd name="connsiteY997" fmla="*/ 762628 h 1002962"/>
              <a:gd name="connsiteX998" fmla="*/ 6443435 w 12210216"/>
              <a:gd name="connsiteY998" fmla="*/ 732408 h 1002962"/>
              <a:gd name="connsiteX999" fmla="*/ 6455323 w 12210216"/>
              <a:gd name="connsiteY999" fmla="*/ 732408 h 1002962"/>
              <a:gd name="connsiteX1000" fmla="*/ 6455323 w 12210216"/>
              <a:gd name="connsiteY1000" fmla="*/ 692889 h 1002962"/>
              <a:gd name="connsiteX1001" fmla="*/ 6464239 w 12210216"/>
              <a:gd name="connsiteY1001" fmla="*/ 692889 h 1002962"/>
              <a:gd name="connsiteX1002" fmla="*/ 6464239 w 12210216"/>
              <a:gd name="connsiteY1002" fmla="*/ 653370 h 1002962"/>
              <a:gd name="connsiteX1003" fmla="*/ 6485043 w 12210216"/>
              <a:gd name="connsiteY1003" fmla="*/ 653370 h 1002962"/>
              <a:gd name="connsiteX1004" fmla="*/ 6485043 w 12210216"/>
              <a:gd name="connsiteY1004" fmla="*/ 655694 h 1002962"/>
              <a:gd name="connsiteX1005" fmla="*/ 6550427 w 12210216"/>
              <a:gd name="connsiteY1005" fmla="*/ 632448 h 1002962"/>
              <a:gd name="connsiteX1006" fmla="*/ 6553399 w 12210216"/>
              <a:gd name="connsiteY1006" fmla="*/ 611526 h 1002962"/>
              <a:gd name="connsiteX1007" fmla="*/ 6559343 w 12210216"/>
              <a:gd name="connsiteY1007" fmla="*/ 632448 h 1002962"/>
              <a:gd name="connsiteX1008" fmla="*/ 6627700 w 12210216"/>
              <a:gd name="connsiteY1008" fmla="*/ 660344 h 1002962"/>
              <a:gd name="connsiteX1009" fmla="*/ 6627700 w 12210216"/>
              <a:gd name="connsiteY1009" fmla="*/ 655694 h 1002962"/>
              <a:gd name="connsiteX1010" fmla="*/ 6645532 w 12210216"/>
              <a:gd name="connsiteY1010" fmla="*/ 655694 h 1002962"/>
              <a:gd name="connsiteX1011" fmla="*/ 6645532 w 12210216"/>
              <a:gd name="connsiteY1011" fmla="*/ 692889 h 1002962"/>
              <a:gd name="connsiteX1012" fmla="*/ 6654448 w 12210216"/>
              <a:gd name="connsiteY1012" fmla="*/ 692889 h 1002962"/>
              <a:gd name="connsiteX1013" fmla="*/ 6654448 w 12210216"/>
              <a:gd name="connsiteY1013" fmla="*/ 737057 h 1002962"/>
              <a:gd name="connsiteX1014" fmla="*/ 6663364 w 12210216"/>
              <a:gd name="connsiteY1014" fmla="*/ 737057 h 1002962"/>
              <a:gd name="connsiteX1015" fmla="*/ 6663364 w 12210216"/>
              <a:gd name="connsiteY1015" fmla="*/ 757979 h 1002962"/>
              <a:gd name="connsiteX1016" fmla="*/ 6681196 w 12210216"/>
              <a:gd name="connsiteY1016" fmla="*/ 757979 h 1002962"/>
              <a:gd name="connsiteX1017" fmla="*/ 6681196 w 12210216"/>
              <a:gd name="connsiteY1017" fmla="*/ 790524 h 1002962"/>
              <a:gd name="connsiteX1018" fmla="*/ 6794133 w 12210216"/>
              <a:gd name="connsiteY1018" fmla="*/ 783550 h 1002962"/>
              <a:gd name="connsiteX1019" fmla="*/ 6794133 w 12210216"/>
              <a:gd name="connsiteY1019" fmla="*/ 751005 h 1002962"/>
              <a:gd name="connsiteX1020" fmla="*/ 6853573 w 12210216"/>
              <a:gd name="connsiteY1020" fmla="*/ 751005 h 1002962"/>
              <a:gd name="connsiteX1021" fmla="*/ 6853573 w 12210216"/>
              <a:gd name="connsiteY1021" fmla="*/ 732408 h 1002962"/>
              <a:gd name="connsiteX1022" fmla="*/ 6978398 w 12210216"/>
              <a:gd name="connsiteY1022" fmla="*/ 732408 h 1002962"/>
              <a:gd name="connsiteX1023" fmla="*/ 6978398 w 12210216"/>
              <a:gd name="connsiteY1023" fmla="*/ 744031 h 1002962"/>
              <a:gd name="connsiteX1024" fmla="*/ 7058642 w 12210216"/>
              <a:gd name="connsiteY1024" fmla="*/ 744031 h 1002962"/>
              <a:gd name="connsiteX1025" fmla="*/ 7058642 w 12210216"/>
              <a:gd name="connsiteY1025" fmla="*/ 751005 h 1002962"/>
              <a:gd name="connsiteX1026" fmla="*/ 7082418 w 12210216"/>
              <a:gd name="connsiteY1026" fmla="*/ 751005 h 1002962"/>
              <a:gd name="connsiteX1027" fmla="*/ 7082418 w 12210216"/>
              <a:gd name="connsiteY1027" fmla="*/ 757979 h 1002962"/>
              <a:gd name="connsiteX1028" fmla="*/ 7103222 w 12210216"/>
              <a:gd name="connsiteY1028" fmla="*/ 757979 h 1002962"/>
              <a:gd name="connsiteX1029" fmla="*/ 7103222 w 12210216"/>
              <a:gd name="connsiteY1029" fmla="*/ 653370 h 1002962"/>
              <a:gd name="connsiteX1030" fmla="*/ 7165635 w 12210216"/>
              <a:gd name="connsiteY1030" fmla="*/ 639422 h 1002962"/>
              <a:gd name="connsiteX1031" fmla="*/ 7281543 w 12210216"/>
              <a:gd name="connsiteY1031" fmla="*/ 639422 h 1002962"/>
              <a:gd name="connsiteX1032" fmla="*/ 7281543 w 12210216"/>
              <a:gd name="connsiteY1032" fmla="*/ 472047 h 1002962"/>
              <a:gd name="connsiteX1033" fmla="*/ 7314235 w 12210216"/>
              <a:gd name="connsiteY1033" fmla="*/ 460424 h 1002962"/>
              <a:gd name="connsiteX1034" fmla="*/ 7456892 w 12210216"/>
              <a:gd name="connsiteY1034" fmla="*/ 441827 h 1002962"/>
              <a:gd name="connsiteX1035" fmla="*/ 7507417 w 12210216"/>
              <a:gd name="connsiteY1035" fmla="*/ 453450 h 1002962"/>
              <a:gd name="connsiteX1036" fmla="*/ 7516333 w 12210216"/>
              <a:gd name="connsiteY1036" fmla="*/ 460424 h 1002962"/>
              <a:gd name="connsiteX1037" fmla="*/ 7516333 w 12210216"/>
              <a:gd name="connsiteY1037" fmla="*/ 771927 h 1002962"/>
              <a:gd name="connsiteX1038" fmla="*/ 7537137 w 12210216"/>
              <a:gd name="connsiteY1038" fmla="*/ 771927 h 1002962"/>
              <a:gd name="connsiteX1039" fmla="*/ 7537137 w 12210216"/>
              <a:gd name="connsiteY1039" fmla="*/ 646396 h 1002962"/>
              <a:gd name="connsiteX1040" fmla="*/ 7554969 w 12210216"/>
              <a:gd name="connsiteY1040" fmla="*/ 646396 h 1002962"/>
              <a:gd name="connsiteX1041" fmla="*/ 7554969 w 12210216"/>
              <a:gd name="connsiteY1041" fmla="*/ 634773 h 1002962"/>
              <a:gd name="connsiteX1042" fmla="*/ 7572801 w 12210216"/>
              <a:gd name="connsiteY1042" fmla="*/ 627799 h 1002962"/>
              <a:gd name="connsiteX1043" fmla="*/ 7587661 w 12210216"/>
              <a:gd name="connsiteY1043" fmla="*/ 627799 h 1002962"/>
              <a:gd name="connsiteX1044" fmla="*/ 7587661 w 12210216"/>
              <a:gd name="connsiteY1044" fmla="*/ 616175 h 1002962"/>
              <a:gd name="connsiteX1045" fmla="*/ 7599549 w 12210216"/>
              <a:gd name="connsiteY1045" fmla="*/ 609201 h 1002962"/>
              <a:gd name="connsiteX1046" fmla="*/ 7629269 w 12210216"/>
              <a:gd name="connsiteY1046" fmla="*/ 609201 h 1002962"/>
              <a:gd name="connsiteX1047" fmla="*/ 7629269 w 12210216"/>
              <a:gd name="connsiteY1047" fmla="*/ 646396 h 1002962"/>
              <a:gd name="connsiteX1048" fmla="*/ 7691682 w 12210216"/>
              <a:gd name="connsiteY1048" fmla="*/ 646396 h 1002962"/>
              <a:gd name="connsiteX1049" fmla="*/ 7691682 w 12210216"/>
              <a:gd name="connsiteY1049" fmla="*/ 776576 h 1002962"/>
              <a:gd name="connsiteX1050" fmla="*/ 7715458 w 12210216"/>
              <a:gd name="connsiteY1050" fmla="*/ 776576 h 1002962"/>
              <a:gd name="connsiteX1051" fmla="*/ 7739234 w 12210216"/>
              <a:gd name="connsiteY1051" fmla="*/ 769602 h 1002962"/>
              <a:gd name="connsiteX1052" fmla="*/ 7739234 w 12210216"/>
              <a:gd name="connsiteY1052" fmla="*/ 760304 h 1002962"/>
              <a:gd name="connsiteX1053" fmla="*/ 7730318 w 12210216"/>
              <a:gd name="connsiteY1053" fmla="*/ 757979 h 1002962"/>
              <a:gd name="connsiteX1054" fmla="*/ 7730318 w 12210216"/>
              <a:gd name="connsiteY1054" fmla="*/ 751005 h 1002962"/>
              <a:gd name="connsiteX1055" fmla="*/ 7739234 w 12210216"/>
              <a:gd name="connsiteY1055" fmla="*/ 746356 h 1002962"/>
              <a:gd name="connsiteX1056" fmla="*/ 7739234 w 12210216"/>
              <a:gd name="connsiteY1056" fmla="*/ 695213 h 1002962"/>
              <a:gd name="connsiteX1057" fmla="*/ 7730318 w 12210216"/>
              <a:gd name="connsiteY1057" fmla="*/ 692889 h 1002962"/>
              <a:gd name="connsiteX1058" fmla="*/ 7730318 w 12210216"/>
              <a:gd name="connsiteY1058" fmla="*/ 685915 h 1002962"/>
              <a:gd name="connsiteX1059" fmla="*/ 7739234 w 12210216"/>
              <a:gd name="connsiteY1059" fmla="*/ 681266 h 1002962"/>
              <a:gd name="connsiteX1060" fmla="*/ 7739234 w 12210216"/>
              <a:gd name="connsiteY1060" fmla="*/ 676616 h 1002962"/>
              <a:gd name="connsiteX1061" fmla="*/ 7745178 w 12210216"/>
              <a:gd name="connsiteY1061" fmla="*/ 676616 h 1002962"/>
              <a:gd name="connsiteX1062" fmla="*/ 7745178 w 12210216"/>
              <a:gd name="connsiteY1062" fmla="*/ 667318 h 1002962"/>
              <a:gd name="connsiteX1063" fmla="*/ 7739234 w 12210216"/>
              <a:gd name="connsiteY1063" fmla="*/ 667318 h 1002962"/>
              <a:gd name="connsiteX1064" fmla="*/ 7739234 w 12210216"/>
              <a:gd name="connsiteY1064" fmla="*/ 660344 h 1002962"/>
              <a:gd name="connsiteX1065" fmla="*/ 7748150 w 12210216"/>
              <a:gd name="connsiteY1065" fmla="*/ 655694 h 1002962"/>
              <a:gd name="connsiteX1066" fmla="*/ 7795702 w 12210216"/>
              <a:gd name="connsiteY1066" fmla="*/ 590604 h 1002962"/>
              <a:gd name="connsiteX1067" fmla="*/ 7789758 w 12210216"/>
              <a:gd name="connsiteY1067" fmla="*/ 588280 h 1002962"/>
              <a:gd name="connsiteX1068" fmla="*/ 7789758 w 12210216"/>
              <a:gd name="connsiteY1068" fmla="*/ 581306 h 1002962"/>
              <a:gd name="connsiteX1069" fmla="*/ 7798674 w 12210216"/>
              <a:gd name="connsiteY1069" fmla="*/ 578981 h 1002962"/>
              <a:gd name="connsiteX1070" fmla="*/ 7798674 w 12210216"/>
              <a:gd name="connsiteY1070" fmla="*/ 569682 h 1002962"/>
              <a:gd name="connsiteX1071" fmla="*/ 7804618 w 12210216"/>
              <a:gd name="connsiteY1071" fmla="*/ 569682 h 1002962"/>
              <a:gd name="connsiteX1072" fmla="*/ 7804618 w 12210216"/>
              <a:gd name="connsiteY1072" fmla="*/ 548761 h 1002962"/>
              <a:gd name="connsiteX1073" fmla="*/ 7798674 w 12210216"/>
              <a:gd name="connsiteY1073" fmla="*/ 548761 h 1002962"/>
              <a:gd name="connsiteX1074" fmla="*/ 7798674 w 12210216"/>
              <a:gd name="connsiteY1074" fmla="*/ 544111 h 1002962"/>
              <a:gd name="connsiteX1075" fmla="*/ 7804618 w 12210216"/>
              <a:gd name="connsiteY1075" fmla="*/ 541787 h 1002962"/>
              <a:gd name="connsiteX1076" fmla="*/ 7819478 w 12210216"/>
              <a:gd name="connsiteY1076" fmla="*/ 525514 h 1002962"/>
              <a:gd name="connsiteX1077" fmla="*/ 7819478 w 12210216"/>
              <a:gd name="connsiteY1077" fmla="*/ 523189 h 1002962"/>
              <a:gd name="connsiteX1078" fmla="*/ 7822450 w 12210216"/>
              <a:gd name="connsiteY1078" fmla="*/ 523189 h 1002962"/>
              <a:gd name="connsiteX1079" fmla="*/ 7822450 w 12210216"/>
              <a:gd name="connsiteY1079" fmla="*/ 516216 h 1002962"/>
              <a:gd name="connsiteX1080" fmla="*/ 7822450 w 12210216"/>
              <a:gd name="connsiteY1080" fmla="*/ 490644 h 1002962"/>
              <a:gd name="connsiteX1081" fmla="*/ 7825422 w 12210216"/>
              <a:gd name="connsiteY1081" fmla="*/ 483670 h 1002962"/>
              <a:gd name="connsiteX1082" fmla="*/ 7828394 w 12210216"/>
              <a:gd name="connsiteY1082" fmla="*/ 490644 h 1002962"/>
              <a:gd name="connsiteX1083" fmla="*/ 7831366 w 12210216"/>
              <a:gd name="connsiteY1083" fmla="*/ 516216 h 1002962"/>
              <a:gd name="connsiteX1084" fmla="*/ 7831366 w 12210216"/>
              <a:gd name="connsiteY1084" fmla="*/ 523189 h 1002962"/>
              <a:gd name="connsiteX1085" fmla="*/ 7834338 w 12210216"/>
              <a:gd name="connsiteY1085" fmla="*/ 523189 h 1002962"/>
              <a:gd name="connsiteX1086" fmla="*/ 7834338 w 12210216"/>
              <a:gd name="connsiteY1086" fmla="*/ 525514 h 1002962"/>
              <a:gd name="connsiteX1087" fmla="*/ 7846226 w 12210216"/>
              <a:gd name="connsiteY1087" fmla="*/ 541787 h 1002962"/>
              <a:gd name="connsiteX1088" fmla="*/ 7852170 w 12210216"/>
              <a:gd name="connsiteY1088" fmla="*/ 544111 h 1002962"/>
              <a:gd name="connsiteX1089" fmla="*/ 7852170 w 12210216"/>
              <a:gd name="connsiteY1089" fmla="*/ 548761 h 1002962"/>
              <a:gd name="connsiteX1090" fmla="*/ 7849198 w 12210216"/>
              <a:gd name="connsiteY1090" fmla="*/ 548761 h 1002962"/>
              <a:gd name="connsiteX1091" fmla="*/ 7849198 w 12210216"/>
              <a:gd name="connsiteY1091" fmla="*/ 569682 h 1002962"/>
              <a:gd name="connsiteX1092" fmla="*/ 7855142 w 12210216"/>
              <a:gd name="connsiteY1092" fmla="*/ 569682 h 1002962"/>
              <a:gd name="connsiteX1093" fmla="*/ 7855142 w 12210216"/>
              <a:gd name="connsiteY1093" fmla="*/ 578981 h 1002962"/>
              <a:gd name="connsiteX1094" fmla="*/ 7861087 w 12210216"/>
              <a:gd name="connsiteY1094" fmla="*/ 581306 h 1002962"/>
              <a:gd name="connsiteX1095" fmla="*/ 7861087 w 12210216"/>
              <a:gd name="connsiteY1095" fmla="*/ 588280 h 1002962"/>
              <a:gd name="connsiteX1096" fmla="*/ 7855142 w 12210216"/>
              <a:gd name="connsiteY1096" fmla="*/ 590604 h 1002962"/>
              <a:gd name="connsiteX1097" fmla="*/ 7902695 w 12210216"/>
              <a:gd name="connsiteY1097" fmla="*/ 655694 h 1002962"/>
              <a:gd name="connsiteX1098" fmla="*/ 7911611 w 12210216"/>
              <a:gd name="connsiteY1098" fmla="*/ 660344 h 1002962"/>
              <a:gd name="connsiteX1099" fmla="*/ 7911611 w 12210216"/>
              <a:gd name="connsiteY1099" fmla="*/ 667318 h 1002962"/>
              <a:gd name="connsiteX1100" fmla="*/ 7905667 w 12210216"/>
              <a:gd name="connsiteY1100" fmla="*/ 667318 h 1002962"/>
              <a:gd name="connsiteX1101" fmla="*/ 7905667 w 12210216"/>
              <a:gd name="connsiteY1101" fmla="*/ 676616 h 1002962"/>
              <a:gd name="connsiteX1102" fmla="*/ 7911611 w 12210216"/>
              <a:gd name="connsiteY1102" fmla="*/ 676616 h 1002962"/>
              <a:gd name="connsiteX1103" fmla="*/ 7911611 w 12210216"/>
              <a:gd name="connsiteY1103" fmla="*/ 681266 h 1002962"/>
              <a:gd name="connsiteX1104" fmla="*/ 7920527 w 12210216"/>
              <a:gd name="connsiteY1104" fmla="*/ 685915 h 1002962"/>
              <a:gd name="connsiteX1105" fmla="*/ 7920527 w 12210216"/>
              <a:gd name="connsiteY1105" fmla="*/ 692889 h 1002962"/>
              <a:gd name="connsiteX1106" fmla="*/ 7911611 w 12210216"/>
              <a:gd name="connsiteY1106" fmla="*/ 695213 h 1002962"/>
              <a:gd name="connsiteX1107" fmla="*/ 7911611 w 12210216"/>
              <a:gd name="connsiteY1107" fmla="*/ 746356 h 1002962"/>
              <a:gd name="connsiteX1108" fmla="*/ 7920527 w 12210216"/>
              <a:gd name="connsiteY1108" fmla="*/ 751005 h 1002962"/>
              <a:gd name="connsiteX1109" fmla="*/ 7920527 w 12210216"/>
              <a:gd name="connsiteY1109" fmla="*/ 757979 h 1002962"/>
              <a:gd name="connsiteX1110" fmla="*/ 7911611 w 12210216"/>
              <a:gd name="connsiteY1110" fmla="*/ 760304 h 1002962"/>
              <a:gd name="connsiteX1111" fmla="*/ 7911611 w 12210216"/>
              <a:gd name="connsiteY1111" fmla="*/ 767278 h 1002962"/>
              <a:gd name="connsiteX1112" fmla="*/ 7923499 w 12210216"/>
              <a:gd name="connsiteY1112" fmla="*/ 767278 h 1002962"/>
              <a:gd name="connsiteX1113" fmla="*/ 7923499 w 12210216"/>
              <a:gd name="connsiteY1113" fmla="*/ 776576 h 1002962"/>
              <a:gd name="connsiteX1114" fmla="*/ 7944303 w 12210216"/>
              <a:gd name="connsiteY1114" fmla="*/ 776576 h 1002962"/>
              <a:gd name="connsiteX1115" fmla="*/ 7944303 w 12210216"/>
              <a:gd name="connsiteY1115" fmla="*/ 620825 h 1002962"/>
              <a:gd name="connsiteX1116" fmla="*/ 8021575 w 12210216"/>
              <a:gd name="connsiteY1116" fmla="*/ 609201 h 1002962"/>
              <a:gd name="connsiteX1117" fmla="*/ 8063184 w 12210216"/>
              <a:gd name="connsiteY1117" fmla="*/ 609201 h 1002962"/>
              <a:gd name="connsiteX1118" fmla="*/ 8063184 w 12210216"/>
              <a:gd name="connsiteY1118" fmla="*/ 516216 h 1002962"/>
              <a:gd name="connsiteX1119" fmla="*/ 8179092 w 12210216"/>
              <a:gd name="connsiteY1119" fmla="*/ 516216 h 1002962"/>
              <a:gd name="connsiteX1120" fmla="*/ 8179092 w 12210216"/>
              <a:gd name="connsiteY1120" fmla="*/ 755654 h 1002962"/>
              <a:gd name="connsiteX1121" fmla="*/ 8220701 w 12210216"/>
              <a:gd name="connsiteY1121" fmla="*/ 755654 h 1002962"/>
              <a:gd name="connsiteX1122" fmla="*/ 8220701 w 12210216"/>
              <a:gd name="connsiteY1122" fmla="*/ 634773 h 1002962"/>
              <a:gd name="connsiteX1123" fmla="*/ 8318777 w 12210216"/>
              <a:gd name="connsiteY1123" fmla="*/ 634773 h 1002962"/>
              <a:gd name="connsiteX1124" fmla="*/ 8336609 w 12210216"/>
              <a:gd name="connsiteY1124" fmla="*/ 655694 h 1002962"/>
              <a:gd name="connsiteX1125" fmla="*/ 8336609 w 12210216"/>
              <a:gd name="connsiteY1125" fmla="*/ 730582 h 1002962"/>
              <a:gd name="connsiteX1126" fmla="*/ 8338212 w 12210216"/>
              <a:gd name="connsiteY1126" fmla="*/ 730681 h 1002962"/>
              <a:gd name="connsiteX1127" fmla="*/ 8338212 w 12210216"/>
              <a:gd name="connsiteY1127" fmla="*/ 607459 h 1002962"/>
              <a:gd name="connsiteX1128" fmla="*/ 8359830 w 12210216"/>
              <a:gd name="connsiteY1128" fmla="*/ 607459 h 1002962"/>
              <a:gd name="connsiteX1129" fmla="*/ 8359830 w 12210216"/>
              <a:gd name="connsiteY1129" fmla="*/ 471267 h 1002962"/>
              <a:gd name="connsiteX1130" fmla="*/ 8378746 w 12210216"/>
              <a:gd name="connsiteY1130" fmla="*/ 471267 h 1002962"/>
              <a:gd name="connsiteX1131" fmla="*/ 8378746 w 12210216"/>
              <a:gd name="connsiteY1131" fmla="*/ 356693 h 1002962"/>
              <a:gd name="connsiteX1132" fmla="*/ 8384150 w 12210216"/>
              <a:gd name="connsiteY1132" fmla="*/ 354531 h 1002962"/>
              <a:gd name="connsiteX1133" fmla="*/ 8384150 w 12210216"/>
              <a:gd name="connsiteY1133" fmla="*/ 328590 h 1002962"/>
              <a:gd name="connsiteX1134" fmla="*/ 8405768 w 12210216"/>
              <a:gd name="connsiteY1134" fmla="*/ 328590 h 1002962"/>
              <a:gd name="connsiteX1135" fmla="*/ 8454409 w 12210216"/>
              <a:gd name="connsiteY1135" fmla="*/ 246442 h 1002962"/>
              <a:gd name="connsiteX1136" fmla="*/ 8459813 w 12210216"/>
              <a:gd name="connsiteY1136" fmla="*/ 0 h 100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</a:cxnLst>
            <a:rect l="l" t="t" r="r" b="b"/>
            <a:pathLst>
              <a:path w="12210216" h="1002962">
                <a:moveTo>
                  <a:pt x="8459813" y="0"/>
                </a:moveTo>
                <a:cubicBezTo>
                  <a:pt x="8459813" y="0"/>
                  <a:pt x="8459813" y="0"/>
                  <a:pt x="8462516" y="246442"/>
                </a:cubicBezTo>
                <a:cubicBezTo>
                  <a:pt x="8462516" y="246442"/>
                  <a:pt x="8462516" y="246442"/>
                  <a:pt x="8513858" y="326428"/>
                </a:cubicBezTo>
                <a:cubicBezTo>
                  <a:pt x="8513858" y="326428"/>
                  <a:pt x="8513858" y="326428"/>
                  <a:pt x="8535476" y="326428"/>
                </a:cubicBezTo>
                <a:cubicBezTo>
                  <a:pt x="8535476" y="326428"/>
                  <a:pt x="8535476" y="326428"/>
                  <a:pt x="8535476" y="350208"/>
                </a:cubicBezTo>
                <a:cubicBezTo>
                  <a:pt x="8535476" y="350208"/>
                  <a:pt x="8535476" y="350208"/>
                  <a:pt x="8540881" y="356693"/>
                </a:cubicBezTo>
                <a:cubicBezTo>
                  <a:pt x="8540881" y="356693"/>
                  <a:pt x="8540881" y="356693"/>
                  <a:pt x="8540881" y="471267"/>
                </a:cubicBezTo>
                <a:cubicBezTo>
                  <a:pt x="8540881" y="471267"/>
                  <a:pt x="8540881" y="471267"/>
                  <a:pt x="8565201" y="471267"/>
                </a:cubicBezTo>
                <a:cubicBezTo>
                  <a:pt x="8565201" y="471267"/>
                  <a:pt x="8565201" y="471267"/>
                  <a:pt x="8565201" y="611783"/>
                </a:cubicBezTo>
                <a:cubicBezTo>
                  <a:pt x="8565201" y="611783"/>
                  <a:pt x="8565201" y="611783"/>
                  <a:pt x="8581415" y="609621"/>
                </a:cubicBezTo>
                <a:cubicBezTo>
                  <a:pt x="8581415" y="609621"/>
                  <a:pt x="8581415" y="609621"/>
                  <a:pt x="8578712" y="698254"/>
                </a:cubicBezTo>
                <a:cubicBezTo>
                  <a:pt x="8578712" y="698254"/>
                  <a:pt x="8578712" y="698254"/>
                  <a:pt x="8594926" y="700416"/>
                </a:cubicBezTo>
                <a:cubicBezTo>
                  <a:pt x="8594926" y="700416"/>
                  <a:pt x="8594926" y="700416"/>
                  <a:pt x="8597628" y="706901"/>
                </a:cubicBezTo>
                <a:cubicBezTo>
                  <a:pt x="8597628" y="706901"/>
                  <a:pt x="8597628" y="706901"/>
                  <a:pt x="8605735" y="687445"/>
                </a:cubicBezTo>
                <a:cubicBezTo>
                  <a:pt x="8605735" y="687445"/>
                  <a:pt x="8605735" y="687445"/>
                  <a:pt x="8624651" y="687445"/>
                </a:cubicBezTo>
                <a:cubicBezTo>
                  <a:pt x="8624651" y="687445"/>
                  <a:pt x="8624651" y="687445"/>
                  <a:pt x="8624651" y="719872"/>
                </a:cubicBezTo>
                <a:cubicBezTo>
                  <a:pt x="8624651" y="719872"/>
                  <a:pt x="8624651" y="719872"/>
                  <a:pt x="8635460" y="724195"/>
                </a:cubicBezTo>
                <a:cubicBezTo>
                  <a:pt x="8635460" y="724195"/>
                  <a:pt x="8635460" y="724195"/>
                  <a:pt x="8635460" y="735004"/>
                </a:cubicBezTo>
                <a:cubicBezTo>
                  <a:pt x="8635460" y="735004"/>
                  <a:pt x="8635460" y="735004"/>
                  <a:pt x="8694910" y="735004"/>
                </a:cubicBezTo>
                <a:cubicBezTo>
                  <a:pt x="8694910" y="735004"/>
                  <a:pt x="8694910" y="735004"/>
                  <a:pt x="8694910" y="743651"/>
                </a:cubicBezTo>
                <a:cubicBezTo>
                  <a:pt x="8694910" y="743651"/>
                  <a:pt x="8694910" y="743651"/>
                  <a:pt x="8716528" y="743651"/>
                </a:cubicBezTo>
                <a:cubicBezTo>
                  <a:pt x="8716528" y="743651"/>
                  <a:pt x="8716528" y="743651"/>
                  <a:pt x="8716528" y="713387"/>
                </a:cubicBezTo>
                <a:cubicBezTo>
                  <a:pt x="8716528" y="713387"/>
                  <a:pt x="8716528" y="713387"/>
                  <a:pt x="8775977" y="713387"/>
                </a:cubicBezTo>
                <a:cubicBezTo>
                  <a:pt x="8775977" y="713387"/>
                  <a:pt x="8775977" y="713387"/>
                  <a:pt x="8775977" y="702578"/>
                </a:cubicBezTo>
                <a:cubicBezTo>
                  <a:pt x="8775977" y="702578"/>
                  <a:pt x="8775977" y="702578"/>
                  <a:pt x="8786786" y="702578"/>
                </a:cubicBezTo>
                <a:cubicBezTo>
                  <a:pt x="8786786" y="702578"/>
                  <a:pt x="8786786" y="702578"/>
                  <a:pt x="8786786" y="687445"/>
                </a:cubicBezTo>
                <a:cubicBezTo>
                  <a:pt x="8786786" y="687445"/>
                  <a:pt x="8786786" y="687445"/>
                  <a:pt x="8794893" y="687445"/>
                </a:cubicBezTo>
                <a:cubicBezTo>
                  <a:pt x="8794893" y="687445"/>
                  <a:pt x="8794893" y="687445"/>
                  <a:pt x="8794893" y="678798"/>
                </a:cubicBezTo>
                <a:cubicBezTo>
                  <a:pt x="8794893" y="678798"/>
                  <a:pt x="8794893" y="678798"/>
                  <a:pt x="8816511" y="678798"/>
                </a:cubicBezTo>
                <a:cubicBezTo>
                  <a:pt x="8816511" y="678798"/>
                  <a:pt x="8816511" y="678798"/>
                  <a:pt x="8816511" y="687445"/>
                </a:cubicBezTo>
                <a:cubicBezTo>
                  <a:pt x="8816511" y="687445"/>
                  <a:pt x="8816511" y="687445"/>
                  <a:pt x="8846236" y="687445"/>
                </a:cubicBezTo>
                <a:cubicBezTo>
                  <a:pt x="8846236" y="687445"/>
                  <a:pt x="8846236" y="687445"/>
                  <a:pt x="8846236" y="672313"/>
                </a:cubicBezTo>
                <a:cubicBezTo>
                  <a:pt x="8846236" y="672313"/>
                  <a:pt x="8846236" y="672313"/>
                  <a:pt x="8865152" y="672313"/>
                </a:cubicBezTo>
                <a:cubicBezTo>
                  <a:pt x="8865152" y="672313"/>
                  <a:pt x="8865152" y="672313"/>
                  <a:pt x="8865152" y="696092"/>
                </a:cubicBezTo>
                <a:cubicBezTo>
                  <a:pt x="8865152" y="696092"/>
                  <a:pt x="8865152" y="696092"/>
                  <a:pt x="8875960" y="696092"/>
                </a:cubicBezTo>
                <a:cubicBezTo>
                  <a:pt x="8875960" y="696092"/>
                  <a:pt x="8875960" y="696092"/>
                  <a:pt x="8875960" y="687445"/>
                </a:cubicBezTo>
                <a:cubicBezTo>
                  <a:pt x="8875960" y="687445"/>
                  <a:pt x="8875960" y="687445"/>
                  <a:pt x="8894876" y="687445"/>
                </a:cubicBezTo>
                <a:cubicBezTo>
                  <a:pt x="8894876" y="687445"/>
                  <a:pt x="8894876" y="687445"/>
                  <a:pt x="8894876" y="713387"/>
                </a:cubicBezTo>
                <a:cubicBezTo>
                  <a:pt x="8894876" y="713387"/>
                  <a:pt x="8894876" y="713387"/>
                  <a:pt x="8916494" y="713387"/>
                </a:cubicBezTo>
                <a:cubicBezTo>
                  <a:pt x="8916494" y="713387"/>
                  <a:pt x="8916494" y="713387"/>
                  <a:pt x="8916494" y="726357"/>
                </a:cubicBezTo>
                <a:cubicBezTo>
                  <a:pt x="8916494" y="726357"/>
                  <a:pt x="8916494" y="726357"/>
                  <a:pt x="8924601" y="726357"/>
                </a:cubicBezTo>
                <a:cubicBezTo>
                  <a:pt x="8924601" y="726357"/>
                  <a:pt x="8924601" y="726357"/>
                  <a:pt x="8924601" y="719872"/>
                </a:cubicBezTo>
                <a:cubicBezTo>
                  <a:pt x="8924601" y="719872"/>
                  <a:pt x="8924601" y="719872"/>
                  <a:pt x="8965135" y="719872"/>
                </a:cubicBezTo>
                <a:cubicBezTo>
                  <a:pt x="8965135" y="719872"/>
                  <a:pt x="8965135" y="719872"/>
                  <a:pt x="8965135" y="743651"/>
                </a:cubicBezTo>
                <a:cubicBezTo>
                  <a:pt x="8965135" y="743651"/>
                  <a:pt x="8965135" y="743651"/>
                  <a:pt x="8975944" y="743651"/>
                </a:cubicBezTo>
                <a:cubicBezTo>
                  <a:pt x="8975944" y="743651"/>
                  <a:pt x="8975944" y="743651"/>
                  <a:pt x="8975944" y="752299"/>
                </a:cubicBezTo>
                <a:cubicBezTo>
                  <a:pt x="8975944" y="752299"/>
                  <a:pt x="8975944" y="752299"/>
                  <a:pt x="8984051" y="752299"/>
                </a:cubicBezTo>
                <a:cubicBezTo>
                  <a:pt x="8984051" y="752299"/>
                  <a:pt x="8984051" y="752299"/>
                  <a:pt x="8984051" y="735004"/>
                </a:cubicBezTo>
                <a:cubicBezTo>
                  <a:pt x="8984051" y="735004"/>
                  <a:pt x="8984051" y="735004"/>
                  <a:pt x="8994860" y="735004"/>
                </a:cubicBezTo>
                <a:cubicBezTo>
                  <a:pt x="8994860" y="735004"/>
                  <a:pt x="8994860" y="735004"/>
                  <a:pt x="8994860" y="743651"/>
                </a:cubicBezTo>
                <a:cubicBezTo>
                  <a:pt x="8994860" y="743651"/>
                  <a:pt x="8994860" y="743651"/>
                  <a:pt x="8997562" y="743651"/>
                </a:cubicBezTo>
                <a:cubicBezTo>
                  <a:pt x="8997562" y="743651"/>
                  <a:pt x="8997562" y="743651"/>
                  <a:pt x="8997562" y="741490"/>
                </a:cubicBezTo>
                <a:cubicBezTo>
                  <a:pt x="8997562" y="741490"/>
                  <a:pt x="8997562" y="741490"/>
                  <a:pt x="9002966" y="741490"/>
                </a:cubicBezTo>
                <a:cubicBezTo>
                  <a:pt x="9002966" y="741490"/>
                  <a:pt x="9002966" y="741490"/>
                  <a:pt x="9002966" y="735004"/>
                </a:cubicBezTo>
                <a:cubicBezTo>
                  <a:pt x="9002966" y="735004"/>
                  <a:pt x="9002966" y="735004"/>
                  <a:pt x="9054310" y="735004"/>
                </a:cubicBezTo>
                <a:cubicBezTo>
                  <a:pt x="9054310" y="735004"/>
                  <a:pt x="9054310" y="735004"/>
                  <a:pt x="9054310" y="758784"/>
                </a:cubicBezTo>
                <a:cubicBezTo>
                  <a:pt x="9054310" y="758784"/>
                  <a:pt x="9054310" y="758784"/>
                  <a:pt x="9075928" y="758784"/>
                </a:cubicBezTo>
                <a:cubicBezTo>
                  <a:pt x="9075928" y="758784"/>
                  <a:pt x="9075928" y="758784"/>
                  <a:pt x="9075928" y="767431"/>
                </a:cubicBezTo>
                <a:cubicBezTo>
                  <a:pt x="9075928" y="767431"/>
                  <a:pt x="9075928" y="767431"/>
                  <a:pt x="9094843" y="767431"/>
                </a:cubicBezTo>
                <a:cubicBezTo>
                  <a:pt x="9094843" y="767431"/>
                  <a:pt x="9094843" y="767431"/>
                  <a:pt x="9094843" y="743651"/>
                </a:cubicBezTo>
                <a:cubicBezTo>
                  <a:pt x="9094843" y="743651"/>
                  <a:pt x="9094843" y="743651"/>
                  <a:pt x="9105652" y="743651"/>
                </a:cubicBezTo>
                <a:cubicBezTo>
                  <a:pt x="9105652" y="743651"/>
                  <a:pt x="9105652" y="743651"/>
                  <a:pt x="9105652" y="711225"/>
                </a:cubicBezTo>
                <a:cubicBezTo>
                  <a:pt x="9105652" y="711225"/>
                  <a:pt x="9105652" y="711225"/>
                  <a:pt x="9116461" y="711225"/>
                </a:cubicBezTo>
                <a:cubicBezTo>
                  <a:pt x="9116461" y="711225"/>
                  <a:pt x="9116461" y="711225"/>
                  <a:pt x="9116461" y="696092"/>
                </a:cubicBezTo>
                <a:cubicBezTo>
                  <a:pt x="9116461" y="696092"/>
                  <a:pt x="9116461" y="696092"/>
                  <a:pt x="9113759" y="696092"/>
                </a:cubicBezTo>
                <a:cubicBezTo>
                  <a:pt x="9113759" y="696092"/>
                  <a:pt x="9113759" y="696092"/>
                  <a:pt x="9121866" y="683122"/>
                </a:cubicBezTo>
                <a:cubicBezTo>
                  <a:pt x="9121866" y="683122"/>
                  <a:pt x="9121866" y="683122"/>
                  <a:pt x="9132675" y="711225"/>
                </a:cubicBezTo>
                <a:cubicBezTo>
                  <a:pt x="9132675" y="711225"/>
                  <a:pt x="9132675" y="711225"/>
                  <a:pt x="9140782" y="711225"/>
                </a:cubicBezTo>
                <a:cubicBezTo>
                  <a:pt x="9140782" y="711225"/>
                  <a:pt x="9140782" y="711225"/>
                  <a:pt x="9140782" y="605298"/>
                </a:cubicBezTo>
                <a:cubicBezTo>
                  <a:pt x="9140782" y="605298"/>
                  <a:pt x="9140782" y="605298"/>
                  <a:pt x="9156995" y="605298"/>
                </a:cubicBezTo>
                <a:cubicBezTo>
                  <a:pt x="9156995" y="605298"/>
                  <a:pt x="9156995" y="605298"/>
                  <a:pt x="9156995" y="557739"/>
                </a:cubicBezTo>
                <a:cubicBezTo>
                  <a:pt x="9156995" y="557739"/>
                  <a:pt x="9156995" y="557739"/>
                  <a:pt x="9192124" y="557739"/>
                </a:cubicBezTo>
                <a:cubicBezTo>
                  <a:pt x="9192124" y="557739"/>
                  <a:pt x="9192124" y="557739"/>
                  <a:pt x="9192124" y="536121"/>
                </a:cubicBezTo>
                <a:cubicBezTo>
                  <a:pt x="9192124" y="536121"/>
                  <a:pt x="9192124" y="536121"/>
                  <a:pt x="9238063" y="536121"/>
                </a:cubicBezTo>
                <a:cubicBezTo>
                  <a:pt x="9238063" y="536121"/>
                  <a:pt x="9238063" y="536121"/>
                  <a:pt x="9238063" y="555577"/>
                </a:cubicBezTo>
                <a:cubicBezTo>
                  <a:pt x="9238063" y="555577"/>
                  <a:pt x="9238063" y="555577"/>
                  <a:pt x="9262383" y="555577"/>
                </a:cubicBezTo>
                <a:cubicBezTo>
                  <a:pt x="9262383" y="555577"/>
                  <a:pt x="9262383" y="555577"/>
                  <a:pt x="9262383" y="603136"/>
                </a:cubicBezTo>
                <a:cubicBezTo>
                  <a:pt x="9262383" y="603136"/>
                  <a:pt x="9262383" y="603136"/>
                  <a:pt x="9273192" y="603136"/>
                </a:cubicBezTo>
                <a:cubicBezTo>
                  <a:pt x="9273192" y="603136"/>
                  <a:pt x="9273192" y="603136"/>
                  <a:pt x="9273192" y="607459"/>
                </a:cubicBezTo>
                <a:cubicBezTo>
                  <a:pt x="9273192" y="607459"/>
                  <a:pt x="9273192" y="607459"/>
                  <a:pt x="9292108" y="607459"/>
                </a:cubicBezTo>
                <a:cubicBezTo>
                  <a:pt x="9292108" y="607459"/>
                  <a:pt x="9292108" y="607459"/>
                  <a:pt x="9292108" y="646371"/>
                </a:cubicBezTo>
                <a:cubicBezTo>
                  <a:pt x="9292108" y="646371"/>
                  <a:pt x="9292108" y="646371"/>
                  <a:pt x="9302917" y="646371"/>
                </a:cubicBezTo>
                <a:cubicBezTo>
                  <a:pt x="9302917" y="646371"/>
                  <a:pt x="9302917" y="646371"/>
                  <a:pt x="9302917" y="659342"/>
                </a:cubicBezTo>
                <a:cubicBezTo>
                  <a:pt x="9302917" y="659342"/>
                  <a:pt x="9302917" y="659342"/>
                  <a:pt x="9324535" y="659342"/>
                </a:cubicBezTo>
                <a:cubicBezTo>
                  <a:pt x="9324535" y="659342"/>
                  <a:pt x="9324535" y="659342"/>
                  <a:pt x="9324535" y="663666"/>
                </a:cubicBezTo>
                <a:cubicBezTo>
                  <a:pt x="9324535" y="663666"/>
                  <a:pt x="9324535" y="663666"/>
                  <a:pt x="9332642" y="665827"/>
                </a:cubicBezTo>
                <a:cubicBezTo>
                  <a:pt x="9332642" y="665827"/>
                  <a:pt x="9332642" y="665827"/>
                  <a:pt x="9332642" y="687445"/>
                </a:cubicBezTo>
                <a:cubicBezTo>
                  <a:pt x="9332642" y="687445"/>
                  <a:pt x="9332642" y="687445"/>
                  <a:pt x="9356962" y="687445"/>
                </a:cubicBezTo>
                <a:cubicBezTo>
                  <a:pt x="9356962" y="687445"/>
                  <a:pt x="9356962" y="687445"/>
                  <a:pt x="9356962" y="696092"/>
                </a:cubicBezTo>
                <a:cubicBezTo>
                  <a:pt x="9356962" y="696092"/>
                  <a:pt x="9356962" y="696092"/>
                  <a:pt x="9370473" y="696092"/>
                </a:cubicBezTo>
                <a:cubicBezTo>
                  <a:pt x="9370473" y="696092"/>
                  <a:pt x="9370473" y="696092"/>
                  <a:pt x="9370473" y="713387"/>
                </a:cubicBezTo>
                <a:cubicBezTo>
                  <a:pt x="9370473" y="713387"/>
                  <a:pt x="9370473" y="713387"/>
                  <a:pt x="9375878" y="713387"/>
                </a:cubicBezTo>
                <a:cubicBezTo>
                  <a:pt x="9375878" y="713387"/>
                  <a:pt x="9375878" y="713387"/>
                  <a:pt x="9375878" y="698254"/>
                </a:cubicBezTo>
                <a:cubicBezTo>
                  <a:pt x="9375878" y="698254"/>
                  <a:pt x="9375878" y="698254"/>
                  <a:pt x="9386687" y="698254"/>
                </a:cubicBezTo>
                <a:cubicBezTo>
                  <a:pt x="9386687" y="698254"/>
                  <a:pt x="9386687" y="698254"/>
                  <a:pt x="9386687" y="711225"/>
                </a:cubicBezTo>
                <a:cubicBezTo>
                  <a:pt x="9386687" y="711225"/>
                  <a:pt x="9386687" y="711225"/>
                  <a:pt x="9394794" y="711225"/>
                </a:cubicBezTo>
                <a:cubicBezTo>
                  <a:pt x="9394794" y="711225"/>
                  <a:pt x="9394794" y="711225"/>
                  <a:pt x="9394794" y="706901"/>
                </a:cubicBezTo>
                <a:cubicBezTo>
                  <a:pt x="9394794" y="706901"/>
                  <a:pt x="9394794" y="706901"/>
                  <a:pt x="9459648" y="706901"/>
                </a:cubicBezTo>
                <a:cubicBezTo>
                  <a:pt x="9459648" y="706901"/>
                  <a:pt x="9459648" y="706901"/>
                  <a:pt x="9459648" y="717710"/>
                </a:cubicBezTo>
                <a:cubicBezTo>
                  <a:pt x="9459648" y="717710"/>
                  <a:pt x="9459648" y="717710"/>
                  <a:pt x="9467754" y="717710"/>
                </a:cubicBezTo>
                <a:cubicBezTo>
                  <a:pt x="9467754" y="717710"/>
                  <a:pt x="9467754" y="717710"/>
                  <a:pt x="9467754" y="735004"/>
                </a:cubicBezTo>
                <a:cubicBezTo>
                  <a:pt x="9467754" y="735004"/>
                  <a:pt x="9467754" y="735004"/>
                  <a:pt x="9489372" y="724195"/>
                </a:cubicBezTo>
                <a:cubicBezTo>
                  <a:pt x="9489372" y="724195"/>
                  <a:pt x="9489372" y="724195"/>
                  <a:pt x="9497479" y="683122"/>
                </a:cubicBezTo>
                <a:cubicBezTo>
                  <a:pt x="9497479" y="683122"/>
                  <a:pt x="9497479" y="683122"/>
                  <a:pt x="9505586" y="680960"/>
                </a:cubicBezTo>
                <a:cubicBezTo>
                  <a:pt x="9505586" y="680960"/>
                  <a:pt x="9505586" y="680960"/>
                  <a:pt x="9508288" y="611783"/>
                </a:cubicBezTo>
                <a:cubicBezTo>
                  <a:pt x="9508288" y="611783"/>
                  <a:pt x="9508288" y="611783"/>
                  <a:pt x="9510990" y="680960"/>
                </a:cubicBezTo>
                <a:cubicBezTo>
                  <a:pt x="9510990" y="680960"/>
                  <a:pt x="9510990" y="680960"/>
                  <a:pt x="9519097" y="683122"/>
                </a:cubicBezTo>
                <a:cubicBezTo>
                  <a:pt x="9519097" y="683122"/>
                  <a:pt x="9519097" y="683122"/>
                  <a:pt x="9519097" y="596651"/>
                </a:cubicBezTo>
                <a:cubicBezTo>
                  <a:pt x="9519097" y="596651"/>
                  <a:pt x="9519097" y="596651"/>
                  <a:pt x="9524502" y="596651"/>
                </a:cubicBezTo>
                <a:cubicBezTo>
                  <a:pt x="9524502" y="596651"/>
                  <a:pt x="9524502" y="596651"/>
                  <a:pt x="9524502" y="564224"/>
                </a:cubicBezTo>
                <a:cubicBezTo>
                  <a:pt x="9524502" y="564224"/>
                  <a:pt x="9524502" y="564224"/>
                  <a:pt x="9575845" y="564224"/>
                </a:cubicBezTo>
                <a:cubicBezTo>
                  <a:pt x="9575845" y="564224"/>
                  <a:pt x="9575845" y="564224"/>
                  <a:pt x="9575845" y="596651"/>
                </a:cubicBezTo>
                <a:cubicBezTo>
                  <a:pt x="9575845" y="596651"/>
                  <a:pt x="9575845" y="596651"/>
                  <a:pt x="9583952" y="596651"/>
                </a:cubicBezTo>
                <a:cubicBezTo>
                  <a:pt x="9583952" y="596651"/>
                  <a:pt x="9583952" y="596651"/>
                  <a:pt x="9583952" y="514503"/>
                </a:cubicBezTo>
                <a:cubicBezTo>
                  <a:pt x="9583952" y="514503"/>
                  <a:pt x="9583952" y="514503"/>
                  <a:pt x="9602867" y="514503"/>
                </a:cubicBezTo>
                <a:cubicBezTo>
                  <a:pt x="9602867" y="514503"/>
                  <a:pt x="9602867" y="514503"/>
                  <a:pt x="9602867" y="499370"/>
                </a:cubicBezTo>
                <a:cubicBezTo>
                  <a:pt x="9602867" y="499370"/>
                  <a:pt x="9602867" y="499370"/>
                  <a:pt x="9632592" y="499370"/>
                </a:cubicBezTo>
                <a:cubicBezTo>
                  <a:pt x="9632592" y="499370"/>
                  <a:pt x="9632592" y="499370"/>
                  <a:pt x="9632592" y="490723"/>
                </a:cubicBezTo>
                <a:cubicBezTo>
                  <a:pt x="9632592" y="490723"/>
                  <a:pt x="9632592" y="490723"/>
                  <a:pt x="9651508" y="490723"/>
                </a:cubicBezTo>
                <a:cubicBezTo>
                  <a:pt x="9651508" y="490723"/>
                  <a:pt x="9651508" y="490723"/>
                  <a:pt x="9651508" y="499370"/>
                </a:cubicBezTo>
                <a:cubicBezTo>
                  <a:pt x="9651508" y="499370"/>
                  <a:pt x="9651508" y="499370"/>
                  <a:pt x="9659614" y="499370"/>
                </a:cubicBezTo>
                <a:cubicBezTo>
                  <a:pt x="9659614" y="499370"/>
                  <a:pt x="9659614" y="499370"/>
                  <a:pt x="9659614" y="495047"/>
                </a:cubicBezTo>
                <a:cubicBezTo>
                  <a:pt x="9659614" y="495047"/>
                  <a:pt x="9659614" y="495047"/>
                  <a:pt x="9673126" y="495047"/>
                </a:cubicBezTo>
                <a:cubicBezTo>
                  <a:pt x="9673126" y="495047"/>
                  <a:pt x="9673126" y="495047"/>
                  <a:pt x="9673126" y="499370"/>
                </a:cubicBezTo>
                <a:cubicBezTo>
                  <a:pt x="9673126" y="499370"/>
                  <a:pt x="9673126" y="499370"/>
                  <a:pt x="9678530" y="499370"/>
                </a:cubicBezTo>
                <a:cubicBezTo>
                  <a:pt x="9678530" y="499370"/>
                  <a:pt x="9678530" y="499370"/>
                  <a:pt x="9678530" y="490723"/>
                </a:cubicBezTo>
                <a:cubicBezTo>
                  <a:pt x="9678530" y="490723"/>
                  <a:pt x="9678530" y="490723"/>
                  <a:pt x="9702851" y="490723"/>
                </a:cubicBezTo>
                <a:cubicBezTo>
                  <a:pt x="9702851" y="490723"/>
                  <a:pt x="9702851" y="490723"/>
                  <a:pt x="9702851" y="499370"/>
                </a:cubicBezTo>
                <a:cubicBezTo>
                  <a:pt x="9702851" y="499370"/>
                  <a:pt x="9702851" y="499370"/>
                  <a:pt x="9743384" y="499370"/>
                </a:cubicBezTo>
                <a:cubicBezTo>
                  <a:pt x="9743384" y="499370"/>
                  <a:pt x="9743384" y="499370"/>
                  <a:pt x="9743384" y="512341"/>
                </a:cubicBezTo>
                <a:cubicBezTo>
                  <a:pt x="9743384" y="512341"/>
                  <a:pt x="9743384" y="512341"/>
                  <a:pt x="9778514" y="512341"/>
                </a:cubicBezTo>
                <a:cubicBezTo>
                  <a:pt x="9778514" y="512341"/>
                  <a:pt x="9778514" y="512341"/>
                  <a:pt x="9778514" y="542606"/>
                </a:cubicBezTo>
                <a:cubicBezTo>
                  <a:pt x="9778514" y="542606"/>
                  <a:pt x="9778514" y="542606"/>
                  <a:pt x="9786620" y="542606"/>
                </a:cubicBezTo>
                <a:cubicBezTo>
                  <a:pt x="9786620" y="542606"/>
                  <a:pt x="9786620" y="542606"/>
                  <a:pt x="9786620" y="551253"/>
                </a:cubicBezTo>
                <a:cubicBezTo>
                  <a:pt x="9786620" y="551253"/>
                  <a:pt x="9786620" y="551253"/>
                  <a:pt x="9792025" y="551253"/>
                </a:cubicBezTo>
                <a:cubicBezTo>
                  <a:pt x="9792025" y="551253"/>
                  <a:pt x="9792025" y="551253"/>
                  <a:pt x="9792025" y="581518"/>
                </a:cubicBezTo>
                <a:cubicBezTo>
                  <a:pt x="9792025" y="581518"/>
                  <a:pt x="9792025" y="581518"/>
                  <a:pt x="9800132" y="581518"/>
                </a:cubicBezTo>
                <a:cubicBezTo>
                  <a:pt x="9800132" y="581518"/>
                  <a:pt x="9800132" y="581518"/>
                  <a:pt x="9800132" y="588003"/>
                </a:cubicBezTo>
                <a:cubicBezTo>
                  <a:pt x="9800132" y="588003"/>
                  <a:pt x="9800132" y="588003"/>
                  <a:pt x="9810941" y="588003"/>
                </a:cubicBezTo>
                <a:cubicBezTo>
                  <a:pt x="9810941" y="588003"/>
                  <a:pt x="9810941" y="588003"/>
                  <a:pt x="9810941" y="618268"/>
                </a:cubicBezTo>
                <a:cubicBezTo>
                  <a:pt x="9810941" y="618268"/>
                  <a:pt x="9810941" y="618268"/>
                  <a:pt x="9832559" y="618268"/>
                </a:cubicBezTo>
                <a:cubicBezTo>
                  <a:pt x="9832559" y="618268"/>
                  <a:pt x="9832559" y="618268"/>
                  <a:pt x="9832559" y="642048"/>
                </a:cubicBezTo>
                <a:cubicBezTo>
                  <a:pt x="9832559" y="642048"/>
                  <a:pt x="9832559" y="642048"/>
                  <a:pt x="9835261" y="642048"/>
                </a:cubicBezTo>
                <a:cubicBezTo>
                  <a:pt x="9835261" y="642048"/>
                  <a:pt x="9835261" y="642048"/>
                  <a:pt x="9835261" y="655019"/>
                </a:cubicBezTo>
                <a:cubicBezTo>
                  <a:pt x="9835261" y="655019"/>
                  <a:pt x="9835261" y="655019"/>
                  <a:pt x="9843368" y="655019"/>
                </a:cubicBezTo>
                <a:cubicBezTo>
                  <a:pt x="9843368" y="655019"/>
                  <a:pt x="9843368" y="655019"/>
                  <a:pt x="9843368" y="678798"/>
                </a:cubicBezTo>
                <a:cubicBezTo>
                  <a:pt x="9843368" y="678798"/>
                  <a:pt x="9843368" y="678798"/>
                  <a:pt x="9856879" y="678798"/>
                </a:cubicBezTo>
                <a:cubicBezTo>
                  <a:pt x="9856879" y="678798"/>
                  <a:pt x="9856879" y="678798"/>
                  <a:pt x="9856879" y="680960"/>
                </a:cubicBezTo>
                <a:cubicBezTo>
                  <a:pt x="9856879" y="680960"/>
                  <a:pt x="9856879" y="680960"/>
                  <a:pt x="9859582" y="680960"/>
                </a:cubicBezTo>
                <a:cubicBezTo>
                  <a:pt x="9859582" y="680960"/>
                  <a:pt x="9859582" y="680960"/>
                  <a:pt x="9859582" y="696092"/>
                </a:cubicBezTo>
                <a:cubicBezTo>
                  <a:pt x="9859582" y="696092"/>
                  <a:pt x="9859582" y="696092"/>
                  <a:pt x="9875795" y="680960"/>
                </a:cubicBezTo>
                <a:cubicBezTo>
                  <a:pt x="9875795" y="680960"/>
                  <a:pt x="9875795" y="680960"/>
                  <a:pt x="9913627" y="680960"/>
                </a:cubicBezTo>
                <a:cubicBezTo>
                  <a:pt x="9913627" y="680960"/>
                  <a:pt x="9913627" y="680960"/>
                  <a:pt x="9913627" y="767431"/>
                </a:cubicBezTo>
                <a:cubicBezTo>
                  <a:pt x="9913627" y="767431"/>
                  <a:pt x="9913627" y="767431"/>
                  <a:pt x="9921734" y="767431"/>
                </a:cubicBezTo>
                <a:cubicBezTo>
                  <a:pt x="9921734" y="767431"/>
                  <a:pt x="9921734" y="767431"/>
                  <a:pt x="9929840" y="756622"/>
                </a:cubicBezTo>
                <a:cubicBezTo>
                  <a:pt x="9929840" y="756622"/>
                  <a:pt x="9929840" y="756622"/>
                  <a:pt x="9929840" y="771755"/>
                </a:cubicBezTo>
                <a:cubicBezTo>
                  <a:pt x="9929840" y="771755"/>
                  <a:pt x="9929840" y="771755"/>
                  <a:pt x="9935245" y="771755"/>
                </a:cubicBezTo>
                <a:cubicBezTo>
                  <a:pt x="9935245" y="771755"/>
                  <a:pt x="9935245" y="771755"/>
                  <a:pt x="9935245" y="726357"/>
                </a:cubicBezTo>
                <a:cubicBezTo>
                  <a:pt x="9935245" y="726357"/>
                  <a:pt x="9935245" y="726357"/>
                  <a:pt x="9943352" y="726357"/>
                </a:cubicBezTo>
                <a:cubicBezTo>
                  <a:pt x="9943352" y="726357"/>
                  <a:pt x="9943352" y="726357"/>
                  <a:pt x="9943352" y="661504"/>
                </a:cubicBezTo>
                <a:cubicBezTo>
                  <a:pt x="9943352" y="661504"/>
                  <a:pt x="9943352" y="661504"/>
                  <a:pt x="9954160" y="661504"/>
                </a:cubicBezTo>
                <a:cubicBezTo>
                  <a:pt x="9954160" y="661504"/>
                  <a:pt x="9954160" y="661504"/>
                  <a:pt x="9970374" y="618268"/>
                </a:cubicBezTo>
                <a:cubicBezTo>
                  <a:pt x="9970374" y="618268"/>
                  <a:pt x="9970374" y="618268"/>
                  <a:pt x="9983885" y="618268"/>
                </a:cubicBezTo>
                <a:cubicBezTo>
                  <a:pt x="9983885" y="618268"/>
                  <a:pt x="9983885" y="618268"/>
                  <a:pt x="9997396" y="661504"/>
                </a:cubicBezTo>
                <a:cubicBezTo>
                  <a:pt x="9997396" y="661504"/>
                  <a:pt x="9997396" y="661504"/>
                  <a:pt x="10008206" y="661504"/>
                </a:cubicBezTo>
                <a:cubicBezTo>
                  <a:pt x="10008206" y="661504"/>
                  <a:pt x="10008206" y="661504"/>
                  <a:pt x="10008206" y="700416"/>
                </a:cubicBezTo>
                <a:cubicBezTo>
                  <a:pt x="10008206" y="700416"/>
                  <a:pt x="10008206" y="700416"/>
                  <a:pt x="10027121" y="700416"/>
                </a:cubicBezTo>
                <a:cubicBezTo>
                  <a:pt x="10027121" y="700416"/>
                  <a:pt x="10027121" y="700416"/>
                  <a:pt x="10027121" y="717710"/>
                </a:cubicBezTo>
                <a:cubicBezTo>
                  <a:pt x="10027121" y="717710"/>
                  <a:pt x="10027121" y="717710"/>
                  <a:pt x="10032526" y="717710"/>
                </a:cubicBezTo>
                <a:cubicBezTo>
                  <a:pt x="10032526" y="717710"/>
                  <a:pt x="10032526" y="717710"/>
                  <a:pt x="10032526" y="700416"/>
                </a:cubicBezTo>
                <a:cubicBezTo>
                  <a:pt x="10032526" y="700416"/>
                  <a:pt x="10032526" y="700416"/>
                  <a:pt x="10048740" y="700416"/>
                </a:cubicBezTo>
                <a:cubicBezTo>
                  <a:pt x="10048740" y="700416"/>
                  <a:pt x="10048740" y="700416"/>
                  <a:pt x="10048740" y="713387"/>
                </a:cubicBezTo>
                <a:cubicBezTo>
                  <a:pt x="10048740" y="713387"/>
                  <a:pt x="10048740" y="713387"/>
                  <a:pt x="10089273" y="713387"/>
                </a:cubicBezTo>
                <a:cubicBezTo>
                  <a:pt x="10089273" y="713387"/>
                  <a:pt x="10089273" y="713387"/>
                  <a:pt x="10089273" y="676636"/>
                </a:cubicBezTo>
                <a:cubicBezTo>
                  <a:pt x="10089273" y="676636"/>
                  <a:pt x="10089273" y="676636"/>
                  <a:pt x="10102784" y="676636"/>
                </a:cubicBezTo>
                <a:cubicBezTo>
                  <a:pt x="10102784" y="676636"/>
                  <a:pt x="10102784" y="676636"/>
                  <a:pt x="10102784" y="698254"/>
                </a:cubicBezTo>
                <a:cubicBezTo>
                  <a:pt x="10102784" y="698254"/>
                  <a:pt x="10102784" y="698254"/>
                  <a:pt x="10105487" y="698254"/>
                </a:cubicBezTo>
                <a:cubicBezTo>
                  <a:pt x="10105487" y="698254"/>
                  <a:pt x="10105487" y="698254"/>
                  <a:pt x="10105487" y="665827"/>
                </a:cubicBezTo>
                <a:cubicBezTo>
                  <a:pt x="10105487" y="665827"/>
                  <a:pt x="10105487" y="665827"/>
                  <a:pt x="10135212" y="665827"/>
                </a:cubicBezTo>
                <a:cubicBezTo>
                  <a:pt x="10135212" y="665827"/>
                  <a:pt x="10135212" y="665827"/>
                  <a:pt x="10135212" y="652857"/>
                </a:cubicBezTo>
                <a:cubicBezTo>
                  <a:pt x="10135212" y="652857"/>
                  <a:pt x="10135212" y="652857"/>
                  <a:pt x="10143318" y="652857"/>
                </a:cubicBezTo>
                <a:cubicBezTo>
                  <a:pt x="10143318" y="652857"/>
                  <a:pt x="10143318" y="652857"/>
                  <a:pt x="10143318" y="637724"/>
                </a:cubicBezTo>
                <a:cubicBezTo>
                  <a:pt x="10143318" y="637724"/>
                  <a:pt x="10143318" y="637724"/>
                  <a:pt x="10148723" y="637724"/>
                </a:cubicBezTo>
                <a:cubicBezTo>
                  <a:pt x="10148723" y="637724"/>
                  <a:pt x="10148723" y="637724"/>
                  <a:pt x="10148723" y="644210"/>
                </a:cubicBezTo>
                <a:cubicBezTo>
                  <a:pt x="10148723" y="644210"/>
                  <a:pt x="10148723" y="644210"/>
                  <a:pt x="10173043" y="644210"/>
                </a:cubicBezTo>
                <a:cubicBezTo>
                  <a:pt x="10173043" y="644210"/>
                  <a:pt x="10173043" y="644210"/>
                  <a:pt x="10173043" y="637724"/>
                </a:cubicBezTo>
                <a:cubicBezTo>
                  <a:pt x="10173043" y="637724"/>
                  <a:pt x="10173043" y="637724"/>
                  <a:pt x="10181150" y="637724"/>
                </a:cubicBezTo>
                <a:cubicBezTo>
                  <a:pt x="10181150" y="637724"/>
                  <a:pt x="10181150" y="637724"/>
                  <a:pt x="10181150" y="648533"/>
                </a:cubicBezTo>
                <a:cubicBezTo>
                  <a:pt x="10181150" y="648533"/>
                  <a:pt x="10181150" y="648533"/>
                  <a:pt x="10232493" y="648533"/>
                </a:cubicBezTo>
                <a:cubicBezTo>
                  <a:pt x="10232493" y="648533"/>
                  <a:pt x="10232493" y="648533"/>
                  <a:pt x="10232493" y="786887"/>
                </a:cubicBezTo>
                <a:cubicBezTo>
                  <a:pt x="10232493" y="786887"/>
                  <a:pt x="10232493" y="786887"/>
                  <a:pt x="10248706" y="786887"/>
                </a:cubicBezTo>
                <a:cubicBezTo>
                  <a:pt x="10248706" y="782563"/>
                  <a:pt x="10248706" y="778240"/>
                  <a:pt x="10248706" y="773916"/>
                </a:cubicBezTo>
                <a:cubicBezTo>
                  <a:pt x="10251409" y="773916"/>
                  <a:pt x="10251409" y="773916"/>
                  <a:pt x="10254111" y="773916"/>
                </a:cubicBezTo>
                <a:cubicBezTo>
                  <a:pt x="10254111" y="778240"/>
                  <a:pt x="10254111" y="782563"/>
                  <a:pt x="10254111" y="786887"/>
                </a:cubicBezTo>
                <a:cubicBezTo>
                  <a:pt x="10267622" y="786887"/>
                  <a:pt x="10281133" y="786887"/>
                  <a:pt x="10294645" y="786887"/>
                </a:cubicBezTo>
                <a:cubicBezTo>
                  <a:pt x="10294645" y="776078"/>
                  <a:pt x="10294645" y="767431"/>
                  <a:pt x="10294645" y="756622"/>
                </a:cubicBezTo>
                <a:cubicBezTo>
                  <a:pt x="10300049" y="756622"/>
                  <a:pt x="10305454" y="756622"/>
                  <a:pt x="10310858" y="756622"/>
                </a:cubicBezTo>
                <a:cubicBezTo>
                  <a:pt x="10310858" y="756622"/>
                  <a:pt x="10313560" y="754460"/>
                  <a:pt x="10313560" y="754460"/>
                </a:cubicBezTo>
                <a:cubicBezTo>
                  <a:pt x="10318965" y="754460"/>
                  <a:pt x="10324370" y="754460"/>
                  <a:pt x="10327072" y="754460"/>
                </a:cubicBezTo>
                <a:cubicBezTo>
                  <a:pt x="10329774" y="754460"/>
                  <a:pt x="10329774" y="756622"/>
                  <a:pt x="10332476" y="756622"/>
                </a:cubicBezTo>
                <a:cubicBezTo>
                  <a:pt x="10335178" y="756622"/>
                  <a:pt x="10340583" y="756622"/>
                  <a:pt x="10345988" y="756622"/>
                </a:cubicBezTo>
                <a:cubicBezTo>
                  <a:pt x="10345988" y="767431"/>
                  <a:pt x="10345988" y="778240"/>
                  <a:pt x="10345988" y="786887"/>
                </a:cubicBezTo>
                <a:cubicBezTo>
                  <a:pt x="10348690" y="786887"/>
                  <a:pt x="10351392" y="786887"/>
                  <a:pt x="10356796" y="786887"/>
                </a:cubicBezTo>
                <a:cubicBezTo>
                  <a:pt x="10356796" y="793372"/>
                  <a:pt x="10356796" y="799858"/>
                  <a:pt x="10356796" y="804181"/>
                </a:cubicBezTo>
                <a:cubicBezTo>
                  <a:pt x="10364903" y="806343"/>
                  <a:pt x="10375712" y="806343"/>
                  <a:pt x="10386521" y="806343"/>
                </a:cubicBezTo>
                <a:cubicBezTo>
                  <a:pt x="10386521" y="799858"/>
                  <a:pt x="10386521" y="795534"/>
                  <a:pt x="10386521" y="789049"/>
                </a:cubicBezTo>
                <a:cubicBezTo>
                  <a:pt x="10418948" y="789049"/>
                  <a:pt x="10454078" y="789049"/>
                  <a:pt x="10489207" y="789049"/>
                </a:cubicBezTo>
                <a:cubicBezTo>
                  <a:pt x="10489207" y="795534"/>
                  <a:pt x="10489207" y="799858"/>
                  <a:pt x="10489207" y="806343"/>
                </a:cubicBezTo>
                <a:cubicBezTo>
                  <a:pt x="10491909" y="806343"/>
                  <a:pt x="10497314" y="806343"/>
                  <a:pt x="10502718" y="806343"/>
                </a:cubicBezTo>
                <a:cubicBezTo>
                  <a:pt x="10502718" y="808505"/>
                  <a:pt x="10502718" y="808505"/>
                  <a:pt x="10502718" y="810667"/>
                </a:cubicBezTo>
                <a:cubicBezTo>
                  <a:pt x="10500016" y="810667"/>
                  <a:pt x="10497314" y="810667"/>
                  <a:pt x="10494612" y="810667"/>
                </a:cubicBezTo>
                <a:lnTo>
                  <a:pt x="10494612" y="814322"/>
                </a:lnTo>
                <a:lnTo>
                  <a:pt x="10564926" y="814322"/>
                </a:lnTo>
                <a:lnTo>
                  <a:pt x="10567572" y="782563"/>
                </a:lnTo>
                <a:cubicBezTo>
                  <a:pt x="10570275" y="782563"/>
                  <a:pt x="10572977" y="782563"/>
                  <a:pt x="10575679" y="782563"/>
                </a:cubicBezTo>
                <a:lnTo>
                  <a:pt x="10578015" y="814322"/>
                </a:lnTo>
                <a:lnTo>
                  <a:pt x="10589557" y="814322"/>
                </a:lnTo>
                <a:lnTo>
                  <a:pt x="10591893" y="782563"/>
                </a:lnTo>
                <a:cubicBezTo>
                  <a:pt x="10594595" y="782563"/>
                  <a:pt x="10597297" y="782563"/>
                  <a:pt x="10600000" y="782563"/>
                </a:cubicBezTo>
                <a:lnTo>
                  <a:pt x="10602335" y="814322"/>
                </a:lnTo>
                <a:lnTo>
                  <a:pt x="10672960" y="814322"/>
                </a:lnTo>
                <a:lnTo>
                  <a:pt x="10672960" y="808505"/>
                </a:lnTo>
                <a:cubicBezTo>
                  <a:pt x="10678365" y="808505"/>
                  <a:pt x="10683770" y="808505"/>
                  <a:pt x="10689174" y="808505"/>
                </a:cubicBezTo>
                <a:lnTo>
                  <a:pt x="10689174" y="814322"/>
                </a:lnTo>
                <a:lnTo>
                  <a:pt x="10713494" y="814322"/>
                </a:lnTo>
                <a:lnTo>
                  <a:pt x="10713494" y="810667"/>
                </a:lnTo>
                <a:cubicBezTo>
                  <a:pt x="10716196" y="810667"/>
                  <a:pt x="10718899" y="810667"/>
                  <a:pt x="10721601" y="810667"/>
                </a:cubicBezTo>
                <a:lnTo>
                  <a:pt x="10721601" y="814322"/>
                </a:lnTo>
                <a:lnTo>
                  <a:pt x="10729708" y="814322"/>
                </a:lnTo>
                <a:lnTo>
                  <a:pt x="10729708" y="806343"/>
                </a:lnTo>
                <a:cubicBezTo>
                  <a:pt x="10732410" y="806343"/>
                  <a:pt x="10737814" y="806343"/>
                  <a:pt x="10740517" y="806343"/>
                </a:cubicBezTo>
                <a:cubicBezTo>
                  <a:pt x="10740517" y="804181"/>
                  <a:pt x="10740517" y="802019"/>
                  <a:pt x="10740517" y="799858"/>
                </a:cubicBezTo>
                <a:cubicBezTo>
                  <a:pt x="10743219" y="799858"/>
                  <a:pt x="10748624" y="799858"/>
                  <a:pt x="10751326" y="799858"/>
                </a:cubicBezTo>
                <a:cubicBezTo>
                  <a:pt x="10751326" y="802019"/>
                  <a:pt x="10751326" y="804181"/>
                  <a:pt x="10751326" y="806343"/>
                </a:cubicBezTo>
                <a:cubicBezTo>
                  <a:pt x="10799966" y="806343"/>
                  <a:pt x="10848607" y="806343"/>
                  <a:pt x="10897248" y="806343"/>
                </a:cubicBezTo>
                <a:cubicBezTo>
                  <a:pt x="10897248" y="808505"/>
                  <a:pt x="10897248" y="808505"/>
                  <a:pt x="10897248" y="810667"/>
                </a:cubicBezTo>
                <a:cubicBezTo>
                  <a:pt x="10902652" y="810667"/>
                  <a:pt x="10908057" y="810667"/>
                  <a:pt x="10913461" y="810667"/>
                </a:cubicBezTo>
                <a:cubicBezTo>
                  <a:pt x="10913461" y="808505"/>
                  <a:pt x="10913461" y="808505"/>
                  <a:pt x="10913461" y="806343"/>
                </a:cubicBezTo>
                <a:cubicBezTo>
                  <a:pt x="10918866" y="806343"/>
                  <a:pt x="10926972" y="806343"/>
                  <a:pt x="10935079" y="806343"/>
                </a:cubicBezTo>
                <a:cubicBezTo>
                  <a:pt x="10935079" y="808505"/>
                  <a:pt x="10935079" y="810667"/>
                  <a:pt x="10935079" y="812828"/>
                </a:cubicBezTo>
                <a:cubicBezTo>
                  <a:pt x="10940484" y="812828"/>
                  <a:pt x="10948590" y="812828"/>
                  <a:pt x="10953995" y="812828"/>
                </a:cubicBezTo>
                <a:lnTo>
                  <a:pt x="10953995" y="814322"/>
                </a:lnTo>
                <a:lnTo>
                  <a:pt x="10997231" y="814322"/>
                </a:lnTo>
                <a:lnTo>
                  <a:pt x="10997231" y="797696"/>
                </a:lnTo>
                <a:cubicBezTo>
                  <a:pt x="10999933" y="797696"/>
                  <a:pt x="11002636" y="797696"/>
                  <a:pt x="11005338" y="797696"/>
                </a:cubicBezTo>
                <a:lnTo>
                  <a:pt x="11005338" y="814322"/>
                </a:lnTo>
                <a:lnTo>
                  <a:pt x="11013445" y="814322"/>
                </a:lnTo>
                <a:lnTo>
                  <a:pt x="11013445" y="810667"/>
                </a:lnTo>
                <a:cubicBezTo>
                  <a:pt x="11029658" y="810667"/>
                  <a:pt x="11048574" y="810667"/>
                  <a:pt x="11064788" y="810667"/>
                </a:cubicBezTo>
                <a:lnTo>
                  <a:pt x="11064788" y="814322"/>
                </a:lnTo>
                <a:lnTo>
                  <a:pt x="11079413" y="814322"/>
                </a:lnTo>
                <a:lnTo>
                  <a:pt x="11099917" y="404252"/>
                </a:lnTo>
                <a:cubicBezTo>
                  <a:pt x="11086406" y="404252"/>
                  <a:pt x="11053978" y="391282"/>
                  <a:pt x="11083703" y="382634"/>
                </a:cubicBezTo>
                <a:cubicBezTo>
                  <a:pt x="11081001" y="380473"/>
                  <a:pt x="11078299" y="378311"/>
                  <a:pt x="11075596" y="378311"/>
                </a:cubicBezTo>
                <a:cubicBezTo>
                  <a:pt x="11075596" y="365340"/>
                  <a:pt x="11072894" y="363178"/>
                  <a:pt x="11086406" y="354531"/>
                </a:cubicBezTo>
                <a:cubicBezTo>
                  <a:pt x="11086406" y="350208"/>
                  <a:pt x="11086406" y="343722"/>
                  <a:pt x="11086406" y="337237"/>
                </a:cubicBezTo>
                <a:cubicBezTo>
                  <a:pt x="11091810" y="337237"/>
                  <a:pt x="11097214" y="337237"/>
                  <a:pt x="11105321" y="337237"/>
                </a:cubicBezTo>
                <a:cubicBezTo>
                  <a:pt x="11105321" y="328590"/>
                  <a:pt x="11105321" y="322105"/>
                  <a:pt x="11105321" y="315619"/>
                </a:cubicBezTo>
                <a:cubicBezTo>
                  <a:pt x="11105321" y="313458"/>
                  <a:pt x="11108024" y="313458"/>
                  <a:pt x="11108024" y="311296"/>
                </a:cubicBezTo>
                <a:cubicBezTo>
                  <a:pt x="11108024" y="285354"/>
                  <a:pt x="11108024" y="259413"/>
                  <a:pt x="11108024" y="233472"/>
                </a:cubicBezTo>
                <a:cubicBezTo>
                  <a:pt x="11108024" y="231310"/>
                  <a:pt x="11105321" y="229148"/>
                  <a:pt x="11105321" y="226986"/>
                </a:cubicBezTo>
                <a:cubicBezTo>
                  <a:pt x="11108024" y="224825"/>
                  <a:pt x="11110726" y="222663"/>
                  <a:pt x="11113428" y="220501"/>
                </a:cubicBezTo>
                <a:cubicBezTo>
                  <a:pt x="11113428" y="201045"/>
                  <a:pt x="11113428" y="181589"/>
                  <a:pt x="11113428" y="162133"/>
                </a:cubicBezTo>
                <a:cubicBezTo>
                  <a:pt x="11113428" y="159971"/>
                  <a:pt x="11113428" y="159971"/>
                  <a:pt x="11116130" y="157810"/>
                </a:cubicBezTo>
                <a:cubicBezTo>
                  <a:pt x="11116130" y="140515"/>
                  <a:pt x="11116130" y="121059"/>
                  <a:pt x="11116130" y="101603"/>
                </a:cubicBezTo>
                <a:cubicBezTo>
                  <a:pt x="11116130" y="101603"/>
                  <a:pt x="11116130" y="99442"/>
                  <a:pt x="11118833" y="99442"/>
                </a:cubicBezTo>
                <a:cubicBezTo>
                  <a:pt x="11118833" y="92956"/>
                  <a:pt x="11118833" y="88633"/>
                  <a:pt x="11118833" y="82147"/>
                </a:cubicBezTo>
                <a:cubicBezTo>
                  <a:pt x="11118833" y="82147"/>
                  <a:pt x="11118833" y="79986"/>
                  <a:pt x="11121535" y="79986"/>
                </a:cubicBezTo>
                <a:cubicBezTo>
                  <a:pt x="11124237" y="79986"/>
                  <a:pt x="11124237" y="82147"/>
                  <a:pt x="11124237" y="82147"/>
                </a:cubicBezTo>
                <a:cubicBezTo>
                  <a:pt x="11124237" y="88633"/>
                  <a:pt x="11124237" y="92956"/>
                  <a:pt x="11124237" y="99442"/>
                </a:cubicBezTo>
                <a:cubicBezTo>
                  <a:pt x="11124237" y="99442"/>
                  <a:pt x="11126939" y="101603"/>
                  <a:pt x="11126939" y="101603"/>
                </a:cubicBezTo>
                <a:cubicBezTo>
                  <a:pt x="11126939" y="121059"/>
                  <a:pt x="11126939" y="140515"/>
                  <a:pt x="11126939" y="157810"/>
                </a:cubicBezTo>
                <a:cubicBezTo>
                  <a:pt x="11126939" y="159971"/>
                  <a:pt x="11129642" y="162133"/>
                  <a:pt x="11129642" y="162133"/>
                </a:cubicBezTo>
                <a:cubicBezTo>
                  <a:pt x="11129642" y="181589"/>
                  <a:pt x="11129642" y="201045"/>
                  <a:pt x="11129642" y="220501"/>
                </a:cubicBezTo>
                <a:cubicBezTo>
                  <a:pt x="11132344" y="222663"/>
                  <a:pt x="11135046" y="224825"/>
                  <a:pt x="11137748" y="226986"/>
                </a:cubicBezTo>
                <a:cubicBezTo>
                  <a:pt x="11137748" y="229148"/>
                  <a:pt x="11135046" y="231310"/>
                  <a:pt x="11135046" y="233472"/>
                </a:cubicBezTo>
                <a:cubicBezTo>
                  <a:pt x="11135046" y="259413"/>
                  <a:pt x="11135046" y="285354"/>
                  <a:pt x="11135046" y="311296"/>
                </a:cubicBezTo>
                <a:cubicBezTo>
                  <a:pt x="11135046" y="313458"/>
                  <a:pt x="11137748" y="313458"/>
                  <a:pt x="11137748" y="315619"/>
                </a:cubicBezTo>
                <a:cubicBezTo>
                  <a:pt x="11137748" y="322105"/>
                  <a:pt x="11137748" y="328590"/>
                  <a:pt x="11137748" y="337237"/>
                </a:cubicBezTo>
                <a:cubicBezTo>
                  <a:pt x="11143153" y="337237"/>
                  <a:pt x="11151260" y="337237"/>
                  <a:pt x="11156664" y="337237"/>
                </a:cubicBezTo>
                <a:cubicBezTo>
                  <a:pt x="11156664" y="343722"/>
                  <a:pt x="11156664" y="350208"/>
                  <a:pt x="11156664" y="354531"/>
                </a:cubicBezTo>
                <a:cubicBezTo>
                  <a:pt x="11167473" y="363178"/>
                  <a:pt x="11167473" y="363178"/>
                  <a:pt x="11167473" y="378311"/>
                </a:cubicBezTo>
                <a:cubicBezTo>
                  <a:pt x="11164771" y="378311"/>
                  <a:pt x="11162069" y="380473"/>
                  <a:pt x="11159366" y="382634"/>
                </a:cubicBezTo>
                <a:cubicBezTo>
                  <a:pt x="11186389" y="393443"/>
                  <a:pt x="11153962" y="402090"/>
                  <a:pt x="11143153" y="404252"/>
                </a:cubicBezTo>
                <a:cubicBezTo>
                  <a:pt x="11145855" y="488562"/>
                  <a:pt x="11151260" y="572871"/>
                  <a:pt x="11153962" y="657180"/>
                </a:cubicBezTo>
                <a:cubicBezTo>
                  <a:pt x="11183687" y="657180"/>
                  <a:pt x="11213412" y="657180"/>
                  <a:pt x="11240434" y="657180"/>
                </a:cubicBezTo>
                <a:cubicBezTo>
                  <a:pt x="11240434" y="683122"/>
                  <a:pt x="11240434" y="709063"/>
                  <a:pt x="11240434" y="732843"/>
                </a:cubicBezTo>
                <a:cubicBezTo>
                  <a:pt x="11245839" y="732843"/>
                  <a:pt x="11248541" y="732843"/>
                  <a:pt x="11251243" y="732843"/>
                </a:cubicBezTo>
                <a:cubicBezTo>
                  <a:pt x="11251243" y="730681"/>
                  <a:pt x="11253945" y="728519"/>
                  <a:pt x="11253945" y="726357"/>
                </a:cubicBezTo>
                <a:cubicBezTo>
                  <a:pt x="11256648" y="726357"/>
                  <a:pt x="11259350" y="726357"/>
                  <a:pt x="11262052" y="726357"/>
                </a:cubicBezTo>
                <a:cubicBezTo>
                  <a:pt x="11262052" y="728519"/>
                  <a:pt x="11262052" y="730681"/>
                  <a:pt x="11264754" y="735004"/>
                </a:cubicBezTo>
                <a:cubicBezTo>
                  <a:pt x="11270159" y="735004"/>
                  <a:pt x="11275563" y="735004"/>
                  <a:pt x="11280968" y="735004"/>
                </a:cubicBezTo>
                <a:cubicBezTo>
                  <a:pt x="11280968" y="732843"/>
                  <a:pt x="11280968" y="730681"/>
                  <a:pt x="11280968" y="728519"/>
                </a:cubicBezTo>
                <a:cubicBezTo>
                  <a:pt x="11291777" y="728519"/>
                  <a:pt x="11299884" y="728519"/>
                  <a:pt x="11310693" y="728519"/>
                </a:cubicBezTo>
                <a:cubicBezTo>
                  <a:pt x="11310693" y="730681"/>
                  <a:pt x="11310693" y="732843"/>
                  <a:pt x="11310693" y="735004"/>
                </a:cubicBezTo>
                <a:cubicBezTo>
                  <a:pt x="11318800" y="735004"/>
                  <a:pt x="11329608" y="735004"/>
                  <a:pt x="11337715" y="735004"/>
                </a:cubicBezTo>
                <a:cubicBezTo>
                  <a:pt x="11337715" y="750137"/>
                  <a:pt x="11337715" y="765269"/>
                  <a:pt x="11337715" y="780402"/>
                </a:cubicBezTo>
                <a:cubicBezTo>
                  <a:pt x="11343120" y="780402"/>
                  <a:pt x="11351227" y="780402"/>
                  <a:pt x="11356631" y="780402"/>
                </a:cubicBezTo>
                <a:cubicBezTo>
                  <a:pt x="11356631" y="776078"/>
                  <a:pt x="11356631" y="771755"/>
                  <a:pt x="11356631" y="767431"/>
                </a:cubicBezTo>
                <a:cubicBezTo>
                  <a:pt x="11364738" y="767431"/>
                  <a:pt x="11372845" y="767431"/>
                  <a:pt x="11378249" y="767431"/>
                </a:cubicBezTo>
                <a:cubicBezTo>
                  <a:pt x="11378249" y="706901"/>
                  <a:pt x="11378249" y="648533"/>
                  <a:pt x="11378249" y="588003"/>
                </a:cubicBezTo>
                <a:cubicBezTo>
                  <a:pt x="11380951" y="585842"/>
                  <a:pt x="11383654" y="583680"/>
                  <a:pt x="11386356" y="581518"/>
                </a:cubicBezTo>
                <a:cubicBezTo>
                  <a:pt x="11418783" y="581518"/>
                  <a:pt x="11451210" y="581518"/>
                  <a:pt x="11483637" y="581518"/>
                </a:cubicBezTo>
                <a:cubicBezTo>
                  <a:pt x="11483637" y="583680"/>
                  <a:pt x="11483637" y="588003"/>
                  <a:pt x="11483637" y="590165"/>
                </a:cubicBezTo>
                <a:cubicBezTo>
                  <a:pt x="11486339" y="590165"/>
                  <a:pt x="11491744" y="590165"/>
                  <a:pt x="11497148" y="590165"/>
                </a:cubicBezTo>
                <a:cubicBezTo>
                  <a:pt x="11497148" y="629077"/>
                  <a:pt x="11497148" y="667989"/>
                  <a:pt x="11497148" y="704739"/>
                </a:cubicBezTo>
                <a:cubicBezTo>
                  <a:pt x="11507957" y="704739"/>
                  <a:pt x="11516064" y="704739"/>
                  <a:pt x="11526873" y="704739"/>
                </a:cubicBezTo>
                <a:cubicBezTo>
                  <a:pt x="11526873" y="683122"/>
                  <a:pt x="11526873" y="661504"/>
                  <a:pt x="11526873" y="637724"/>
                </a:cubicBezTo>
                <a:cubicBezTo>
                  <a:pt x="11537682" y="637724"/>
                  <a:pt x="11551193" y="637724"/>
                  <a:pt x="11562002" y="637724"/>
                </a:cubicBezTo>
                <a:cubicBezTo>
                  <a:pt x="11564705" y="637724"/>
                  <a:pt x="11564705" y="635563"/>
                  <a:pt x="11567407" y="633401"/>
                </a:cubicBezTo>
                <a:cubicBezTo>
                  <a:pt x="11570109" y="633401"/>
                  <a:pt x="11575514" y="633401"/>
                  <a:pt x="11578216" y="633401"/>
                </a:cubicBezTo>
                <a:cubicBezTo>
                  <a:pt x="11580918" y="635563"/>
                  <a:pt x="11580918" y="637724"/>
                  <a:pt x="11583620" y="637724"/>
                </a:cubicBezTo>
                <a:cubicBezTo>
                  <a:pt x="11591727" y="637724"/>
                  <a:pt x="11602536" y="637724"/>
                  <a:pt x="11613345" y="637724"/>
                </a:cubicBezTo>
                <a:cubicBezTo>
                  <a:pt x="11613345" y="598812"/>
                  <a:pt x="11613345" y="559900"/>
                  <a:pt x="11613345" y="520988"/>
                </a:cubicBezTo>
                <a:cubicBezTo>
                  <a:pt x="11613345" y="520988"/>
                  <a:pt x="11613345" y="520988"/>
                  <a:pt x="11689008" y="510179"/>
                </a:cubicBezTo>
                <a:cubicBezTo>
                  <a:pt x="11689008" y="510179"/>
                  <a:pt x="11689008" y="510179"/>
                  <a:pt x="11689008" y="518826"/>
                </a:cubicBezTo>
                <a:cubicBezTo>
                  <a:pt x="11689008" y="518826"/>
                  <a:pt x="11689008" y="518826"/>
                  <a:pt x="11724138" y="518826"/>
                </a:cubicBezTo>
                <a:cubicBezTo>
                  <a:pt x="11724138" y="518826"/>
                  <a:pt x="11724138" y="518826"/>
                  <a:pt x="11724138" y="773916"/>
                </a:cubicBezTo>
                <a:cubicBezTo>
                  <a:pt x="11732245" y="773916"/>
                  <a:pt x="11743054" y="773916"/>
                  <a:pt x="11753863" y="773916"/>
                </a:cubicBezTo>
                <a:cubicBezTo>
                  <a:pt x="11753863" y="771755"/>
                  <a:pt x="11753863" y="771755"/>
                  <a:pt x="11753863" y="769593"/>
                </a:cubicBezTo>
                <a:cubicBezTo>
                  <a:pt x="11759267" y="769593"/>
                  <a:pt x="11764672" y="769593"/>
                  <a:pt x="11770076" y="769593"/>
                </a:cubicBezTo>
                <a:cubicBezTo>
                  <a:pt x="11770076" y="771755"/>
                  <a:pt x="11770076" y="771755"/>
                  <a:pt x="11770076" y="773916"/>
                </a:cubicBezTo>
                <a:cubicBezTo>
                  <a:pt x="11780885" y="773916"/>
                  <a:pt x="11791694" y="773916"/>
                  <a:pt x="11802503" y="773916"/>
                </a:cubicBezTo>
                <a:cubicBezTo>
                  <a:pt x="11802503" y="769593"/>
                  <a:pt x="11802503" y="765269"/>
                  <a:pt x="11802503" y="760946"/>
                </a:cubicBezTo>
                <a:cubicBezTo>
                  <a:pt x="11816014" y="760946"/>
                  <a:pt x="11829526" y="760946"/>
                  <a:pt x="11840335" y="760946"/>
                </a:cubicBezTo>
                <a:cubicBezTo>
                  <a:pt x="11840335" y="758784"/>
                  <a:pt x="11840335" y="756622"/>
                  <a:pt x="11840335" y="756622"/>
                </a:cubicBezTo>
                <a:cubicBezTo>
                  <a:pt x="11845739" y="756622"/>
                  <a:pt x="11851144" y="756622"/>
                  <a:pt x="11856548" y="756622"/>
                </a:cubicBezTo>
                <a:cubicBezTo>
                  <a:pt x="11856548" y="756622"/>
                  <a:pt x="11856548" y="758784"/>
                  <a:pt x="11856548" y="760946"/>
                </a:cubicBezTo>
                <a:cubicBezTo>
                  <a:pt x="11864655" y="760946"/>
                  <a:pt x="11875464" y="760946"/>
                  <a:pt x="11883571" y="760946"/>
                </a:cubicBezTo>
                <a:cubicBezTo>
                  <a:pt x="11883571" y="754460"/>
                  <a:pt x="11883571" y="750137"/>
                  <a:pt x="11883571" y="743651"/>
                </a:cubicBezTo>
                <a:cubicBezTo>
                  <a:pt x="11886273" y="743651"/>
                  <a:pt x="11891678" y="743651"/>
                  <a:pt x="11894380" y="743651"/>
                </a:cubicBezTo>
                <a:cubicBezTo>
                  <a:pt x="11894380" y="739328"/>
                  <a:pt x="11894380" y="735004"/>
                  <a:pt x="11894380" y="730681"/>
                </a:cubicBezTo>
                <a:cubicBezTo>
                  <a:pt x="11918700" y="730681"/>
                  <a:pt x="11945723" y="730681"/>
                  <a:pt x="11970043" y="730681"/>
                </a:cubicBezTo>
                <a:cubicBezTo>
                  <a:pt x="11970043" y="719872"/>
                  <a:pt x="11970043" y="711225"/>
                  <a:pt x="11970043" y="700416"/>
                </a:cubicBezTo>
                <a:cubicBezTo>
                  <a:pt x="11978150" y="700416"/>
                  <a:pt x="11986257" y="700416"/>
                  <a:pt x="11994363" y="700416"/>
                </a:cubicBezTo>
                <a:cubicBezTo>
                  <a:pt x="11994363" y="698254"/>
                  <a:pt x="11994363" y="696092"/>
                  <a:pt x="11994363" y="693931"/>
                </a:cubicBezTo>
                <a:cubicBezTo>
                  <a:pt x="11999768" y="693931"/>
                  <a:pt x="12005172" y="693931"/>
                  <a:pt x="12010577" y="693931"/>
                </a:cubicBezTo>
                <a:cubicBezTo>
                  <a:pt x="12010577" y="696092"/>
                  <a:pt x="12010577" y="698254"/>
                  <a:pt x="12010577" y="700416"/>
                </a:cubicBezTo>
                <a:cubicBezTo>
                  <a:pt x="12018684" y="700416"/>
                  <a:pt x="12024088" y="700416"/>
                  <a:pt x="12032195" y="700416"/>
                </a:cubicBezTo>
                <a:cubicBezTo>
                  <a:pt x="12032195" y="715548"/>
                  <a:pt x="12032195" y="732843"/>
                  <a:pt x="12032195" y="750137"/>
                </a:cubicBezTo>
                <a:cubicBezTo>
                  <a:pt x="12045706" y="750137"/>
                  <a:pt x="12061920" y="750137"/>
                  <a:pt x="12075431" y="750137"/>
                </a:cubicBezTo>
                <a:cubicBezTo>
                  <a:pt x="12075431" y="741490"/>
                  <a:pt x="12075431" y="732843"/>
                  <a:pt x="12075431" y="724195"/>
                </a:cubicBezTo>
                <a:cubicBezTo>
                  <a:pt x="12091645" y="724195"/>
                  <a:pt x="12110560" y="724195"/>
                  <a:pt x="12126774" y="724195"/>
                </a:cubicBezTo>
                <a:cubicBezTo>
                  <a:pt x="12126774" y="713387"/>
                  <a:pt x="12126774" y="704739"/>
                  <a:pt x="12126774" y="693931"/>
                </a:cubicBezTo>
                <a:cubicBezTo>
                  <a:pt x="12148392" y="693931"/>
                  <a:pt x="12170010" y="693931"/>
                  <a:pt x="12191628" y="693931"/>
                </a:cubicBezTo>
                <a:cubicBezTo>
                  <a:pt x="12191628" y="693931"/>
                  <a:pt x="12191628" y="693931"/>
                  <a:pt x="12191628" y="775099"/>
                </a:cubicBezTo>
                <a:lnTo>
                  <a:pt x="12191628" y="814322"/>
                </a:lnTo>
                <a:lnTo>
                  <a:pt x="12210216" y="814322"/>
                </a:lnTo>
                <a:lnTo>
                  <a:pt x="12210216" y="1002962"/>
                </a:lnTo>
                <a:lnTo>
                  <a:pt x="1" y="1002962"/>
                </a:lnTo>
                <a:lnTo>
                  <a:pt x="0" y="1002962"/>
                </a:lnTo>
                <a:lnTo>
                  <a:pt x="0" y="814322"/>
                </a:lnTo>
                <a:lnTo>
                  <a:pt x="1" y="814322"/>
                </a:lnTo>
                <a:lnTo>
                  <a:pt x="1" y="814322"/>
                </a:lnTo>
                <a:lnTo>
                  <a:pt x="1" y="775100"/>
                </a:lnTo>
                <a:cubicBezTo>
                  <a:pt x="1" y="693932"/>
                  <a:pt x="1" y="693932"/>
                  <a:pt x="1" y="693932"/>
                </a:cubicBezTo>
                <a:cubicBezTo>
                  <a:pt x="23043" y="693932"/>
                  <a:pt x="46085" y="693932"/>
                  <a:pt x="69127" y="693932"/>
                </a:cubicBezTo>
                <a:cubicBezTo>
                  <a:pt x="69127" y="704740"/>
                  <a:pt x="69127" y="713388"/>
                  <a:pt x="69127" y="724196"/>
                </a:cubicBezTo>
                <a:cubicBezTo>
                  <a:pt x="86408" y="724196"/>
                  <a:pt x="106569" y="724196"/>
                  <a:pt x="123851" y="724196"/>
                </a:cubicBezTo>
                <a:cubicBezTo>
                  <a:pt x="123851" y="732844"/>
                  <a:pt x="123851" y="741491"/>
                  <a:pt x="123851" y="750138"/>
                </a:cubicBezTo>
                <a:cubicBezTo>
                  <a:pt x="138252" y="750138"/>
                  <a:pt x="155533" y="750138"/>
                  <a:pt x="169934" y="750138"/>
                </a:cubicBezTo>
                <a:cubicBezTo>
                  <a:pt x="169934" y="732844"/>
                  <a:pt x="169934" y="715549"/>
                  <a:pt x="169934" y="700417"/>
                </a:cubicBezTo>
                <a:cubicBezTo>
                  <a:pt x="178575" y="700417"/>
                  <a:pt x="184335" y="700417"/>
                  <a:pt x="192976" y="700417"/>
                </a:cubicBezTo>
                <a:cubicBezTo>
                  <a:pt x="192976" y="698255"/>
                  <a:pt x="192976" y="696093"/>
                  <a:pt x="192976" y="693932"/>
                </a:cubicBezTo>
                <a:cubicBezTo>
                  <a:pt x="198736" y="693932"/>
                  <a:pt x="204497" y="693932"/>
                  <a:pt x="210257" y="693932"/>
                </a:cubicBezTo>
                <a:cubicBezTo>
                  <a:pt x="210257" y="696093"/>
                  <a:pt x="210257" y="698255"/>
                  <a:pt x="210257" y="700417"/>
                </a:cubicBezTo>
                <a:cubicBezTo>
                  <a:pt x="218898" y="700417"/>
                  <a:pt x="227538" y="700417"/>
                  <a:pt x="236179" y="700417"/>
                </a:cubicBezTo>
                <a:cubicBezTo>
                  <a:pt x="236179" y="711226"/>
                  <a:pt x="236179" y="719873"/>
                  <a:pt x="236179" y="730682"/>
                </a:cubicBezTo>
                <a:cubicBezTo>
                  <a:pt x="262101" y="730682"/>
                  <a:pt x="290903" y="730682"/>
                  <a:pt x="316825" y="730682"/>
                </a:cubicBezTo>
                <a:cubicBezTo>
                  <a:pt x="316825" y="735005"/>
                  <a:pt x="316825" y="739329"/>
                  <a:pt x="316825" y="743652"/>
                </a:cubicBezTo>
                <a:cubicBezTo>
                  <a:pt x="319705" y="743652"/>
                  <a:pt x="325465" y="743652"/>
                  <a:pt x="328346" y="743652"/>
                </a:cubicBezTo>
                <a:cubicBezTo>
                  <a:pt x="328346" y="750138"/>
                  <a:pt x="328346" y="754461"/>
                  <a:pt x="328346" y="760947"/>
                </a:cubicBezTo>
                <a:cubicBezTo>
                  <a:pt x="336986" y="760947"/>
                  <a:pt x="348507" y="760947"/>
                  <a:pt x="357148" y="760947"/>
                </a:cubicBezTo>
                <a:cubicBezTo>
                  <a:pt x="357148" y="758785"/>
                  <a:pt x="357148" y="756623"/>
                  <a:pt x="357148" y="756623"/>
                </a:cubicBezTo>
                <a:cubicBezTo>
                  <a:pt x="362908" y="756623"/>
                  <a:pt x="368669" y="756623"/>
                  <a:pt x="374429" y="756623"/>
                </a:cubicBezTo>
                <a:cubicBezTo>
                  <a:pt x="374429" y="756623"/>
                  <a:pt x="374429" y="758785"/>
                  <a:pt x="374429" y="760947"/>
                </a:cubicBezTo>
                <a:cubicBezTo>
                  <a:pt x="385950" y="760947"/>
                  <a:pt x="400351" y="760947"/>
                  <a:pt x="414752" y="760947"/>
                </a:cubicBezTo>
                <a:cubicBezTo>
                  <a:pt x="414752" y="765270"/>
                  <a:pt x="414752" y="769594"/>
                  <a:pt x="414752" y="773917"/>
                </a:cubicBezTo>
                <a:cubicBezTo>
                  <a:pt x="426273" y="773917"/>
                  <a:pt x="437794" y="773917"/>
                  <a:pt x="449315" y="773917"/>
                </a:cubicBezTo>
                <a:cubicBezTo>
                  <a:pt x="449315" y="771756"/>
                  <a:pt x="449315" y="771756"/>
                  <a:pt x="449315" y="769594"/>
                </a:cubicBezTo>
                <a:cubicBezTo>
                  <a:pt x="455075" y="769594"/>
                  <a:pt x="460836" y="769594"/>
                  <a:pt x="466596" y="769594"/>
                </a:cubicBezTo>
                <a:cubicBezTo>
                  <a:pt x="466596" y="771756"/>
                  <a:pt x="466596" y="771756"/>
                  <a:pt x="466596" y="773917"/>
                </a:cubicBezTo>
                <a:cubicBezTo>
                  <a:pt x="478117" y="773917"/>
                  <a:pt x="489637" y="773917"/>
                  <a:pt x="498278" y="773917"/>
                </a:cubicBezTo>
                <a:cubicBezTo>
                  <a:pt x="498278" y="518827"/>
                  <a:pt x="498278" y="518827"/>
                  <a:pt x="498278" y="518827"/>
                </a:cubicBezTo>
                <a:cubicBezTo>
                  <a:pt x="535721" y="518827"/>
                  <a:pt x="535721" y="518827"/>
                  <a:pt x="535721" y="518827"/>
                </a:cubicBezTo>
                <a:cubicBezTo>
                  <a:pt x="535721" y="510180"/>
                  <a:pt x="535721" y="510180"/>
                  <a:pt x="535721" y="510180"/>
                </a:cubicBezTo>
                <a:cubicBezTo>
                  <a:pt x="616367" y="520989"/>
                  <a:pt x="616367" y="520989"/>
                  <a:pt x="616367" y="520989"/>
                </a:cubicBezTo>
                <a:cubicBezTo>
                  <a:pt x="616367" y="559901"/>
                  <a:pt x="616367" y="598813"/>
                  <a:pt x="616367" y="637725"/>
                </a:cubicBezTo>
                <a:cubicBezTo>
                  <a:pt x="627888" y="637725"/>
                  <a:pt x="639409" y="637725"/>
                  <a:pt x="648049" y="637725"/>
                </a:cubicBezTo>
                <a:cubicBezTo>
                  <a:pt x="650929" y="637725"/>
                  <a:pt x="650929" y="635564"/>
                  <a:pt x="653810" y="633402"/>
                </a:cubicBezTo>
                <a:cubicBezTo>
                  <a:pt x="656690" y="633402"/>
                  <a:pt x="662450" y="633402"/>
                  <a:pt x="665330" y="633402"/>
                </a:cubicBezTo>
                <a:cubicBezTo>
                  <a:pt x="668211" y="635564"/>
                  <a:pt x="668211" y="637725"/>
                  <a:pt x="671091" y="637725"/>
                </a:cubicBezTo>
                <a:cubicBezTo>
                  <a:pt x="682612" y="637725"/>
                  <a:pt x="697013" y="637725"/>
                  <a:pt x="708534" y="637725"/>
                </a:cubicBezTo>
                <a:cubicBezTo>
                  <a:pt x="708534" y="661505"/>
                  <a:pt x="708534" y="683123"/>
                  <a:pt x="708534" y="704740"/>
                </a:cubicBezTo>
                <a:cubicBezTo>
                  <a:pt x="720055" y="704740"/>
                  <a:pt x="728695" y="704740"/>
                  <a:pt x="740216" y="704740"/>
                </a:cubicBezTo>
                <a:cubicBezTo>
                  <a:pt x="740216" y="667990"/>
                  <a:pt x="740216" y="629078"/>
                  <a:pt x="740216" y="590166"/>
                </a:cubicBezTo>
                <a:cubicBezTo>
                  <a:pt x="745976" y="590166"/>
                  <a:pt x="751737" y="590166"/>
                  <a:pt x="754617" y="590166"/>
                </a:cubicBezTo>
                <a:cubicBezTo>
                  <a:pt x="754617" y="588004"/>
                  <a:pt x="754617" y="583681"/>
                  <a:pt x="754617" y="581519"/>
                </a:cubicBezTo>
                <a:cubicBezTo>
                  <a:pt x="789180" y="581519"/>
                  <a:pt x="823742" y="581519"/>
                  <a:pt x="858305" y="581519"/>
                </a:cubicBezTo>
                <a:cubicBezTo>
                  <a:pt x="861185" y="583681"/>
                  <a:pt x="864065" y="585843"/>
                  <a:pt x="866945" y="588004"/>
                </a:cubicBezTo>
                <a:cubicBezTo>
                  <a:pt x="866945" y="648534"/>
                  <a:pt x="866945" y="706902"/>
                  <a:pt x="866945" y="767432"/>
                </a:cubicBezTo>
                <a:cubicBezTo>
                  <a:pt x="872706" y="767432"/>
                  <a:pt x="881346" y="767432"/>
                  <a:pt x="889987" y="767432"/>
                </a:cubicBezTo>
                <a:cubicBezTo>
                  <a:pt x="889987" y="771756"/>
                  <a:pt x="889987" y="776079"/>
                  <a:pt x="889987" y="780403"/>
                </a:cubicBezTo>
                <a:cubicBezTo>
                  <a:pt x="895747" y="780403"/>
                  <a:pt x="904388" y="780403"/>
                  <a:pt x="910148" y="780403"/>
                </a:cubicBezTo>
                <a:cubicBezTo>
                  <a:pt x="910148" y="765270"/>
                  <a:pt x="910148" y="750138"/>
                  <a:pt x="910148" y="735005"/>
                </a:cubicBezTo>
                <a:cubicBezTo>
                  <a:pt x="918789" y="735005"/>
                  <a:pt x="930310" y="735005"/>
                  <a:pt x="938951" y="735005"/>
                </a:cubicBezTo>
                <a:cubicBezTo>
                  <a:pt x="938951" y="732844"/>
                  <a:pt x="938951" y="730682"/>
                  <a:pt x="938951" y="728520"/>
                </a:cubicBezTo>
                <a:cubicBezTo>
                  <a:pt x="950471" y="728520"/>
                  <a:pt x="959112" y="728520"/>
                  <a:pt x="970633" y="728520"/>
                </a:cubicBezTo>
                <a:cubicBezTo>
                  <a:pt x="970633" y="730682"/>
                  <a:pt x="970633" y="732844"/>
                  <a:pt x="970633" y="735005"/>
                </a:cubicBezTo>
                <a:cubicBezTo>
                  <a:pt x="976393" y="735005"/>
                  <a:pt x="982154" y="735005"/>
                  <a:pt x="987914" y="735005"/>
                </a:cubicBezTo>
                <a:cubicBezTo>
                  <a:pt x="990794" y="730682"/>
                  <a:pt x="990794" y="728520"/>
                  <a:pt x="990794" y="726358"/>
                </a:cubicBezTo>
                <a:cubicBezTo>
                  <a:pt x="993674" y="726358"/>
                  <a:pt x="996555" y="726358"/>
                  <a:pt x="999435" y="726358"/>
                </a:cubicBezTo>
                <a:cubicBezTo>
                  <a:pt x="999435" y="728520"/>
                  <a:pt x="1002315" y="730682"/>
                  <a:pt x="1002315" y="732844"/>
                </a:cubicBezTo>
                <a:cubicBezTo>
                  <a:pt x="1005195" y="732844"/>
                  <a:pt x="1008076" y="732844"/>
                  <a:pt x="1013836" y="732844"/>
                </a:cubicBezTo>
                <a:cubicBezTo>
                  <a:pt x="1013836" y="709064"/>
                  <a:pt x="1013836" y="683123"/>
                  <a:pt x="1013836" y="657181"/>
                </a:cubicBezTo>
                <a:cubicBezTo>
                  <a:pt x="1042638" y="657181"/>
                  <a:pt x="1074321" y="657181"/>
                  <a:pt x="1106003" y="657181"/>
                </a:cubicBezTo>
                <a:cubicBezTo>
                  <a:pt x="1108883" y="572872"/>
                  <a:pt x="1114643" y="488563"/>
                  <a:pt x="1117524" y="404253"/>
                </a:cubicBezTo>
                <a:cubicBezTo>
                  <a:pt x="1106003" y="402091"/>
                  <a:pt x="1071440" y="393444"/>
                  <a:pt x="1100243" y="382635"/>
                </a:cubicBezTo>
                <a:cubicBezTo>
                  <a:pt x="1097362" y="380474"/>
                  <a:pt x="1094482" y="378312"/>
                  <a:pt x="1091602" y="378312"/>
                </a:cubicBezTo>
                <a:cubicBezTo>
                  <a:pt x="1091602" y="363179"/>
                  <a:pt x="1091602" y="363179"/>
                  <a:pt x="1103123" y="354532"/>
                </a:cubicBezTo>
                <a:cubicBezTo>
                  <a:pt x="1103123" y="350209"/>
                  <a:pt x="1103123" y="343723"/>
                  <a:pt x="1103123" y="337238"/>
                </a:cubicBezTo>
                <a:cubicBezTo>
                  <a:pt x="1108883" y="337238"/>
                  <a:pt x="1117524" y="337238"/>
                  <a:pt x="1123284" y="337238"/>
                </a:cubicBezTo>
                <a:cubicBezTo>
                  <a:pt x="1123284" y="328591"/>
                  <a:pt x="1123284" y="322106"/>
                  <a:pt x="1123284" y="315620"/>
                </a:cubicBezTo>
                <a:cubicBezTo>
                  <a:pt x="1123284" y="313459"/>
                  <a:pt x="1126164" y="313459"/>
                  <a:pt x="1126164" y="311297"/>
                </a:cubicBezTo>
                <a:cubicBezTo>
                  <a:pt x="1126164" y="285355"/>
                  <a:pt x="1126164" y="259414"/>
                  <a:pt x="1126164" y="233473"/>
                </a:cubicBezTo>
                <a:cubicBezTo>
                  <a:pt x="1126164" y="231311"/>
                  <a:pt x="1123284" y="229149"/>
                  <a:pt x="1123284" y="226987"/>
                </a:cubicBezTo>
                <a:cubicBezTo>
                  <a:pt x="1126164" y="224826"/>
                  <a:pt x="1129045" y="222664"/>
                  <a:pt x="1131925" y="220502"/>
                </a:cubicBezTo>
                <a:cubicBezTo>
                  <a:pt x="1131925" y="201046"/>
                  <a:pt x="1131925" y="181590"/>
                  <a:pt x="1131925" y="162134"/>
                </a:cubicBezTo>
                <a:cubicBezTo>
                  <a:pt x="1131925" y="162134"/>
                  <a:pt x="1134805" y="159972"/>
                  <a:pt x="1134805" y="157811"/>
                </a:cubicBezTo>
                <a:cubicBezTo>
                  <a:pt x="1134805" y="140516"/>
                  <a:pt x="1134805" y="121060"/>
                  <a:pt x="1134805" y="101604"/>
                </a:cubicBezTo>
                <a:cubicBezTo>
                  <a:pt x="1134805" y="101604"/>
                  <a:pt x="1137685" y="99443"/>
                  <a:pt x="1137685" y="99443"/>
                </a:cubicBezTo>
                <a:cubicBezTo>
                  <a:pt x="1137685" y="92957"/>
                  <a:pt x="1137685" y="88634"/>
                  <a:pt x="1137685" y="82148"/>
                </a:cubicBezTo>
                <a:cubicBezTo>
                  <a:pt x="1137685" y="82148"/>
                  <a:pt x="1137685" y="79987"/>
                  <a:pt x="1140565" y="79987"/>
                </a:cubicBezTo>
                <a:cubicBezTo>
                  <a:pt x="1143446" y="79987"/>
                  <a:pt x="1143446" y="82148"/>
                  <a:pt x="1143446" y="82148"/>
                </a:cubicBezTo>
                <a:cubicBezTo>
                  <a:pt x="1143446" y="88634"/>
                  <a:pt x="1143446" y="92957"/>
                  <a:pt x="1143446" y="99443"/>
                </a:cubicBezTo>
                <a:cubicBezTo>
                  <a:pt x="1146326" y="99443"/>
                  <a:pt x="1146326" y="101604"/>
                  <a:pt x="1146326" y="101604"/>
                </a:cubicBezTo>
                <a:cubicBezTo>
                  <a:pt x="1146326" y="121060"/>
                  <a:pt x="1146326" y="140516"/>
                  <a:pt x="1146326" y="157811"/>
                </a:cubicBezTo>
                <a:cubicBezTo>
                  <a:pt x="1149206" y="159972"/>
                  <a:pt x="1149206" y="159972"/>
                  <a:pt x="1149206" y="162134"/>
                </a:cubicBezTo>
                <a:cubicBezTo>
                  <a:pt x="1149206" y="181590"/>
                  <a:pt x="1149206" y="201046"/>
                  <a:pt x="1149206" y="220502"/>
                </a:cubicBezTo>
                <a:cubicBezTo>
                  <a:pt x="1152086" y="222664"/>
                  <a:pt x="1154967" y="224826"/>
                  <a:pt x="1157847" y="226987"/>
                </a:cubicBezTo>
                <a:cubicBezTo>
                  <a:pt x="1157847" y="229149"/>
                  <a:pt x="1154967" y="231311"/>
                  <a:pt x="1154967" y="233473"/>
                </a:cubicBezTo>
                <a:cubicBezTo>
                  <a:pt x="1154967" y="259414"/>
                  <a:pt x="1154967" y="285355"/>
                  <a:pt x="1154967" y="311297"/>
                </a:cubicBezTo>
                <a:cubicBezTo>
                  <a:pt x="1154967" y="313459"/>
                  <a:pt x="1157847" y="313459"/>
                  <a:pt x="1157847" y="315620"/>
                </a:cubicBezTo>
                <a:cubicBezTo>
                  <a:pt x="1157847" y="322106"/>
                  <a:pt x="1157847" y="328591"/>
                  <a:pt x="1157847" y="337238"/>
                </a:cubicBezTo>
                <a:cubicBezTo>
                  <a:pt x="1166487" y="337238"/>
                  <a:pt x="1172248" y="337238"/>
                  <a:pt x="1178008" y="337238"/>
                </a:cubicBezTo>
                <a:cubicBezTo>
                  <a:pt x="1178008" y="343723"/>
                  <a:pt x="1178008" y="350209"/>
                  <a:pt x="1178008" y="354532"/>
                </a:cubicBezTo>
                <a:cubicBezTo>
                  <a:pt x="1192409" y="363179"/>
                  <a:pt x="1189529" y="365341"/>
                  <a:pt x="1189529" y="378312"/>
                </a:cubicBezTo>
                <a:cubicBezTo>
                  <a:pt x="1186649" y="378312"/>
                  <a:pt x="1183769" y="380474"/>
                  <a:pt x="1180888" y="382635"/>
                </a:cubicBezTo>
                <a:cubicBezTo>
                  <a:pt x="1212571" y="391283"/>
                  <a:pt x="1178008" y="404253"/>
                  <a:pt x="1163607" y="404253"/>
                </a:cubicBezTo>
                <a:lnTo>
                  <a:pt x="1185461" y="814322"/>
                </a:lnTo>
                <a:lnTo>
                  <a:pt x="1201050" y="814322"/>
                </a:lnTo>
                <a:lnTo>
                  <a:pt x="1201050" y="810668"/>
                </a:lnTo>
                <a:cubicBezTo>
                  <a:pt x="1218331" y="810668"/>
                  <a:pt x="1238492" y="810668"/>
                  <a:pt x="1255774" y="810668"/>
                </a:cubicBezTo>
                <a:lnTo>
                  <a:pt x="1255774" y="814322"/>
                </a:lnTo>
                <a:lnTo>
                  <a:pt x="1264414" y="814322"/>
                </a:lnTo>
                <a:lnTo>
                  <a:pt x="1264414" y="797697"/>
                </a:lnTo>
                <a:cubicBezTo>
                  <a:pt x="1267295" y="797697"/>
                  <a:pt x="1270175" y="797697"/>
                  <a:pt x="1273055" y="797697"/>
                </a:cubicBezTo>
                <a:lnTo>
                  <a:pt x="1273055" y="814322"/>
                </a:lnTo>
                <a:lnTo>
                  <a:pt x="1319138" y="814322"/>
                </a:lnTo>
                <a:lnTo>
                  <a:pt x="1319138" y="812829"/>
                </a:lnTo>
                <a:cubicBezTo>
                  <a:pt x="1324899" y="812829"/>
                  <a:pt x="1333540" y="812829"/>
                  <a:pt x="1339300" y="812829"/>
                </a:cubicBezTo>
                <a:cubicBezTo>
                  <a:pt x="1339300" y="810668"/>
                  <a:pt x="1339300" y="808506"/>
                  <a:pt x="1339300" y="806344"/>
                </a:cubicBezTo>
                <a:cubicBezTo>
                  <a:pt x="1347941" y="806344"/>
                  <a:pt x="1356581" y="806344"/>
                  <a:pt x="1362342" y="806344"/>
                </a:cubicBezTo>
                <a:cubicBezTo>
                  <a:pt x="1362342" y="808506"/>
                  <a:pt x="1362342" y="808506"/>
                  <a:pt x="1362342" y="810668"/>
                </a:cubicBezTo>
                <a:cubicBezTo>
                  <a:pt x="1368102" y="810668"/>
                  <a:pt x="1373863" y="810668"/>
                  <a:pt x="1379623" y="810668"/>
                </a:cubicBezTo>
                <a:cubicBezTo>
                  <a:pt x="1379623" y="808506"/>
                  <a:pt x="1379623" y="808506"/>
                  <a:pt x="1379623" y="806344"/>
                </a:cubicBezTo>
                <a:cubicBezTo>
                  <a:pt x="1431467" y="806344"/>
                  <a:pt x="1483311" y="806344"/>
                  <a:pt x="1535154" y="806344"/>
                </a:cubicBezTo>
                <a:cubicBezTo>
                  <a:pt x="1535154" y="804182"/>
                  <a:pt x="1535154" y="802020"/>
                  <a:pt x="1535154" y="799859"/>
                </a:cubicBezTo>
                <a:cubicBezTo>
                  <a:pt x="1538034" y="799859"/>
                  <a:pt x="1543795" y="799859"/>
                  <a:pt x="1546675" y="799859"/>
                </a:cubicBezTo>
                <a:cubicBezTo>
                  <a:pt x="1546675" y="802020"/>
                  <a:pt x="1546675" y="804182"/>
                  <a:pt x="1546675" y="806344"/>
                </a:cubicBezTo>
                <a:cubicBezTo>
                  <a:pt x="1549556" y="806344"/>
                  <a:pt x="1555316" y="806344"/>
                  <a:pt x="1558196" y="806344"/>
                </a:cubicBezTo>
                <a:lnTo>
                  <a:pt x="1558196" y="814322"/>
                </a:lnTo>
                <a:lnTo>
                  <a:pt x="1566837" y="814322"/>
                </a:lnTo>
                <a:lnTo>
                  <a:pt x="1566837" y="810668"/>
                </a:lnTo>
                <a:cubicBezTo>
                  <a:pt x="1569717" y="810668"/>
                  <a:pt x="1572597" y="810668"/>
                  <a:pt x="1575477" y="810668"/>
                </a:cubicBezTo>
                <a:lnTo>
                  <a:pt x="1575477" y="814322"/>
                </a:lnTo>
                <a:lnTo>
                  <a:pt x="1601399" y="814322"/>
                </a:lnTo>
                <a:lnTo>
                  <a:pt x="1601399" y="808506"/>
                </a:lnTo>
                <a:cubicBezTo>
                  <a:pt x="1607160" y="808506"/>
                  <a:pt x="1612920" y="808506"/>
                  <a:pt x="1618681" y="808506"/>
                </a:cubicBezTo>
                <a:lnTo>
                  <a:pt x="1618681" y="814322"/>
                </a:lnTo>
                <a:lnTo>
                  <a:pt x="1693957" y="814322"/>
                </a:lnTo>
                <a:lnTo>
                  <a:pt x="1696446" y="782564"/>
                </a:lnTo>
                <a:cubicBezTo>
                  <a:pt x="1699327" y="782564"/>
                  <a:pt x="1702207" y="782564"/>
                  <a:pt x="1705087" y="782564"/>
                </a:cubicBezTo>
                <a:lnTo>
                  <a:pt x="1707576" y="814322"/>
                </a:lnTo>
                <a:lnTo>
                  <a:pt x="1719879" y="814322"/>
                </a:lnTo>
                <a:lnTo>
                  <a:pt x="1722368" y="782564"/>
                </a:lnTo>
                <a:cubicBezTo>
                  <a:pt x="1725248" y="782564"/>
                  <a:pt x="1728129" y="782564"/>
                  <a:pt x="1731009" y="782564"/>
                </a:cubicBezTo>
                <a:lnTo>
                  <a:pt x="1733829" y="814322"/>
                </a:lnTo>
                <a:lnTo>
                  <a:pt x="1808774" y="814322"/>
                </a:lnTo>
                <a:lnTo>
                  <a:pt x="1808774" y="810668"/>
                </a:lnTo>
                <a:cubicBezTo>
                  <a:pt x="1805894" y="810668"/>
                  <a:pt x="1803014" y="810668"/>
                  <a:pt x="1800134" y="810668"/>
                </a:cubicBezTo>
                <a:cubicBezTo>
                  <a:pt x="1800134" y="808506"/>
                  <a:pt x="1800134" y="808506"/>
                  <a:pt x="1800134" y="806344"/>
                </a:cubicBezTo>
                <a:cubicBezTo>
                  <a:pt x="1805894" y="806344"/>
                  <a:pt x="1811655" y="806344"/>
                  <a:pt x="1814535" y="806344"/>
                </a:cubicBezTo>
                <a:cubicBezTo>
                  <a:pt x="1814535" y="799859"/>
                  <a:pt x="1814535" y="795535"/>
                  <a:pt x="1814535" y="789050"/>
                </a:cubicBezTo>
                <a:cubicBezTo>
                  <a:pt x="1851978" y="789050"/>
                  <a:pt x="1889420" y="789050"/>
                  <a:pt x="1923983" y="789050"/>
                </a:cubicBezTo>
                <a:cubicBezTo>
                  <a:pt x="1923983" y="795535"/>
                  <a:pt x="1923983" y="799859"/>
                  <a:pt x="1923983" y="806344"/>
                </a:cubicBezTo>
                <a:cubicBezTo>
                  <a:pt x="1935504" y="806344"/>
                  <a:pt x="1947025" y="806344"/>
                  <a:pt x="1955665" y="804182"/>
                </a:cubicBezTo>
                <a:cubicBezTo>
                  <a:pt x="1955665" y="799859"/>
                  <a:pt x="1955665" y="793373"/>
                  <a:pt x="1955665" y="786888"/>
                </a:cubicBezTo>
                <a:cubicBezTo>
                  <a:pt x="1961426" y="786888"/>
                  <a:pt x="1964306" y="786888"/>
                  <a:pt x="1967186" y="786888"/>
                </a:cubicBezTo>
                <a:cubicBezTo>
                  <a:pt x="1967186" y="778241"/>
                  <a:pt x="1967186" y="767432"/>
                  <a:pt x="1967186" y="756623"/>
                </a:cubicBezTo>
                <a:cubicBezTo>
                  <a:pt x="1972947" y="756623"/>
                  <a:pt x="1978707" y="756623"/>
                  <a:pt x="1981587" y="756623"/>
                </a:cubicBezTo>
                <a:cubicBezTo>
                  <a:pt x="1984467" y="756623"/>
                  <a:pt x="1984467" y="754461"/>
                  <a:pt x="1987347" y="754461"/>
                </a:cubicBezTo>
                <a:cubicBezTo>
                  <a:pt x="1990228" y="754461"/>
                  <a:pt x="1995988" y="754461"/>
                  <a:pt x="2001749" y="754461"/>
                </a:cubicBezTo>
                <a:cubicBezTo>
                  <a:pt x="2001749" y="754461"/>
                  <a:pt x="2004629" y="756623"/>
                  <a:pt x="2004629" y="756623"/>
                </a:cubicBezTo>
                <a:cubicBezTo>
                  <a:pt x="2010389" y="756623"/>
                  <a:pt x="2016150" y="756623"/>
                  <a:pt x="2021910" y="756623"/>
                </a:cubicBezTo>
                <a:cubicBezTo>
                  <a:pt x="2021910" y="767432"/>
                  <a:pt x="2021910" y="776079"/>
                  <a:pt x="2021910" y="786888"/>
                </a:cubicBezTo>
                <a:cubicBezTo>
                  <a:pt x="2036311" y="786888"/>
                  <a:pt x="2050712" y="786888"/>
                  <a:pt x="2065113" y="786888"/>
                </a:cubicBezTo>
                <a:cubicBezTo>
                  <a:pt x="2065113" y="782564"/>
                  <a:pt x="2065113" y="778241"/>
                  <a:pt x="2065113" y="773917"/>
                </a:cubicBezTo>
                <a:cubicBezTo>
                  <a:pt x="2067994" y="773917"/>
                  <a:pt x="2067994" y="773917"/>
                  <a:pt x="2070874" y="773917"/>
                </a:cubicBezTo>
                <a:cubicBezTo>
                  <a:pt x="2070874" y="778241"/>
                  <a:pt x="2070874" y="782564"/>
                  <a:pt x="2070874" y="786888"/>
                </a:cubicBezTo>
                <a:cubicBezTo>
                  <a:pt x="2088155" y="786888"/>
                  <a:pt x="2088155" y="786888"/>
                  <a:pt x="2088155" y="786888"/>
                </a:cubicBezTo>
                <a:cubicBezTo>
                  <a:pt x="2088155" y="648534"/>
                  <a:pt x="2088155" y="648534"/>
                  <a:pt x="2088155" y="648534"/>
                </a:cubicBezTo>
                <a:cubicBezTo>
                  <a:pt x="2142879" y="648534"/>
                  <a:pt x="2142879" y="648534"/>
                  <a:pt x="2142879" y="648534"/>
                </a:cubicBezTo>
                <a:cubicBezTo>
                  <a:pt x="2142879" y="637725"/>
                  <a:pt x="2142879" y="637725"/>
                  <a:pt x="2142879" y="637725"/>
                </a:cubicBezTo>
                <a:cubicBezTo>
                  <a:pt x="2151520" y="637725"/>
                  <a:pt x="2151520" y="637725"/>
                  <a:pt x="2151520" y="637725"/>
                </a:cubicBezTo>
                <a:cubicBezTo>
                  <a:pt x="2151520" y="644211"/>
                  <a:pt x="2151520" y="644211"/>
                  <a:pt x="2151520" y="644211"/>
                </a:cubicBezTo>
                <a:cubicBezTo>
                  <a:pt x="2177442" y="644211"/>
                  <a:pt x="2177442" y="644211"/>
                  <a:pt x="2177442" y="644211"/>
                </a:cubicBezTo>
                <a:cubicBezTo>
                  <a:pt x="2177442" y="637725"/>
                  <a:pt x="2177442" y="637725"/>
                  <a:pt x="2177442" y="637725"/>
                </a:cubicBezTo>
                <a:cubicBezTo>
                  <a:pt x="2183202" y="637725"/>
                  <a:pt x="2183202" y="637725"/>
                  <a:pt x="2183202" y="637725"/>
                </a:cubicBezTo>
                <a:cubicBezTo>
                  <a:pt x="2183202" y="652858"/>
                  <a:pt x="2183202" y="652858"/>
                  <a:pt x="2183202" y="652858"/>
                </a:cubicBezTo>
                <a:cubicBezTo>
                  <a:pt x="2191843" y="652858"/>
                  <a:pt x="2191843" y="652858"/>
                  <a:pt x="2191843" y="652858"/>
                </a:cubicBezTo>
                <a:cubicBezTo>
                  <a:pt x="2191843" y="665828"/>
                  <a:pt x="2191843" y="665828"/>
                  <a:pt x="2191843" y="665828"/>
                </a:cubicBezTo>
                <a:cubicBezTo>
                  <a:pt x="2223525" y="665828"/>
                  <a:pt x="2223525" y="665828"/>
                  <a:pt x="2223525" y="665828"/>
                </a:cubicBezTo>
                <a:cubicBezTo>
                  <a:pt x="2223525" y="698255"/>
                  <a:pt x="2223525" y="698255"/>
                  <a:pt x="2223525" y="698255"/>
                </a:cubicBezTo>
                <a:cubicBezTo>
                  <a:pt x="2226405" y="698255"/>
                  <a:pt x="2226405" y="698255"/>
                  <a:pt x="2226405" y="698255"/>
                </a:cubicBezTo>
                <a:cubicBezTo>
                  <a:pt x="2226405" y="676637"/>
                  <a:pt x="2226405" y="676637"/>
                  <a:pt x="2226405" y="676637"/>
                </a:cubicBezTo>
                <a:cubicBezTo>
                  <a:pt x="2240807" y="676637"/>
                  <a:pt x="2240807" y="676637"/>
                  <a:pt x="2240807" y="676637"/>
                </a:cubicBezTo>
                <a:cubicBezTo>
                  <a:pt x="2240807" y="713388"/>
                  <a:pt x="2240807" y="713388"/>
                  <a:pt x="2240807" y="713388"/>
                </a:cubicBezTo>
                <a:cubicBezTo>
                  <a:pt x="2284010" y="713388"/>
                  <a:pt x="2284010" y="713388"/>
                  <a:pt x="2284010" y="713388"/>
                </a:cubicBezTo>
                <a:cubicBezTo>
                  <a:pt x="2284010" y="700417"/>
                  <a:pt x="2284010" y="700417"/>
                  <a:pt x="2284010" y="700417"/>
                </a:cubicBezTo>
                <a:cubicBezTo>
                  <a:pt x="2301291" y="700417"/>
                  <a:pt x="2301291" y="700417"/>
                  <a:pt x="2301291" y="700417"/>
                </a:cubicBezTo>
                <a:cubicBezTo>
                  <a:pt x="2301291" y="717711"/>
                  <a:pt x="2301291" y="717711"/>
                  <a:pt x="2301291" y="717711"/>
                </a:cubicBezTo>
                <a:cubicBezTo>
                  <a:pt x="2307051" y="717711"/>
                  <a:pt x="2307051" y="717711"/>
                  <a:pt x="2307051" y="717711"/>
                </a:cubicBezTo>
                <a:cubicBezTo>
                  <a:pt x="2307051" y="700417"/>
                  <a:pt x="2307051" y="700417"/>
                  <a:pt x="2307051" y="700417"/>
                </a:cubicBezTo>
                <a:cubicBezTo>
                  <a:pt x="2327213" y="700417"/>
                  <a:pt x="2327213" y="700417"/>
                  <a:pt x="2327213" y="700417"/>
                </a:cubicBezTo>
                <a:cubicBezTo>
                  <a:pt x="2327213" y="661505"/>
                  <a:pt x="2327213" y="661505"/>
                  <a:pt x="2327213" y="661505"/>
                </a:cubicBezTo>
                <a:cubicBezTo>
                  <a:pt x="2338734" y="661505"/>
                  <a:pt x="2338734" y="661505"/>
                  <a:pt x="2338734" y="661505"/>
                </a:cubicBezTo>
                <a:cubicBezTo>
                  <a:pt x="2353135" y="618269"/>
                  <a:pt x="2353135" y="618269"/>
                  <a:pt x="2353135" y="618269"/>
                </a:cubicBezTo>
                <a:cubicBezTo>
                  <a:pt x="2367536" y="618269"/>
                  <a:pt x="2367536" y="618269"/>
                  <a:pt x="2367536" y="618269"/>
                </a:cubicBezTo>
                <a:cubicBezTo>
                  <a:pt x="2384817" y="661505"/>
                  <a:pt x="2384817" y="661505"/>
                  <a:pt x="2384817" y="661505"/>
                </a:cubicBezTo>
                <a:cubicBezTo>
                  <a:pt x="2396338" y="661505"/>
                  <a:pt x="2396338" y="661505"/>
                  <a:pt x="2396338" y="661505"/>
                </a:cubicBezTo>
                <a:cubicBezTo>
                  <a:pt x="2396338" y="726358"/>
                  <a:pt x="2396338" y="726358"/>
                  <a:pt x="2396338" y="726358"/>
                </a:cubicBezTo>
                <a:cubicBezTo>
                  <a:pt x="2404979" y="726358"/>
                  <a:pt x="2404979" y="726358"/>
                  <a:pt x="2404979" y="726358"/>
                </a:cubicBezTo>
                <a:cubicBezTo>
                  <a:pt x="2404979" y="771756"/>
                  <a:pt x="2404979" y="771756"/>
                  <a:pt x="2404979" y="771756"/>
                </a:cubicBezTo>
                <a:cubicBezTo>
                  <a:pt x="2410739" y="771756"/>
                  <a:pt x="2410739" y="771756"/>
                  <a:pt x="2410739" y="771756"/>
                </a:cubicBezTo>
                <a:cubicBezTo>
                  <a:pt x="2410739" y="756623"/>
                  <a:pt x="2410739" y="756623"/>
                  <a:pt x="2410739" y="756623"/>
                </a:cubicBezTo>
                <a:cubicBezTo>
                  <a:pt x="2419379" y="767432"/>
                  <a:pt x="2419379" y="767432"/>
                  <a:pt x="2419379" y="767432"/>
                </a:cubicBezTo>
                <a:cubicBezTo>
                  <a:pt x="2428020" y="767432"/>
                  <a:pt x="2428020" y="767432"/>
                  <a:pt x="2428020" y="767432"/>
                </a:cubicBezTo>
                <a:cubicBezTo>
                  <a:pt x="2428020" y="680961"/>
                  <a:pt x="2428020" y="680961"/>
                  <a:pt x="2428020" y="680961"/>
                </a:cubicBezTo>
                <a:cubicBezTo>
                  <a:pt x="2468343" y="680961"/>
                  <a:pt x="2468343" y="680961"/>
                  <a:pt x="2468343" y="680961"/>
                </a:cubicBezTo>
                <a:cubicBezTo>
                  <a:pt x="2485625" y="696093"/>
                  <a:pt x="2485625" y="696093"/>
                  <a:pt x="2485625" y="696093"/>
                </a:cubicBezTo>
                <a:cubicBezTo>
                  <a:pt x="2485625" y="680961"/>
                  <a:pt x="2485625" y="680961"/>
                  <a:pt x="2485625" y="680961"/>
                </a:cubicBezTo>
                <a:cubicBezTo>
                  <a:pt x="2488505" y="680961"/>
                  <a:pt x="2488505" y="680961"/>
                  <a:pt x="2488505" y="680961"/>
                </a:cubicBezTo>
                <a:cubicBezTo>
                  <a:pt x="2488505" y="678799"/>
                  <a:pt x="2488505" y="678799"/>
                  <a:pt x="2488505" y="678799"/>
                </a:cubicBezTo>
                <a:cubicBezTo>
                  <a:pt x="2502906" y="678799"/>
                  <a:pt x="2502906" y="678799"/>
                  <a:pt x="2502906" y="678799"/>
                </a:cubicBezTo>
                <a:cubicBezTo>
                  <a:pt x="2502906" y="655020"/>
                  <a:pt x="2502906" y="655020"/>
                  <a:pt x="2502906" y="655020"/>
                </a:cubicBezTo>
                <a:cubicBezTo>
                  <a:pt x="2511546" y="655020"/>
                  <a:pt x="2511546" y="655020"/>
                  <a:pt x="2511546" y="655020"/>
                </a:cubicBezTo>
                <a:cubicBezTo>
                  <a:pt x="2511546" y="642049"/>
                  <a:pt x="2511546" y="642049"/>
                  <a:pt x="2511546" y="642049"/>
                </a:cubicBezTo>
                <a:cubicBezTo>
                  <a:pt x="2514426" y="642049"/>
                  <a:pt x="2514426" y="642049"/>
                  <a:pt x="2514426" y="642049"/>
                </a:cubicBezTo>
                <a:cubicBezTo>
                  <a:pt x="2514426" y="618269"/>
                  <a:pt x="2514426" y="618269"/>
                  <a:pt x="2514426" y="618269"/>
                </a:cubicBezTo>
                <a:cubicBezTo>
                  <a:pt x="2537468" y="618269"/>
                  <a:pt x="2537468" y="618269"/>
                  <a:pt x="2537468" y="618269"/>
                </a:cubicBezTo>
                <a:cubicBezTo>
                  <a:pt x="2537468" y="588004"/>
                  <a:pt x="2537468" y="588004"/>
                  <a:pt x="2537468" y="588004"/>
                </a:cubicBezTo>
                <a:cubicBezTo>
                  <a:pt x="2548989" y="588004"/>
                  <a:pt x="2548989" y="588004"/>
                  <a:pt x="2548989" y="588004"/>
                </a:cubicBezTo>
                <a:cubicBezTo>
                  <a:pt x="2548989" y="581519"/>
                  <a:pt x="2548989" y="581519"/>
                  <a:pt x="2548989" y="581519"/>
                </a:cubicBezTo>
                <a:cubicBezTo>
                  <a:pt x="2557630" y="581519"/>
                  <a:pt x="2557630" y="581519"/>
                  <a:pt x="2557630" y="581519"/>
                </a:cubicBezTo>
                <a:cubicBezTo>
                  <a:pt x="2557630" y="551254"/>
                  <a:pt x="2557630" y="551254"/>
                  <a:pt x="2557630" y="551254"/>
                </a:cubicBezTo>
                <a:cubicBezTo>
                  <a:pt x="2563390" y="551254"/>
                  <a:pt x="2563390" y="551254"/>
                  <a:pt x="2563390" y="551254"/>
                </a:cubicBezTo>
                <a:cubicBezTo>
                  <a:pt x="2563390" y="542607"/>
                  <a:pt x="2563390" y="542607"/>
                  <a:pt x="2563390" y="542607"/>
                </a:cubicBezTo>
                <a:cubicBezTo>
                  <a:pt x="2572031" y="542607"/>
                  <a:pt x="2572031" y="542607"/>
                  <a:pt x="2572031" y="542607"/>
                </a:cubicBezTo>
                <a:cubicBezTo>
                  <a:pt x="2572031" y="512342"/>
                  <a:pt x="2572031" y="512342"/>
                  <a:pt x="2572031" y="512342"/>
                </a:cubicBezTo>
                <a:cubicBezTo>
                  <a:pt x="2609474" y="512342"/>
                  <a:pt x="2609474" y="512342"/>
                  <a:pt x="2609474" y="512342"/>
                </a:cubicBezTo>
                <a:cubicBezTo>
                  <a:pt x="2609474" y="499371"/>
                  <a:pt x="2609474" y="499371"/>
                  <a:pt x="2609474" y="499371"/>
                </a:cubicBezTo>
                <a:cubicBezTo>
                  <a:pt x="2652677" y="499371"/>
                  <a:pt x="2652677" y="499371"/>
                  <a:pt x="2652677" y="499371"/>
                </a:cubicBezTo>
                <a:cubicBezTo>
                  <a:pt x="2652677" y="490724"/>
                  <a:pt x="2652677" y="490724"/>
                  <a:pt x="2652677" y="490724"/>
                </a:cubicBezTo>
                <a:cubicBezTo>
                  <a:pt x="2678599" y="490724"/>
                  <a:pt x="2678599" y="490724"/>
                  <a:pt x="2678599" y="490724"/>
                </a:cubicBezTo>
                <a:cubicBezTo>
                  <a:pt x="2678599" y="499371"/>
                  <a:pt x="2678599" y="499371"/>
                  <a:pt x="2678599" y="499371"/>
                </a:cubicBezTo>
                <a:cubicBezTo>
                  <a:pt x="2684359" y="499371"/>
                  <a:pt x="2684359" y="499371"/>
                  <a:pt x="2684359" y="499371"/>
                </a:cubicBezTo>
                <a:cubicBezTo>
                  <a:pt x="2684359" y="495048"/>
                  <a:pt x="2684359" y="495048"/>
                  <a:pt x="2684359" y="495048"/>
                </a:cubicBezTo>
                <a:cubicBezTo>
                  <a:pt x="2698760" y="495048"/>
                  <a:pt x="2698760" y="495048"/>
                  <a:pt x="2698760" y="495048"/>
                </a:cubicBezTo>
                <a:cubicBezTo>
                  <a:pt x="2698760" y="499371"/>
                  <a:pt x="2698760" y="499371"/>
                  <a:pt x="2698760" y="499371"/>
                </a:cubicBezTo>
                <a:cubicBezTo>
                  <a:pt x="2707401" y="499371"/>
                  <a:pt x="2707401" y="499371"/>
                  <a:pt x="2707401" y="499371"/>
                </a:cubicBezTo>
                <a:cubicBezTo>
                  <a:pt x="2707401" y="490724"/>
                  <a:pt x="2707401" y="490724"/>
                  <a:pt x="2707401" y="490724"/>
                </a:cubicBezTo>
                <a:cubicBezTo>
                  <a:pt x="2727562" y="490724"/>
                  <a:pt x="2727562" y="490724"/>
                  <a:pt x="2727562" y="490724"/>
                </a:cubicBezTo>
                <a:cubicBezTo>
                  <a:pt x="2727562" y="499371"/>
                  <a:pt x="2727562" y="499371"/>
                  <a:pt x="2727562" y="499371"/>
                </a:cubicBezTo>
                <a:cubicBezTo>
                  <a:pt x="2759245" y="499371"/>
                  <a:pt x="2759245" y="499371"/>
                  <a:pt x="2759245" y="499371"/>
                </a:cubicBezTo>
                <a:cubicBezTo>
                  <a:pt x="2759245" y="514504"/>
                  <a:pt x="2759245" y="514504"/>
                  <a:pt x="2759245" y="514504"/>
                </a:cubicBezTo>
                <a:cubicBezTo>
                  <a:pt x="2779406" y="514504"/>
                  <a:pt x="2779406" y="514504"/>
                  <a:pt x="2779406" y="514504"/>
                </a:cubicBezTo>
                <a:cubicBezTo>
                  <a:pt x="2779406" y="596652"/>
                  <a:pt x="2779406" y="596652"/>
                  <a:pt x="2779406" y="596652"/>
                </a:cubicBezTo>
                <a:cubicBezTo>
                  <a:pt x="2788046" y="596652"/>
                  <a:pt x="2788046" y="596652"/>
                  <a:pt x="2788046" y="596652"/>
                </a:cubicBezTo>
                <a:cubicBezTo>
                  <a:pt x="2788046" y="564225"/>
                  <a:pt x="2788046" y="564225"/>
                  <a:pt x="2788046" y="564225"/>
                </a:cubicBezTo>
                <a:cubicBezTo>
                  <a:pt x="2842771" y="564225"/>
                  <a:pt x="2842771" y="564225"/>
                  <a:pt x="2842771" y="564225"/>
                </a:cubicBezTo>
                <a:cubicBezTo>
                  <a:pt x="2842771" y="596652"/>
                  <a:pt x="2842771" y="596652"/>
                  <a:pt x="2842771" y="596652"/>
                </a:cubicBezTo>
                <a:cubicBezTo>
                  <a:pt x="2848531" y="596652"/>
                  <a:pt x="2848531" y="596652"/>
                  <a:pt x="2848531" y="596652"/>
                </a:cubicBezTo>
                <a:cubicBezTo>
                  <a:pt x="2848531" y="683123"/>
                  <a:pt x="2848531" y="683123"/>
                  <a:pt x="2848531" y="683123"/>
                </a:cubicBezTo>
                <a:cubicBezTo>
                  <a:pt x="2857172" y="680961"/>
                  <a:pt x="2857172" y="680961"/>
                  <a:pt x="2857172" y="680961"/>
                </a:cubicBezTo>
                <a:cubicBezTo>
                  <a:pt x="2860052" y="611784"/>
                  <a:pt x="2860052" y="611784"/>
                  <a:pt x="2860052" y="611784"/>
                </a:cubicBezTo>
                <a:cubicBezTo>
                  <a:pt x="2862932" y="680961"/>
                  <a:pt x="2862932" y="680961"/>
                  <a:pt x="2862932" y="680961"/>
                </a:cubicBezTo>
                <a:cubicBezTo>
                  <a:pt x="2871573" y="683123"/>
                  <a:pt x="2871573" y="683123"/>
                  <a:pt x="2871573" y="683123"/>
                </a:cubicBezTo>
                <a:cubicBezTo>
                  <a:pt x="2880213" y="724196"/>
                  <a:pt x="2880213" y="724196"/>
                  <a:pt x="2880213" y="724196"/>
                </a:cubicBezTo>
                <a:cubicBezTo>
                  <a:pt x="2903255" y="735005"/>
                  <a:pt x="2903255" y="735005"/>
                  <a:pt x="2903255" y="735005"/>
                </a:cubicBezTo>
                <a:cubicBezTo>
                  <a:pt x="2903255" y="717711"/>
                  <a:pt x="2903255" y="717711"/>
                  <a:pt x="2903255" y="717711"/>
                </a:cubicBezTo>
                <a:cubicBezTo>
                  <a:pt x="2911896" y="717711"/>
                  <a:pt x="2911896" y="717711"/>
                  <a:pt x="2911896" y="717711"/>
                </a:cubicBezTo>
                <a:cubicBezTo>
                  <a:pt x="2911896" y="706902"/>
                  <a:pt x="2911896" y="706902"/>
                  <a:pt x="2911896" y="706902"/>
                </a:cubicBezTo>
                <a:cubicBezTo>
                  <a:pt x="2981021" y="706902"/>
                  <a:pt x="2981021" y="706902"/>
                  <a:pt x="2981021" y="706902"/>
                </a:cubicBezTo>
                <a:cubicBezTo>
                  <a:pt x="2981021" y="711226"/>
                  <a:pt x="2981021" y="711226"/>
                  <a:pt x="2981021" y="711226"/>
                </a:cubicBezTo>
                <a:cubicBezTo>
                  <a:pt x="2989662" y="711226"/>
                  <a:pt x="2989662" y="711226"/>
                  <a:pt x="2989662" y="711226"/>
                </a:cubicBezTo>
                <a:cubicBezTo>
                  <a:pt x="2989662" y="698255"/>
                  <a:pt x="2989662" y="698255"/>
                  <a:pt x="2989662" y="698255"/>
                </a:cubicBezTo>
                <a:cubicBezTo>
                  <a:pt x="3001182" y="698255"/>
                  <a:pt x="3001182" y="698255"/>
                  <a:pt x="3001182" y="698255"/>
                </a:cubicBezTo>
                <a:cubicBezTo>
                  <a:pt x="3001182" y="713388"/>
                  <a:pt x="3001182" y="713388"/>
                  <a:pt x="3001182" y="713388"/>
                </a:cubicBezTo>
                <a:cubicBezTo>
                  <a:pt x="3006943" y="713388"/>
                  <a:pt x="3006943" y="713388"/>
                  <a:pt x="3006943" y="713388"/>
                </a:cubicBezTo>
                <a:cubicBezTo>
                  <a:pt x="3006943" y="696093"/>
                  <a:pt x="3006943" y="696093"/>
                  <a:pt x="3006943" y="696093"/>
                </a:cubicBezTo>
                <a:cubicBezTo>
                  <a:pt x="3021343" y="696093"/>
                  <a:pt x="3021343" y="696093"/>
                  <a:pt x="3021343" y="696093"/>
                </a:cubicBezTo>
                <a:cubicBezTo>
                  <a:pt x="3021343" y="687446"/>
                  <a:pt x="3021343" y="687446"/>
                  <a:pt x="3021343" y="687446"/>
                </a:cubicBezTo>
                <a:cubicBezTo>
                  <a:pt x="3047266" y="687446"/>
                  <a:pt x="3047266" y="687446"/>
                  <a:pt x="3047266" y="687446"/>
                </a:cubicBezTo>
                <a:cubicBezTo>
                  <a:pt x="3047266" y="665828"/>
                  <a:pt x="3047266" y="665828"/>
                  <a:pt x="3047266" y="665828"/>
                </a:cubicBezTo>
                <a:cubicBezTo>
                  <a:pt x="3055906" y="663667"/>
                  <a:pt x="3055906" y="663667"/>
                  <a:pt x="3055906" y="663667"/>
                </a:cubicBezTo>
                <a:cubicBezTo>
                  <a:pt x="3055906" y="659343"/>
                  <a:pt x="3055906" y="659343"/>
                  <a:pt x="3055906" y="659343"/>
                </a:cubicBezTo>
                <a:cubicBezTo>
                  <a:pt x="3078948" y="659343"/>
                  <a:pt x="3078948" y="659343"/>
                  <a:pt x="3078948" y="659343"/>
                </a:cubicBezTo>
                <a:cubicBezTo>
                  <a:pt x="3078948" y="646372"/>
                  <a:pt x="3078948" y="646372"/>
                  <a:pt x="3078948" y="646372"/>
                </a:cubicBezTo>
                <a:cubicBezTo>
                  <a:pt x="3090469" y="646372"/>
                  <a:pt x="3090469" y="646372"/>
                  <a:pt x="3090469" y="646372"/>
                </a:cubicBezTo>
                <a:cubicBezTo>
                  <a:pt x="3090469" y="607460"/>
                  <a:pt x="3090469" y="607460"/>
                  <a:pt x="3090469" y="607460"/>
                </a:cubicBezTo>
                <a:cubicBezTo>
                  <a:pt x="3110630" y="607460"/>
                  <a:pt x="3110630" y="607460"/>
                  <a:pt x="3110630" y="607460"/>
                </a:cubicBezTo>
                <a:cubicBezTo>
                  <a:pt x="3110630" y="603137"/>
                  <a:pt x="3110630" y="603137"/>
                  <a:pt x="3110630" y="603137"/>
                </a:cubicBezTo>
                <a:cubicBezTo>
                  <a:pt x="3122151" y="603137"/>
                  <a:pt x="3122151" y="603137"/>
                  <a:pt x="3122151" y="603137"/>
                </a:cubicBezTo>
                <a:cubicBezTo>
                  <a:pt x="3122151" y="555578"/>
                  <a:pt x="3122151" y="555578"/>
                  <a:pt x="3122151" y="555578"/>
                </a:cubicBezTo>
                <a:cubicBezTo>
                  <a:pt x="3148073" y="555578"/>
                  <a:pt x="3148073" y="555578"/>
                  <a:pt x="3148073" y="555578"/>
                </a:cubicBezTo>
                <a:cubicBezTo>
                  <a:pt x="3148073" y="536122"/>
                  <a:pt x="3148073" y="536122"/>
                  <a:pt x="3148073" y="536122"/>
                </a:cubicBezTo>
                <a:cubicBezTo>
                  <a:pt x="3197037" y="536122"/>
                  <a:pt x="3197037" y="536122"/>
                  <a:pt x="3197037" y="536122"/>
                </a:cubicBezTo>
                <a:cubicBezTo>
                  <a:pt x="3197037" y="557740"/>
                  <a:pt x="3197037" y="557740"/>
                  <a:pt x="3197037" y="557740"/>
                </a:cubicBezTo>
                <a:cubicBezTo>
                  <a:pt x="3234480" y="557740"/>
                  <a:pt x="3234480" y="557740"/>
                  <a:pt x="3234480" y="557740"/>
                </a:cubicBezTo>
                <a:cubicBezTo>
                  <a:pt x="3234480" y="605299"/>
                  <a:pt x="3234480" y="605299"/>
                  <a:pt x="3234480" y="605299"/>
                </a:cubicBezTo>
                <a:cubicBezTo>
                  <a:pt x="3251761" y="605299"/>
                  <a:pt x="3251761" y="605299"/>
                  <a:pt x="3251761" y="605299"/>
                </a:cubicBezTo>
                <a:cubicBezTo>
                  <a:pt x="3251761" y="711226"/>
                  <a:pt x="3251761" y="711226"/>
                  <a:pt x="3251761" y="711226"/>
                </a:cubicBezTo>
                <a:cubicBezTo>
                  <a:pt x="3260401" y="711226"/>
                  <a:pt x="3260401" y="711226"/>
                  <a:pt x="3260401" y="711226"/>
                </a:cubicBezTo>
                <a:cubicBezTo>
                  <a:pt x="3271922" y="683123"/>
                  <a:pt x="3271922" y="683123"/>
                  <a:pt x="3271922" y="683123"/>
                </a:cubicBezTo>
                <a:cubicBezTo>
                  <a:pt x="3280563" y="696093"/>
                  <a:pt x="3280563" y="696093"/>
                  <a:pt x="3280563" y="696093"/>
                </a:cubicBezTo>
                <a:cubicBezTo>
                  <a:pt x="3277683" y="696093"/>
                  <a:pt x="3277683" y="696093"/>
                  <a:pt x="3277683" y="696093"/>
                </a:cubicBezTo>
                <a:cubicBezTo>
                  <a:pt x="3277683" y="711226"/>
                  <a:pt x="3277683" y="711226"/>
                  <a:pt x="3277683" y="711226"/>
                </a:cubicBezTo>
                <a:cubicBezTo>
                  <a:pt x="3289203" y="711226"/>
                  <a:pt x="3289203" y="711226"/>
                  <a:pt x="3289203" y="711226"/>
                </a:cubicBezTo>
                <a:cubicBezTo>
                  <a:pt x="3289203" y="743652"/>
                  <a:pt x="3289203" y="743652"/>
                  <a:pt x="3289203" y="743652"/>
                </a:cubicBezTo>
                <a:cubicBezTo>
                  <a:pt x="3300724" y="743652"/>
                  <a:pt x="3300724" y="743652"/>
                  <a:pt x="3300724" y="743652"/>
                </a:cubicBezTo>
                <a:cubicBezTo>
                  <a:pt x="3300724" y="767432"/>
                  <a:pt x="3300724" y="767432"/>
                  <a:pt x="3300724" y="767432"/>
                </a:cubicBezTo>
                <a:cubicBezTo>
                  <a:pt x="3320885" y="767432"/>
                  <a:pt x="3320885" y="767432"/>
                  <a:pt x="3320885" y="767432"/>
                </a:cubicBezTo>
                <a:cubicBezTo>
                  <a:pt x="3320885" y="758785"/>
                  <a:pt x="3320885" y="758785"/>
                  <a:pt x="3320885" y="758785"/>
                </a:cubicBezTo>
                <a:cubicBezTo>
                  <a:pt x="3343927" y="758785"/>
                  <a:pt x="3343927" y="758785"/>
                  <a:pt x="3343927" y="758785"/>
                </a:cubicBezTo>
                <a:cubicBezTo>
                  <a:pt x="3343927" y="735005"/>
                  <a:pt x="3343927" y="735005"/>
                  <a:pt x="3343927" y="735005"/>
                </a:cubicBezTo>
                <a:cubicBezTo>
                  <a:pt x="3398652" y="735005"/>
                  <a:pt x="3398652" y="735005"/>
                  <a:pt x="3398652" y="735005"/>
                </a:cubicBezTo>
                <a:cubicBezTo>
                  <a:pt x="3398652" y="741491"/>
                  <a:pt x="3398652" y="741491"/>
                  <a:pt x="3398652" y="741491"/>
                </a:cubicBezTo>
                <a:cubicBezTo>
                  <a:pt x="3404412" y="741491"/>
                  <a:pt x="3404412" y="741491"/>
                  <a:pt x="3404412" y="741491"/>
                </a:cubicBezTo>
                <a:cubicBezTo>
                  <a:pt x="3404412" y="743652"/>
                  <a:pt x="3404412" y="743652"/>
                  <a:pt x="3404412" y="743652"/>
                </a:cubicBezTo>
                <a:cubicBezTo>
                  <a:pt x="3407292" y="743652"/>
                  <a:pt x="3407292" y="743652"/>
                  <a:pt x="3407292" y="743652"/>
                </a:cubicBezTo>
                <a:cubicBezTo>
                  <a:pt x="3407292" y="735005"/>
                  <a:pt x="3407292" y="735005"/>
                  <a:pt x="3407292" y="735005"/>
                </a:cubicBezTo>
                <a:cubicBezTo>
                  <a:pt x="3418813" y="735005"/>
                  <a:pt x="3418813" y="735005"/>
                  <a:pt x="3418813" y="735005"/>
                </a:cubicBezTo>
                <a:cubicBezTo>
                  <a:pt x="3418813" y="752300"/>
                  <a:pt x="3418813" y="752300"/>
                  <a:pt x="3418813" y="752300"/>
                </a:cubicBezTo>
                <a:cubicBezTo>
                  <a:pt x="3427454" y="752300"/>
                  <a:pt x="3427454" y="752300"/>
                  <a:pt x="3427454" y="752300"/>
                </a:cubicBezTo>
                <a:cubicBezTo>
                  <a:pt x="3427454" y="743652"/>
                  <a:pt x="3427454" y="743652"/>
                  <a:pt x="3427454" y="743652"/>
                </a:cubicBezTo>
                <a:cubicBezTo>
                  <a:pt x="3438974" y="743652"/>
                  <a:pt x="3438974" y="743652"/>
                  <a:pt x="3438974" y="743652"/>
                </a:cubicBezTo>
                <a:cubicBezTo>
                  <a:pt x="3438974" y="719873"/>
                  <a:pt x="3438974" y="719873"/>
                  <a:pt x="3438974" y="719873"/>
                </a:cubicBezTo>
                <a:cubicBezTo>
                  <a:pt x="3482178" y="719873"/>
                  <a:pt x="3482178" y="719873"/>
                  <a:pt x="3482178" y="719873"/>
                </a:cubicBezTo>
                <a:cubicBezTo>
                  <a:pt x="3482178" y="726358"/>
                  <a:pt x="3482178" y="726358"/>
                  <a:pt x="3482178" y="726358"/>
                </a:cubicBezTo>
                <a:cubicBezTo>
                  <a:pt x="3490818" y="726358"/>
                  <a:pt x="3490818" y="726358"/>
                  <a:pt x="3490818" y="726358"/>
                </a:cubicBezTo>
                <a:cubicBezTo>
                  <a:pt x="3490818" y="713388"/>
                  <a:pt x="3490818" y="713388"/>
                  <a:pt x="3490818" y="713388"/>
                </a:cubicBezTo>
                <a:cubicBezTo>
                  <a:pt x="3513860" y="713388"/>
                  <a:pt x="3513860" y="713388"/>
                  <a:pt x="3513860" y="713388"/>
                </a:cubicBezTo>
                <a:cubicBezTo>
                  <a:pt x="3513860" y="687446"/>
                  <a:pt x="3513860" y="687446"/>
                  <a:pt x="3513860" y="687446"/>
                </a:cubicBezTo>
                <a:cubicBezTo>
                  <a:pt x="3534022" y="687446"/>
                  <a:pt x="3534022" y="687446"/>
                  <a:pt x="3534022" y="687446"/>
                </a:cubicBezTo>
                <a:cubicBezTo>
                  <a:pt x="3534022" y="696093"/>
                  <a:pt x="3534022" y="696093"/>
                  <a:pt x="3534022" y="696093"/>
                </a:cubicBezTo>
                <a:cubicBezTo>
                  <a:pt x="3545542" y="696093"/>
                  <a:pt x="3545542" y="696093"/>
                  <a:pt x="3545542" y="696093"/>
                </a:cubicBezTo>
                <a:cubicBezTo>
                  <a:pt x="3545542" y="672314"/>
                  <a:pt x="3545542" y="672314"/>
                  <a:pt x="3545542" y="672314"/>
                </a:cubicBezTo>
                <a:cubicBezTo>
                  <a:pt x="3565703" y="672314"/>
                  <a:pt x="3565703" y="672314"/>
                  <a:pt x="3565703" y="672314"/>
                </a:cubicBezTo>
                <a:cubicBezTo>
                  <a:pt x="3565703" y="687446"/>
                  <a:pt x="3565703" y="687446"/>
                  <a:pt x="3565703" y="687446"/>
                </a:cubicBezTo>
                <a:cubicBezTo>
                  <a:pt x="3597386" y="687446"/>
                  <a:pt x="3597386" y="687446"/>
                  <a:pt x="3597386" y="687446"/>
                </a:cubicBezTo>
                <a:cubicBezTo>
                  <a:pt x="3597386" y="678799"/>
                  <a:pt x="3597386" y="678799"/>
                  <a:pt x="3597386" y="678799"/>
                </a:cubicBezTo>
                <a:cubicBezTo>
                  <a:pt x="3620427" y="678799"/>
                  <a:pt x="3620427" y="678799"/>
                  <a:pt x="3620427" y="678799"/>
                </a:cubicBezTo>
                <a:cubicBezTo>
                  <a:pt x="3620427" y="687446"/>
                  <a:pt x="3620427" y="687446"/>
                  <a:pt x="3620427" y="687446"/>
                </a:cubicBezTo>
                <a:cubicBezTo>
                  <a:pt x="3629068" y="687446"/>
                  <a:pt x="3629068" y="687446"/>
                  <a:pt x="3629068" y="687446"/>
                </a:cubicBezTo>
                <a:cubicBezTo>
                  <a:pt x="3629068" y="702579"/>
                  <a:pt x="3629068" y="702579"/>
                  <a:pt x="3629068" y="702579"/>
                </a:cubicBezTo>
                <a:cubicBezTo>
                  <a:pt x="3640589" y="702579"/>
                  <a:pt x="3640589" y="702579"/>
                  <a:pt x="3640589" y="702579"/>
                </a:cubicBezTo>
                <a:cubicBezTo>
                  <a:pt x="3640589" y="713388"/>
                  <a:pt x="3640589" y="713388"/>
                  <a:pt x="3640589" y="713388"/>
                </a:cubicBezTo>
                <a:cubicBezTo>
                  <a:pt x="3703954" y="713388"/>
                  <a:pt x="3703954" y="713388"/>
                  <a:pt x="3703954" y="713388"/>
                </a:cubicBezTo>
                <a:cubicBezTo>
                  <a:pt x="3703954" y="743652"/>
                  <a:pt x="3703954" y="743652"/>
                  <a:pt x="3703954" y="743652"/>
                </a:cubicBezTo>
                <a:cubicBezTo>
                  <a:pt x="3726996" y="743652"/>
                  <a:pt x="3726996" y="743652"/>
                  <a:pt x="3726996" y="743652"/>
                </a:cubicBezTo>
                <a:cubicBezTo>
                  <a:pt x="3726996" y="735005"/>
                  <a:pt x="3726996" y="735005"/>
                  <a:pt x="3726996" y="735005"/>
                </a:cubicBezTo>
                <a:cubicBezTo>
                  <a:pt x="3790360" y="735005"/>
                  <a:pt x="3790360" y="735005"/>
                  <a:pt x="3790360" y="735005"/>
                </a:cubicBezTo>
                <a:cubicBezTo>
                  <a:pt x="3790360" y="724196"/>
                  <a:pt x="3790360" y="724196"/>
                  <a:pt x="3790360" y="724196"/>
                </a:cubicBezTo>
                <a:cubicBezTo>
                  <a:pt x="3801881" y="719873"/>
                  <a:pt x="3801881" y="719873"/>
                  <a:pt x="3801881" y="719873"/>
                </a:cubicBezTo>
                <a:cubicBezTo>
                  <a:pt x="3801881" y="687446"/>
                  <a:pt x="3801881" y="687446"/>
                  <a:pt x="3801881" y="687446"/>
                </a:cubicBezTo>
                <a:cubicBezTo>
                  <a:pt x="3822042" y="687446"/>
                  <a:pt x="3822042" y="687446"/>
                  <a:pt x="3822042" y="687446"/>
                </a:cubicBezTo>
                <a:cubicBezTo>
                  <a:pt x="3830683" y="706902"/>
                  <a:pt x="3830683" y="706902"/>
                  <a:pt x="3830683" y="706902"/>
                </a:cubicBezTo>
                <a:cubicBezTo>
                  <a:pt x="3833564" y="700417"/>
                  <a:pt x="3833564" y="700417"/>
                  <a:pt x="3833564" y="700417"/>
                </a:cubicBezTo>
                <a:cubicBezTo>
                  <a:pt x="3850845" y="698255"/>
                  <a:pt x="3850845" y="698255"/>
                  <a:pt x="3850845" y="698255"/>
                </a:cubicBezTo>
                <a:cubicBezTo>
                  <a:pt x="3847965" y="609622"/>
                  <a:pt x="3847965" y="609622"/>
                  <a:pt x="3847965" y="609622"/>
                </a:cubicBezTo>
                <a:cubicBezTo>
                  <a:pt x="3865245" y="611784"/>
                  <a:pt x="3865245" y="611784"/>
                  <a:pt x="3865245" y="611784"/>
                </a:cubicBezTo>
                <a:cubicBezTo>
                  <a:pt x="3865245" y="471268"/>
                  <a:pt x="3865245" y="471268"/>
                  <a:pt x="3865245" y="471268"/>
                </a:cubicBezTo>
                <a:cubicBezTo>
                  <a:pt x="3891168" y="471268"/>
                  <a:pt x="3891168" y="471268"/>
                  <a:pt x="3891168" y="471268"/>
                </a:cubicBezTo>
                <a:cubicBezTo>
                  <a:pt x="3891168" y="356694"/>
                  <a:pt x="3891168" y="356694"/>
                  <a:pt x="3891168" y="356694"/>
                </a:cubicBezTo>
                <a:cubicBezTo>
                  <a:pt x="3896928" y="350209"/>
                  <a:pt x="3896928" y="350209"/>
                  <a:pt x="3896928" y="350209"/>
                </a:cubicBezTo>
                <a:cubicBezTo>
                  <a:pt x="3896928" y="326429"/>
                  <a:pt x="3896928" y="326429"/>
                  <a:pt x="3896928" y="326429"/>
                </a:cubicBezTo>
                <a:cubicBezTo>
                  <a:pt x="3919969" y="326429"/>
                  <a:pt x="3919969" y="326429"/>
                  <a:pt x="3919969" y="326429"/>
                </a:cubicBezTo>
                <a:cubicBezTo>
                  <a:pt x="3974694" y="246443"/>
                  <a:pt x="3974694" y="246443"/>
                  <a:pt x="3974694" y="246443"/>
                </a:cubicBezTo>
                <a:cubicBezTo>
                  <a:pt x="3977574" y="1"/>
                  <a:pt x="3977574" y="1"/>
                  <a:pt x="3977574" y="1"/>
                </a:cubicBezTo>
                <a:cubicBezTo>
                  <a:pt x="3983335" y="246443"/>
                  <a:pt x="3983335" y="246443"/>
                  <a:pt x="3983335" y="246443"/>
                </a:cubicBezTo>
                <a:cubicBezTo>
                  <a:pt x="4035178" y="328591"/>
                  <a:pt x="4035178" y="328591"/>
                  <a:pt x="4035178" y="328591"/>
                </a:cubicBezTo>
                <a:cubicBezTo>
                  <a:pt x="4058220" y="328591"/>
                  <a:pt x="4058220" y="328591"/>
                  <a:pt x="4058220" y="328591"/>
                </a:cubicBezTo>
                <a:cubicBezTo>
                  <a:pt x="4058220" y="354532"/>
                  <a:pt x="4058220" y="354532"/>
                  <a:pt x="4058220" y="354532"/>
                </a:cubicBezTo>
                <a:cubicBezTo>
                  <a:pt x="4063981" y="356694"/>
                  <a:pt x="4063981" y="356694"/>
                  <a:pt x="4063981" y="356694"/>
                </a:cubicBezTo>
                <a:cubicBezTo>
                  <a:pt x="4063981" y="471268"/>
                  <a:pt x="4063981" y="471268"/>
                  <a:pt x="4063981" y="471268"/>
                </a:cubicBezTo>
                <a:cubicBezTo>
                  <a:pt x="4084142" y="471268"/>
                  <a:pt x="4084142" y="471268"/>
                  <a:pt x="4084142" y="471268"/>
                </a:cubicBezTo>
                <a:cubicBezTo>
                  <a:pt x="4084142" y="607460"/>
                  <a:pt x="4084142" y="607460"/>
                  <a:pt x="4084142" y="607460"/>
                </a:cubicBezTo>
                <a:cubicBezTo>
                  <a:pt x="4107184" y="607460"/>
                  <a:pt x="4107184" y="607460"/>
                  <a:pt x="4107184" y="607460"/>
                </a:cubicBezTo>
                <a:cubicBezTo>
                  <a:pt x="4107184" y="730682"/>
                  <a:pt x="4107184" y="730682"/>
                  <a:pt x="4107184" y="730682"/>
                </a:cubicBezTo>
                <a:cubicBezTo>
                  <a:pt x="4144626" y="728520"/>
                  <a:pt x="4144626" y="728520"/>
                  <a:pt x="4144626" y="728520"/>
                </a:cubicBezTo>
                <a:cubicBezTo>
                  <a:pt x="4150387" y="717711"/>
                  <a:pt x="4150387" y="717711"/>
                  <a:pt x="4150387" y="717711"/>
                </a:cubicBezTo>
                <a:cubicBezTo>
                  <a:pt x="4170548" y="715549"/>
                  <a:pt x="4170548" y="715549"/>
                  <a:pt x="4170548" y="715549"/>
                </a:cubicBezTo>
                <a:cubicBezTo>
                  <a:pt x="4176309" y="724196"/>
                  <a:pt x="4176309" y="724196"/>
                  <a:pt x="4176309" y="724196"/>
                </a:cubicBezTo>
                <a:cubicBezTo>
                  <a:pt x="4205111" y="724196"/>
                  <a:pt x="4205111" y="724196"/>
                  <a:pt x="4205111" y="724196"/>
                </a:cubicBezTo>
                <a:lnTo>
                  <a:pt x="4205111" y="726591"/>
                </a:lnTo>
                <a:lnTo>
                  <a:pt x="4207550" y="712285"/>
                </a:lnTo>
                <a:cubicBezTo>
                  <a:pt x="4209221" y="702478"/>
                  <a:pt x="4211450" y="689402"/>
                  <a:pt x="4214422" y="671967"/>
                </a:cubicBezTo>
                <a:cubicBezTo>
                  <a:pt x="4214422" y="671967"/>
                  <a:pt x="4214422" y="671967"/>
                  <a:pt x="4208478" y="667318"/>
                </a:cubicBezTo>
                <a:cubicBezTo>
                  <a:pt x="4208478" y="667318"/>
                  <a:pt x="4208478" y="667318"/>
                  <a:pt x="4208478" y="660344"/>
                </a:cubicBezTo>
                <a:cubicBezTo>
                  <a:pt x="4208478" y="660344"/>
                  <a:pt x="4208478" y="660344"/>
                  <a:pt x="4217394" y="655694"/>
                </a:cubicBezTo>
                <a:cubicBezTo>
                  <a:pt x="4217394" y="655694"/>
                  <a:pt x="4217394" y="655694"/>
                  <a:pt x="4220366" y="641747"/>
                </a:cubicBezTo>
                <a:cubicBezTo>
                  <a:pt x="4220366" y="641747"/>
                  <a:pt x="4220366" y="641747"/>
                  <a:pt x="4226312" y="655694"/>
                </a:cubicBezTo>
                <a:cubicBezTo>
                  <a:pt x="4226312" y="655694"/>
                  <a:pt x="4226312" y="655694"/>
                  <a:pt x="4232255" y="660344"/>
                </a:cubicBezTo>
                <a:cubicBezTo>
                  <a:pt x="4232255" y="660344"/>
                  <a:pt x="4232255" y="660344"/>
                  <a:pt x="4232255" y="669642"/>
                </a:cubicBezTo>
                <a:cubicBezTo>
                  <a:pt x="4232255" y="669642"/>
                  <a:pt x="4232255" y="669642"/>
                  <a:pt x="4226312" y="671967"/>
                </a:cubicBezTo>
                <a:cubicBezTo>
                  <a:pt x="4226312" y="671967"/>
                  <a:pt x="4226312" y="671967"/>
                  <a:pt x="4241171" y="739382"/>
                </a:cubicBezTo>
                <a:cubicBezTo>
                  <a:pt x="4241171" y="739382"/>
                  <a:pt x="4241171" y="739382"/>
                  <a:pt x="4253059" y="739382"/>
                </a:cubicBezTo>
                <a:cubicBezTo>
                  <a:pt x="4253059" y="739382"/>
                  <a:pt x="4253059" y="739382"/>
                  <a:pt x="4261975" y="771927"/>
                </a:cubicBezTo>
                <a:cubicBezTo>
                  <a:pt x="4261975" y="771927"/>
                  <a:pt x="4261975" y="771927"/>
                  <a:pt x="4306555" y="778901"/>
                </a:cubicBezTo>
                <a:cubicBezTo>
                  <a:pt x="4306555" y="778901"/>
                  <a:pt x="4306555" y="778901"/>
                  <a:pt x="4306555" y="739382"/>
                </a:cubicBezTo>
                <a:cubicBezTo>
                  <a:pt x="4306555" y="739382"/>
                  <a:pt x="4306555" y="739382"/>
                  <a:pt x="4380856" y="739382"/>
                </a:cubicBezTo>
                <a:cubicBezTo>
                  <a:pt x="4380856" y="739382"/>
                  <a:pt x="4380856" y="739382"/>
                  <a:pt x="4410576" y="755654"/>
                </a:cubicBezTo>
                <a:cubicBezTo>
                  <a:pt x="4410576" y="755654"/>
                  <a:pt x="4410576" y="755654"/>
                  <a:pt x="4425436" y="755654"/>
                </a:cubicBezTo>
                <a:cubicBezTo>
                  <a:pt x="4425436" y="755654"/>
                  <a:pt x="4425436" y="755654"/>
                  <a:pt x="4440296" y="739382"/>
                </a:cubicBezTo>
                <a:cubicBezTo>
                  <a:pt x="4440296" y="739382"/>
                  <a:pt x="4440296" y="739382"/>
                  <a:pt x="4461100" y="739382"/>
                </a:cubicBezTo>
                <a:cubicBezTo>
                  <a:pt x="4461100" y="739382"/>
                  <a:pt x="4461100" y="739382"/>
                  <a:pt x="4461100" y="804472"/>
                </a:cubicBezTo>
                <a:cubicBezTo>
                  <a:pt x="4461100" y="804472"/>
                  <a:pt x="4461100" y="804472"/>
                  <a:pt x="4472988" y="806797"/>
                </a:cubicBezTo>
                <a:cubicBezTo>
                  <a:pt x="4472988" y="806797"/>
                  <a:pt x="4472988" y="806797"/>
                  <a:pt x="4472988" y="797498"/>
                </a:cubicBezTo>
                <a:cubicBezTo>
                  <a:pt x="4472988" y="797498"/>
                  <a:pt x="4472988" y="797498"/>
                  <a:pt x="4505680" y="797498"/>
                </a:cubicBezTo>
                <a:cubicBezTo>
                  <a:pt x="4505680" y="797498"/>
                  <a:pt x="4505680" y="797498"/>
                  <a:pt x="4505680" y="699863"/>
                </a:cubicBezTo>
                <a:cubicBezTo>
                  <a:pt x="4505680" y="699863"/>
                  <a:pt x="4505680" y="699863"/>
                  <a:pt x="4508652" y="697538"/>
                </a:cubicBezTo>
                <a:cubicBezTo>
                  <a:pt x="4508652" y="697538"/>
                  <a:pt x="4508652" y="697538"/>
                  <a:pt x="4577008" y="697538"/>
                </a:cubicBezTo>
                <a:cubicBezTo>
                  <a:pt x="4577008" y="697538"/>
                  <a:pt x="4577008" y="697538"/>
                  <a:pt x="4577008" y="685915"/>
                </a:cubicBezTo>
                <a:cubicBezTo>
                  <a:pt x="4577008" y="685915"/>
                  <a:pt x="4577008" y="685915"/>
                  <a:pt x="4606729" y="685915"/>
                </a:cubicBezTo>
                <a:cubicBezTo>
                  <a:pt x="4606729" y="685915"/>
                  <a:pt x="4606729" y="685915"/>
                  <a:pt x="4606729" y="676616"/>
                </a:cubicBezTo>
                <a:cubicBezTo>
                  <a:pt x="4606729" y="676616"/>
                  <a:pt x="4606729" y="676616"/>
                  <a:pt x="4666169" y="676616"/>
                </a:cubicBezTo>
                <a:cubicBezTo>
                  <a:pt x="4666169" y="676616"/>
                  <a:pt x="4666169" y="676616"/>
                  <a:pt x="4666169" y="697538"/>
                </a:cubicBezTo>
                <a:cubicBezTo>
                  <a:pt x="4666169" y="697538"/>
                  <a:pt x="4666169" y="697538"/>
                  <a:pt x="4689946" y="706837"/>
                </a:cubicBezTo>
                <a:cubicBezTo>
                  <a:pt x="4689946" y="706837"/>
                  <a:pt x="4689946" y="706837"/>
                  <a:pt x="4689946" y="737057"/>
                </a:cubicBezTo>
                <a:cubicBezTo>
                  <a:pt x="4689946" y="737057"/>
                  <a:pt x="4689946" y="737057"/>
                  <a:pt x="4704806" y="741706"/>
                </a:cubicBezTo>
                <a:cubicBezTo>
                  <a:pt x="4704806" y="741706"/>
                  <a:pt x="4704806" y="741706"/>
                  <a:pt x="4704806" y="732408"/>
                </a:cubicBezTo>
                <a:cubicBezTo>
                  <a:pt x="4704806" y="732408"/>
                  <a:pt x="4704806" y="732408"/>
                  <a:pt x="4716694" y="732408"/>
                </a:cubicBezTo>
                <a:cubicBezTo>
                  <a:pt x="4716694" y="732408"/>
                  <a:pt x="4716694" y="732408"/>
                  <a:pt x="4716694" y="725434"/>
                </a:cubicBezTo>
                <a:cubicBezTo>
                  <a:pt x="4716694" y="725434"/>
                  <a:pt x="4716694" y="725434"/>
                  <a:pt x="4704806" y="725434"/>
                </a:cubicBezTo>
                <a:cubicBezTo>
                  <a:pt x="4704806" y="725434"/>
                  <a:pt x="4704806" y="725434"/>
                  <a:pt x="4704806" y="716135"/>
                </a:cubicBezTo>
                <a:cubicBezTo>
                  <a:pt x="4704806" y="716135"/>
                  <a:pt x="4704806" y="716135"/>
                  <a:pt x="4716694" y="716135"/>
                </a:cubicBezTo>
                <a:cubicBezTo>
                  <a:pt x="4716694" y="716135"/>
                  <a:pt x="4716694" y="716135"/>
                  <a:pt x="4716694" y="706837"/>
                </a:cubicBezTo>
                <a:cubicBezTo>
                  <a:pt x="4716694" y="706837"/>
                  <a:pt x="4716694" y="706837"/>
                  <a:pt x="4704806" y="706837"/>
                </a:cubicBezTo>
                <a:cubicBezTo>
                  <a:pt x="4704806" y="706837"/>
                  <a:pt x="4704806" y="706837"/>
                  <a:pt x="4704806" y="697538"/>
                </a:cubicBezTo>
                <a:cubicBezTo>
                  <a:pt x="4704806" y="697538"/>
                  <a:pt x="4704806" y="697538"/>
                  <a:pt x="4716694" y="697538"/>
                </a:cubicBezTo>
                <a:cubicBezTo>
                  <a:pt x="4716694" y="697538"/>
                  <a:pt x="4716694" y="697538"/>
                  <a:pt x="4716694" y="690564"/>
                </a:cubicBezTo>
                <a:cubicBezTo>
                  <a:pt x="4716694" y="690564"/>
                  <a:pt x="4716694" y="690564"/>
                  <a:pt x="4704806" y="690564"/>
                </a:cubicBezTo>
                <a:cubicBezTo>
                  <a:pt x="4704806" y="690564"/>
                  <a:pt x="4704806" y="690564"/>
                  <a:pt x="4704806" y="681266"/>
                </a:cubicBezTo>
                <a:cubicBezTo>
                  <a:pt x="4704806" y="681266"/>
                  <a:pt x="4704806" y="681266"/>
                  <a:pt x="4716694" y="681266"/>
                </a:cubicBezTo>
                <a:cubicBezTo>
                  <a:pt x="4716694" y="681266"/>
                  <a:pt x="4716694" y="681266"/>
                  <a:pt x="4716694" y="671967"/>
                </a:cubicBezTo>
                <a:cubicBezTo>
                  <a:pt x="4716694" y="671967"/>
                  <a:pt x="4716694" y="671967"/>
                  <a:pt x="4704806" y="671967"/>
                </a:cubicBezTo>
                <a:cubicBezTo>
                  <a:pt x="4704806" y="671967"/>
                  <a:pt x="4704806" y="671967"/>
                  <a:pt x="4704806" y="664993"/>
                </a:cubicBezTo>
                <a:cubicBezTo>
                  <a:pt x="4704806" y="664993"/>
                  <a:pt x="4704806" y="664993"/>
                  <a:pt x="4716694" y="664993"/>
                </a:cubicBezTo>
                <a:cubicBezTo>
                  <a:pt x="4716694" y="664993"/>
                  <a:pt x="4716694" y="664993"/>
                  <a:pt x="4716694" y="655694"/>
                </a:cubicBezTo>
                <a:cubicBezTo>
                  <a:pt x="4716694" y="655694"/>
                  <a:pt x="4716694" y="655694"/>
                  <a:pt x="4704806" y="655694"/>
                </a:cubicBezTo>
                <a:cubicBezTo>
                  <a:pt x="4704806" y="655694"/>
                  <a:pt x="4704806" y="655694"/>
                  <a:pt x="4704806" y="646396"/>
                </a:cubicBezTo>
                <a:cubicBezTo>
                  <a:pt x="4704806" y="646396"/>
                  <a:pt x="4704806" y="646396"/>
                  <a:pt x="4716694" y="646396"/>
                </a:cubicBezTo>
                <a:cubicBezTo>
                  <a:pt x="4716694" y="646396"/>
                  <a:pt x="4716694" y="646396"/>
                  <a:pt x="4716694" y="637097"/>
                </a:cubicBezTo>
                <a:cubicBezTo>
                  <a:pt x="4716694" y="637097"/>
                  <a:pt x="4716694" y="637097"/>
                  <a:pt x="4704806" y="637097"/>
                </a:cubicBezTo>
                <a:cubicBezTo>
                  <a:pt x="4704806" y="637097"/>
                  <a:pt x="4704806" y="637097"/>
                  <a:pt x="4704806" y="630123"/>
                </a:cubicBezTo>
                <a:cubicBezTo>
                  <a:pt x="4704806" y="630123"/>
                  <a:pt x="4704806" y="630123"/>
                  <a:pt x="4716694" y="630123"/>
                </a:cubicBezTo>
                <a:cubicBezTo>
                  <a:pt x="4716694" y="630123"/>
                  <a:pt x="4716694" y="630123"/>
                  <a:pt x="4716694" y="620825"/>
                </a:cubicBezTo>
                <a:cubicBezTo>
                  <a:pt x="4716694" y="620825"/>
                  <a:pt x="4716694" y="620825"/>
                  <a:pt x="4704806" y="620825"/>
                </a:cubicBezTo>
                <a:cubicBezTo>
                  <a:pt x="4704806" y="620825"/>
                  <a:pt x="4704806" y="620825"/>
                  <a:pt x="4704806" y="611526"/>
                </a:cubicBezTo>
                <a:cubicBezTo>
                  <a:pt x="4704806" y="611526"/>
                  <a:pt x="4704806" y="611526"/>
                  <a:pt x="4716694" y="611526"/>
                </a:cubicBezTo>
                <a:cubicBezTo>
                  <a:pt x="4716694" y="611526"/>
                  <a:pt x="4716694" y="611526"/>
                  <a:pt x="4716694" y="604552"/>
                </a:cubicBezTo>
                <a:cubicBezTo>
                  <a:pt x="4716694" y="604552"/>
                  <a:pt x="4716694" y="604552"/>
                  <a:pt x="4704806" y="604552"/>
                </a:cubicBezTo>
                <a:cubicBezTo>
                  <a:pt x="4704806" y="604552"/>
                  <a:pt x="4704806" y="604552"/>
                  <a:pt x="4704806" y="595254"/>
                </a:cubicBezTo>
                <a:cubicBezTo>
                  <a:pt x="4704806" y="595254"/>
                  <a:pt x="4704806" y="595254"/>
                  <a:pt x="4716694" y="595254"/>
                </a:cubicBezTo>
                <a:cubicBezTo>
                  <a:pt x="4716694" y="595254"/>
                  <a:pt x="4716694" y="595254"/>
                  <a:pt x="4716694" y="585955"/>
                </a:cubicBezTo>
                <a:cubicBezTo>
                  <a:pt x="4716694" y="585955"/>
                  <a:pt x="4716694" y="585955"/>
                  <a:pt x="4704806" y="585955"/>
                </a:cubicBezTo>
                <a:cubicBezTo>
                  <a:pt x="4704806" y="585955"/>
                  <a:pt x="4704806" y="585955"/>
                  <a:pt x="4704806" y="576656"/>
                </a:cubicBezTo>
                <a:cubicBezTo>
                  <a:pt x="4704806" y="576656"/>
                  <a:pt x="4704806" y="576656"/>
                  <a:pt x="4716694" y="576656"/>
                </a:cubicBezTo>
                <a:cubicBezTo>
                  <a:pt x="4716694" y="576656"/>
                  <a:pt x="4716694" y="576656"/>
                  <a:pt x="4716694" y="569682"/>
                </a:cubicBezTo>
                <a:cubicBezTo>
                  <a:pt x="4716694" y="569682"/>
                  <a:pt x="4716694" y="569682"/>
                  <a:pt x="4704806" y="569682"/>
                </a:cubicBezTo>
                <a:cubicBezTo>
                  <a:pt x="4704806" y="569682"/>
                  <a:pt x="4704806" y="569682"/>
                  <a:pt x="4704806" y="560384"/>
                </a:cubicBezTo>
                <a:cubicBezTo>
                  <a:pt x="4704806" y="560384"/>
                  <a:pt x="4704806" y="560384"/>
                  <a:pt x="4716694" y="560384"/>
                </a:cubicBezTo>
                <a:cubicBezTo>
                  <a:pt x="4716694" y="560384"/>
                  <a:pt x="4716694" y="560384"/>
                  <a:pt x="4716694" y="551085"/>
                </a:cubicBezTo>
                <a:cubicBezTo>
                  <a:pt x="4716694" y="551085"/>
                  <a:pt x="4716694" y="551085"/>
                  <a:pt x="4704806" y="551085"/>
                </a:cubicBezTo>
                <a:cubicBezTo>
                  <a:pt x="4704806" y="551085"/>
                  <a:pt x="4704806" y="551085"/>
                  <a:pt x="4704806" y="541787"/>
                </a:cubicBezTo>
                <a:cubicBezTo>
                  <a:pt x="4704806" y="541787"/>
                  <a:pt x="4704806" y="541787"/>
                  <a:pt x="4716694" y="541787"/>
                </a:cubicBezTo>
                <a:cubicBezTo>
                  <a:pt x="4716694" y="541787"/>
                  <a:pt x="4716694" y="541787"/>
                  <a:pt x="4716694" y="534813"/>
                </a:cubicBezTo>
                <a:cubicBezTo>
                  <a:pt x="4716694" y="534813"/>
                  <a:pt x="4716694" y="534813"/>
                  <a:pt x="4704806" y="534813"/>
                </a:cubicBezTo>
                <a:cubicBezTo>
                  <a:pt x="4704806" y="534813"/>
                  <a:pt x="4704806" y="534813"/>
                  <a:pt x="4704806" y="525514"/>
                </a:cubicBezTo>
                <a:cubicBezTo>
                  <a:pt x="4704806" y="525514"/>
                  <a:pt x="4704806" y="525514"/>
                  <a:pt x="4716694" y="525514"/>
                </a:cubicBezTo>
                <a:cubicBezTo>
                  <a:pt x="4716694" y="525514"/>
                  <a:pt x="4716694" y="525514"/>
                  <a:pt x="4704806" y="511566"/>
                </a:cubicBezTo>
                <a:cubicBezTo>
                  <a:pt x="4704806" y="511566"/>
                  <a:pt x="4704806" y="511566"/>
                  <a:pt x="4704806" y="474372"/>
                </a:cubicBezTo>
                <a:cubicBezTo>
                  <a:pt x="4704806" y="474372"/>
                  <a:pt x="4704806" y="474372"/>
                  <a:pt x="4903930" y="474372"/>
                </a:cubicBezTo>
                <a:cubicBezTo>
                  <a:pt x="4903930" y="474372"/>
                  <a:pt x="4903930" y="474372"/>
                  <a:pt x="4921763" y="495294"/>
                </a:cubicBezTo>
                <a:cubicBezTo>
                  <a:pt x="4921763" y="495294"/>
                  <a:pt x="4921763" y="495294"/>
                  <a:pt x="4921763" y="541787"/>
                </a:cubicBezTo>
                <a:cubicBezTo>
                  <a:pt x="4921763" y="541787"/>
                  <a:pt x="4921763" y="541787"/>
                  <a:pt x="4909874" y="541787"/>
                </a:cubicBezTo>
                <a:cubicBezTo>
                  <a:pt x="4909874" y="541787"/>
                  <a:pt x="4909874" y="541787"/>
                  <a:pt x="4909874" y="551085"/>
                </a:cubicBezTo>
                <a:cubicBezTo>
                  <a:pt x="4909874" y="551085"/>
                  <a:pt x="4909874" y="551085"/>
                  <a:pt x="4921763" y="551085"/>
                </a:cubicBezTo>
                <a:cubicBezTo>
                  <a:pt x="4921763" y="551085"/>
                  <a:pt x="4921763" y="551085"/>
                  <a:pt x="4921763" y="560384"/>
                </a:cubicBezTo>
                <a:cubicBezTo>
                  <a:pt x="4921763" y="560384"/>
                  <a:pt x="4921763" y="560384"/>
                  <a:pt x="4909874" y="560384"/>
                </a:cubicBezTo>
                <a:cubicBezTo>
                  <a:pt x="4909874" y="560384"/>
                  <a:pt x="4909874" y="560384"/>
                  <a:pt x="4909874" y="569682"/>
                </a:cubicBezTo>
                <a:cubicBezTo>
                  <a:pt x="4909874" y="569682"/>
                  <a:pt x="4909874" y="569682"/>
                  <a:pt x="4921763" y="569682"/>
                </a:cubicBezTo>
                <a:cubicBezTo>
                  <a:pt x="4921763" y="569682"/>
                  <a:pt x="4921763" y="569682"/>
                  <a:pt x="4921763" y="576656"/>
                </a:cubicBezTo>
                <a:cubicBezTo>
                  <a:pt x="4921763" y="576656"/>
                  <a:pt x="4921763" y="576656"/>
                  <a:pt x="4909874" y="576656"/>
                </a:cubicBezTo>
                <a:cubicBezTo>
                  <a:pt x="4909874" y="576656"/>
                  <a:pt x="4909874" y="576656"/>
                  <a:pt x="4909874" y="585955"/>
                </a:cubicBezTo>
                <a:cubicBezTo>
                  <a:pt x="4909874" y="585955"/>
                  <a:pt x="4909874" y="585955"/>
                  <a:pt x="4921763" y="585955"/>
                </a:cubicBezTo>
                <a:cubicBezTo>
                  <a:pt x="4921763" y="585955"/>
                  <a:pt x="4921763" y="585955"/>
                  <a:pt x="4921763" y="595254"/>
                </a:cubicBezTo>
                <a:cubicBezTo>
                  <a:pt x="4921763" y="595254"/>
                  <a:pt x="4921763" y="595254"/>
                  <a:pt x="4909874" y="595254"/>
                </a:cubicBezTo>
                <a:cubicBezTo>
                  <a:pt x="4909874" y="595254"/>
                  <a:pt x="4909874" y="595254"/>
                  <a:pt x="4909874" y="604552"/>
                </a:cubicBezTo>
                <a:cubicBezTo>
                  <a:pt x="4909874" y="604552"/>
                  <a:pt x="4909874" y="604552"/>
                  <a:pt x="4921763" y="604552"/>
                </a:cubicBezTo>
                <a:cubicBezTo>
                  <a:pt x="4921763" y="604552"/>
                  <a:pt x="4921763" y="604552"/>
                  <a:pt x="4921763" y="611526"/>
                </a:cubicBezTo>
                <a:cubicBezTo>
                  <a:pt x="4921763" y="611526"/>
                  <a:pt x="4921763" y="611526"/>
                  <a:pt x="4909874" y="611526"/>
                </a:cubicBezTo>
                <a:cubicBezTo>
                  <a:pt x="4909874" y="611526"/>
                  <a:pt x="4909874" y="611526"/>
                  <a:pt x="4909874" y="620825"/>
                </a:cubicBezTo>
                <a:cubicBezTo>
                  <a:pt x="4909874" y="620825"/>
                  <a:pt x="4909874" y="620825"/>
                  <a:pt x="4921763" y="620825"/>
                </a:cubicBezTo>
                <a:cubicBezTo>
                  <a:pt x="4921763" y="620825"/>
                  <a:pt x="4921763" y="620825"/>
                  <a:pt x="4921763" y="630123"/>
                </a:cubicBezTo>
                <a:cubicBezTo>
                  <a:pt x="4921763" y="630123"/>
                  <a:pt x="4921763" y="630123"/>
                  <a:pt x="4909874" y="630123"/>
                </a:cubicBezTo>
                <a:cubicBezTo>
                  <a:pt x="4909874" y="630123"/>
                  <a:pt x="4909874" y="630123"/>
                  <a:pt x="4909874" y="637097"/>
                </a:cubicBezTo>
                <a:cubicBezTo>
                  <a:pt x="4909874" y="637097"/>
                  <a:pt x="4909874" y="637097"/>
                  <a:pt x="4921763" y="637097"/>
                </a:cubicBezTo>
                <a:cubicBezTo>
                  <a:pt x="4921763" y="637097"/>
                  <a:pt x="4921763" y="637097"/>
                  <a:pt x="4921763" y="646396"/>
                </a:cubicBezTo>
                <a:cubicBezTo>
                  <a:pt x="4921763" y="646396"/>
                  <a:pt x="4921763" y="646396"/>
                  <a:pt x="4909874" y="646396"/>
                </a:cubicBezTo>
                <a:cubicBezTo>
                  <a:pt x="4909874" y="646396"/>
                  <a:pt x="4909874" y="646396"/>
                  <a:pt x="4909874" y="655694"/>
                </a:cubicBezTo>
                <a:cubicBezTo>
                  <a:pt x="4909874" y="655694"/>
                  <a:pt x="4909874" y="655694"/>
                  <a:pt x="4921763" y="655694"/>
                </a:cubicBezTo>
                <a:cubicBezTo>
                  <a:pt x="4921763" y="655694"/>
                  <a:pt x="4921763" y="655694"/>
                  <a:pt x="4921763" y="664993"/>
                </a:cubicBezTo>
                <a:cubicBezTo>
                  <a:pt x="4921763" y="664993"/>
                  <a:pt x="4921763" y="664993"/>
                  <a:pt x="4909874" y="664993"/>
                </a:cubicBezTo>
                <a:cubicBezTo>
                  <a:pt x="4909874" y="664993"/>
                  <a:pt x="4909874" y="664993"/>
                  <a:pt x="4909874" y="671967"/>
                </a:cubicBezTo>
                <a:cubicBezTo>
                  <a:pt x="4909874" y="671967"/>
                  <a:pt x="4909874" y="671967"/>
                  <a:pt x="4921763" y="671967"/>
                </a:cubicBezTo>
                <a:cubicBezTo>
                  <a:pt x="4921763" y="671967"/>
                  <a:pt x="4921763" y="671967"/>
                  <a:pt x="4921763" y="681266"/>
                </a:cubicBezTo>
                <a:cubicBezTo>
                  <a:pt x="4921763" y="681266"/>
                  <a:pt x="4921763" y="681266"/>
                  <a:pt x="4909874" y="681266"/>
                </a:cubicBezTo>
                <a:cubicBezTo>
                  <a:pt x="4909874" y="681266"/>
                  <a:pt x="4909874" y="681266"/>
                  <a:pt x="4909874" y="690564"/>
                </a:cubicBezTo>
                <a:cubicBezTo>
                  <a:pt x="4909874" y="690564"/>
                  <a:pt x="4909874" y="690564"/>
                  <a:pt x="4921763" y="690564"/>
                </a:cubicBezTo>
                <a:cubicBezTo>
                  <a:pt x="4921763" y="690564"/>
                  <a:pt x="4921763" y="690564"/>
                  <a:pt x="4921763" y="697538"/>
                </a:cubicBezTo>
                <a:cubicBezTo>
                  <a:pt x="4921763" y="697538"/>
                  <a:pt x="4921763" y="697538"/>
                  <a:pt x="4909874" y="697538"/>
                </a:cubicBezTo>
                <a:cubicBezTo>
                  <a:pt x="4909874" y="697538"/>
                  <a:pt x="4909874" y="697538"/>
                  <a:pt x="4909874" y="706837"/>
                </a:cubicBezTo>
                <a:cubicBezTo>
                  <a:pt x="4909874" y="706837"/>
                  <a:pt x="4909874" y="706837"/>
                  <a:pt x="4921763" y="706837"/>
                </a:cubicBezTo>
                <a:cubicBezTo>
                  <a:pt x="4921763" y="706837"/>
                  <a:pt x="4921763" y="706837"/>
                  <a:pt x="4921763" y="716135"/>
                </a:cubicBezTo>
                <a:cubicBezTo>
                  <a:pt x="4921763" y="716135"/>
                  <a:pt x="4921763" y="716135"/>
                  <a:pt x="4909874" y="716135"/>
                </a:cubicBezTo>
                <a:cubicBezTo>
                  <a:pt x="4909874" y="716135"/>
                  <a:pt x="4909874" y="716135"/>
                  <a:pt x="4909874" y="725434"/>
                </a:cubicBezTo>
                <a:cubicBezTo>
                  <a:pt x="4909874" y="725434"/>
                  <a:pt x="4909874" y="725434"/>
                  <a:pt x="4921763" y="725434"/>
                </a:cubicBezTo>
                <a:cubicBezTo>
                  <a:pt x="4921763" y="725434"/>
                  <a:pt x="4921763" y="725434"/>
                  <a:pt x="4921763" y="732408"/>
                </a:cubicBezTo>
                <a:cubicBezTo>
                  <a:pt x="4921763" y="732408"/>
                  <a:pt x="4921763" y="732408"/>
                  <a:pt x="4909874" y="732408"/>
                </a:cubicBezTo>
                <a:cubicBezTo>
                  <a:pt x="4909874" y="732408"/>
                  <a:pt x="4909874" y="732408"/>
                  <a:pt x="4909874" y="741706"/>
                </a:cubicBezTo>
                <a:cubicBezTo>
                  <a:pt x="4909874" y="741706"/>
                  <a:pt x="4909874" y="741706"/>
                  <a:pt x="4942567" y="762628"/>
                </a:cubicBezTo>
                <a:cubicBezTo>
                  <a:pt x="4942567" y="762628"/>
                  <a:pt x="4942567" y="762628"/>
                  <a:pt x="4942567" y="767278"/>
                </a:cubicBezTo>
                <a:cubicBezTo>
                  <a:pt x="4942567" y="767278"/>
                  <a:pt x="4942567" y="767278"/>
                  <a:pt x="4930679" y="767278"/>
                </a:cubicBezTo>
                <a:cubicBezTo>
                  <a:pt x="4930679" y="767278"/>
                  <a:pt x="4930679" y="767278"/>
                  <a:pt x="4930679" y="792849"/>
                </a:cubicBezTo>
                <a:cubicBezTo>
                  <a:pt x="4930679" y="792849"/>
                  <a:pt x="4930679" y="792849"/>
                  <a:pt x="4942567" y="792849"/>
                </a:cubicBezTo>
                <a:cubicBezTo>
                  <a:pt x="4942567" y="792849"/>
                  <a:pt x="4942567" y="792849"/>
                  <a:pt x="4942567" y="781225"/>
                </a:cubicBezTo>
                <a:cubicBezTo>
                  <a:pt x="4942567" y="781225"/>
                  <a:pt x="4942567" y="781225"/>
                  <a:pt x="4954455" y="776576"/>
                </a:cubicBezTo>
                <a:cubicBezTo>
                  <a:pt x="4954455" y="776576"/>
                  <a:pt x="4954455" y="776576"/>
                  <a:pt x="4975259" y="776576"/>
                </a:cubicBezTo>
                <a:cubicBezTo>
                  <a:pt x="4975259" y="776576"/>
                  <a:pt x="4975259" y="776576"/>
                  <a:pt x="4975259" y="785875"/>
                </a:cubicBezTo>
                <a:cubicBezTo>
                  <a:pt x="4975259" y="785875"/>
                  <a:pt x="4975259" y="785875"/>
                  <a:pt x="4993091" y="785875"/>
                </a:cubicBezTo>
                <a:cubicBezTo>
                  <a:pt x="4993091" y="785875"/>
                  <a:pt x="4993091" y="785875"/>
                  <a:pt x="4993091" y="790524"/>
                </a:cubicBezTo>
                <a:cubicBezTo>
                  <a:pt x="4993091" y="790524"/>
                  <a:pt x="4993091" y="790524"/>
                  <a:pt x="5004979" y="790524"/>
                </a:cubicBezTo>
                <a:cubicBezTo>
                  <a:pt x="5004979" y="790524"/>
                  <a:pt x="5004979" y="790524"/>
                  <a:pt x="5018771" y="804254"/>
                </a:cubicBezTo>
                <a:lnTo>
                  <a:pt x="5028884" y="814322"/>
                </a:lnTo>
                <a:lnTo>
                  <a:pt x="5070363" y="814322"/>
                </a:lnTo>
                <a:lnTo>
                  <a:pt x="5070363" y="802147"/>
                </a:lnTo>
                <a:cubicBezTo>
                  <a:pt x="5070363" y="802147"/>
                  <a:pt x="5070363" y="802147"/>
                  <a:pt x="5120887" y="802147"/>
                </a:cubicBezTo>
                <a:cubicBezTo>
                  <a:pt x="5120887" y="802147"/>
                  <a:pt x="5120887" y="802147"/>
                  <a:pt x="5120887" y="727759"/>
                </a:cubicBezTo>
                <a:cubicBezTo>
                  <a:pt x="5120887" y="727759"/>
                  <a:pt x="5120887" y="727759"/>
                  <a:pt x="5168440" y="727759"/>
                </a:cubicBezTo>
                <a:cubicBezTo>
                  <a:pt x="5168440" y="727759"/>
                  <a:pt x="5168440" y="727759"/>
                  <a:pt x="5168440" y="720785"/>
                </a:cubicBezTo>
                <a:cubicBezTo>
                  <a:pt x="5168440" y="720785"/>
                  <a:pt x="5168440" y="720785"/>
                  <a:pt x="5198160" y="720785"/>
                </a:cubicBezTo>
                <a:cubicBezTo>
                  <a:pt x="5198160" y="720785"/>
                  <a:pt x="5198160" y="720785"/>
                  <a:pt x="5198160" y="681266"/>
                </a:cubicBezTo>
                <a:cubicBezTo>
                  <a:pt x="5198160" y="681266"/>
                  <a:pt x="5198160" y="681266"/>
                  <a:pt x="5192216" y="681266"/>
                </a:cubicBezTo>
                <a:cubicBezTo>
                  <a:pt x="5192216" y="681266"/>
                  <a:pt x="5192216" y="681266"/>
                  <a:pt x="5192216" y="667318"/>
                </a:cubicBezTo>
                <a:cubicBezTo>
                  <a:pt x="5192216" y="667318"/>
                  <a:pt x="5192216" y="667318"/>
                  <a:pt x="5198160" y="669642"/>
                </a:cubicBezTo>
                <a:cubicBezTo>
                  <a:pt x="5198160" y="669642"/>
                  <a:pt x="5198160" y="669642"/>
                  <a:pt x="5204104" y="646396"/>
                </a:cubicBezTo>
                <a:cubicBezTo>
                  <a:pt x="5204104" y="646396"/>
                  <a:pt x="5204104" y="646396"/>
                  <a:pt x="5210048" y="669642"/>
                </a:cubicBezTo>
                <a:cubicBezTo>
                  <a:pt x="5210048" y="669642"/>
                  <a:pt x="5210048" y="669642"/>
                  <a:pt x="5213020" y="667318"/>
                </a:cubicBezTo>
                <a:cubicBezTo>
                  <a:pt x="5213020" y="667318"/>
                  <a:pt x="5213020" y="667318"/>
                  <a:pt x="5215992" y="660344"/>
                </a:cubicBezTo>
                <a:cubicBezTo>
                  <a:pt x="5215992" y="660344"/>
                  <a:pt x="5215992" y="660344"/>
                  <a:pt x="5221936" y="651045"/>
                </a:cubicBezTo>
                <a:cubicBezTo>
                  <a:pt x="5221936" y="651045"/>
                  <a:pt x="5221936" y="651045"/>
                  <a:pt x="5227880" y="641747"/>
                </a:cubicBezTo>
                <a:cubicBezTo>
                  <a:pt x="5227880" y="641747"/>
                  <a:pt x="5227880" y="641747"/>
                  <a:pt x="5242740" y="634773"/>
                </a:cubicBezTo>
                <a:cubicBezTo>
                  <a:pt x="5242740" y="634773"/>
                  <a:pt x="5242740" y="634773"/>
                  <a:pt x="5260572" y="625474"/>
                </a:cubicBezTo>
                <a:cubicBezTo>
                  <a:pt x="5260572" y="625474"/>
                  <a:pt x="5260572" y="625474"/>
                  <a:pt x="5269488" y="616175"/>
                </a:cubicBezTo>
                <a:cubicBezTo>
                  <a:pt x="5269488" y="616175"/>
                  <a:pt x="5269488" y="616175"/>
                  <a:pt x="5275432" y="599903"/>
                </a:cubicBezTo>
                <a:cubicBezTo>
                  <a:pt x="5275432" y="599903"/>
                  <a:pt x="5275432" y="599903"/>
                  <a:pt x="5281376" y="616175"/>
                </a:cubicBezTo>
                <a:cubicBezTo>
                  <a:pt x="5281376" y="616175"/>
                  <a:pt x="5281376" y="616175"/>
                  <a:pt x="5287320" y="623149"/>
                </a:cubicBezTo>
                <a:cubicBezTo>
                  <a:pt x="5287320" y="623149"/>
                  <a:pt x="5287320" y="623149"/>
                  <a:pt x="5302180" y="632448"/>
                </a:cubicBezTo>
                <a:cubicBezTo>
                  <a:pt x="5302180" y="632448"/>
                  <a:pt x="5302180" y="632448"/>
                  <a:pt x="5314069" y="641747"/>
                </a:cubicBezTo>
                <a:cubicBezTo>
                  <a:pt x="5314069" y="641747"/>
                  <a:pt x="5314069" y="641747"/>
                  <a:pt x="5325957" y="651045"/>
                </a:cubicBezTo>
                <a:cubicBezTo>
                  <a:pt x="5325957" y="651045"/>
                  <a:pt x="5325957" y="651045"/>
                  <a:pt x="5328929" y="660344"/>
                </a:cubicBezTo>
                <a:cubicBezTo>
                  <a:pt x="5328929" y="660344"/>
                  <a:pt x="5328929" y="660344"/>
                  <a:pt x="5331901" y="669642"/>
                </a:cubicBezTo>
                <a:cubicBezTo>
                  <a:pt x="5331901" y="669642"/>
                  <a:pt x="5331901" y="669642"/>
                  <a:pt x="5337845" y="669642"/>
                </a:cubicBezTo>
                <a:cubicBezTo>
                  <a:pt x="5337845" y="669642"/>
                  <a:pt x="5337845" y="669642"/>
                  <a:pt x="5340817" y="646396"/>
                </a:cubicBezTo>
                <a:cubicBezTo>
                  <a:pt x="5340817" y="646396"/>
                  <a:pt x="5340817" y="646396"/>
                  <a:pt x="5346761" y="669642"/>
                </a:cubicBezTo>
                <a:cubicBezTo>
                  <a:pt x="5346761" y="669642"/>
                  <a:pt x="5346761" y="669642"/>
                  <a:pt x="5352705" y="669642"/>
                </a:cubicBezTo>
                <a:cubicBezTo>
                  <a:pt x="5352705" y="669642"/>
                  <a:pt x="5352705" y="669642"/>
                  <a:pt x="5352705" y="683590"/>
                </a:cubicBezTo>
                <a:cubicBezTo>
                  <a:pt x="5352705" y="683590"/>
                  <a:pt x="5352705" y="683590"/>
                  <a:pt x="5346761" y="683590"/>
                </a:cubicBezTo>
                <a:cubicBezTo>
                  <a:pt x="5346761" y="683590"/>
                  <a:pt x="5346761" y="683590"/>
                  <a:pt x="5346761" y="716135"/>
                </a:cubicBezTo>
                <a:cubicBezTo>
                  <a:pt x="5346761" y="716135"/>
                  <a:pt x="5346761" y="716135"/>
                  <a:pt x="5358649" y="716135"/>
                </a:cubicBezTo>
                <a:cubicBezTo>
                  <a:pt x="5358649" y="716135"/>
                  <a:pt x="5358649" y="716135"/>
                  <a:pt x="5358649" y="720785"/>
                </a:cubicBezTo>
                <a:cubicBezTo>
                  <a:pt x="5358649" y="720785"/>
                  <a:pt x="5358649" y="720785"/>
                  <a:pt x="5367565" y="720785"/>
                </a:cubicBezTo>
                <a:cubicBezTo>
                  <a:pt x="5367565" y="720785"/>
                  <a:pt x="5367565" y="720785"/>
                  <a:pt x="5367565" y="711486"/>
                </a:cubicBezTo>
                <a:cubicBezTo>
                  <a:pt x="5367565" y="711486"/>
                  <a:pt x="5367565" y="711486"/>
                  <a:pt x="5391342" y="711486"/>
                </a:cubicBezTo>
                <a:cubicBezTo>
                  <a:pt x="5391342" y="711486"/>
                  <a:pt x="5391342" y="711486"/>
                  <a:pt x="5391342" y="695213"/>
                </a:cubicBezTo>
                <a:cubicBezTo>
                  <a:pt x="5391342" y="695213"/>
                  <a:pt x="5391342" y="695213"/>
                  <a:pt x="5441865" y="695213"/>
                </a:cubicBezTo>
                <a:cubicBezTo>
                  <a:pt x="5441865" y="695213"/>
                  <a:pt x="5441865" y="695213"/>
                  <a:pt x="5441865" y="706837"/>
                </a:cubicBezTo>
                <a:cubicBezTo>
                  <a:pt x="5441865" y="706837"/>
                  <a:pt x="5441865" y="706837"/>
                  <a:pt x="5468614" y="706837"/>
                </a:cubicBezTo>
                <a:cubicBezTo>
                  <a:pt x="5468614" y="706837"/>
                  <a:pt x="5468614" y="706837"/>
                  <a:pt x="5468614" y="725434"/>
                </a:cubicBezTo>
                <a:cubicBezTo>
                  <a:pt x="5468614" y="725434"/>
                  <a:pt x="5468614" y="725434"/>
                  <a:pt x="5462670" y="725434"/>
                </a:cubicBezTo>
                <a:cubicBezTo>
                  <a:pt x="5462670" y="725434"/>
                  <a:pt x="5462670" y="725434"/>
                  <a:pt x="5462670" y="732408"/>
                </a:cubicBezTo>
                <a:cubicBezTo>
                  <a:pt x="5462670" y="732408"/>
                  <a:pt x="5462670" y="732408"/>
                  <a:pt x="5468614" y="732408"/>
                </a:cubicBezTo>
                <a:cubicBezTo>
                  <a:pt x="5468614" y="732408"/>
                  <a:pt x="5468614" y="732408"/>
                  <a:pt x="5468614" y="746356"/>
                </a:cubicBezTo>
                <a:cubicBezTo>
                  <a:pt x="5468614" y="746356"/>
                  <a:pt x="5468614" y="746356"/>
                  <a:pt x="5462670" y="751005"/>
                </a:cubicBezTo>
                <a:cubicBezTo>
                  <a:pt x="5462670" y="751005"/>
                  <a:pt x="5462670" y="751005"/>
                  <a:pt x="5462670" y="806797"/>
                </a:cubicBezTo>
                <a:cubicBezTo>
                  <a:pt x="5462670" y="806797"/>
                  <a:pt x="5462670" y="806797"/>
                  <a:pt x="5483473" y="806797"/>
                </a:cubicBezTo>
                <a:cubicBezTo>
                  <a:pt x="5483473" y="806797"/>
                  <a:pt x="5483473" y="806797"/>
                  <a:pt x="5483473" y="811446"/>
                </a:cubicBezTo>
                <a:cubicBezTo>
                  <a:pt x="5483473" y="811446"/>
                  <a:pt x="5483473" y="811446"/>
                  <a:pt x="5501306" y="811446"/>
                </a:cubicBezTo>
                <a:cubicBezTo>
                  <a:pt x="5501306" y="811446"/>
                  <a:pt x="5501306" y="811446"/>
                  <a:pt x="5501306" y="813480"/>
                </a:cubicBezTo>
                <a:lnTo>
                  <a:pt x="5501306" y="814322"/>
                </a:lnTo>
                <a:lnTo>
                  <a:pt x="5519138" y="814322"/>
                </a:lnTo>
                <a:lnTo>
                  <a:pt x="5519138" y="811446"/>
                </a:lnTo>
                <a:cubicBezTo>
                  <a:pt x="5519138" y="811446"/>
                  <a:pt x="5519138" y="811446"/>
                  <a:pt x="5539942" y="802147"/>
                </a:cubicBezTo>
                <a:cubicBezTo>
                  <a:pt x="5539942" y="802147"/>
                  <a:pt x="5539942" y="802147"/>
                  <a:pt x="5539942" y="781225"/>
                </a:cubicBezTo>
                <a:cubicBezTo>
                  <a:pt x="5539942" y="781225"/>
                  <a:pt x="5539942" y="781225"/>
                  <a:pt x="5533998" y="781225"/>
                </a:cubicBezTo>
                <a:cubicBezTo>
                  <a:pt x="5533998" y="781225"/>
                  <a:pt x="5533998" y="781225"/>
                  <a:pt x="5533998" y="757979"/>
                </a:cubicBezTo>
                <a:cubicBezTo>
                  <a:pt x="5533998" y="757979"/>
                  <a:pt x="5533998" y="757979"/>
                  <a:pt x="5545886" y="757979"/>
                </a:cubicBezTo>
                <a:cubicBezTo>
                  <a:pt x="5545886" y="757979"/>
                  <a:pt x="5545886" y="757979"/>
                  <a:pt x="5545886" y="755654"/>
                </a:cubicBezTo>
                <a:cubicBezTo>
                  <a:pt x="5545886" y="755654"/>
                  <a:pt x="5545886" y="755654"/>
                  <a:pt x="5572634" y="755654"/>
                </a:cubicBezTo>
                <a:cubicBezTo>
                  <a:pt x="5572634" y="755654"/>
                  <a:pt x="5572634" y="755654"/>
                  <a:pt x="5572634" y="746356"/>
                </a:cubicBezTo>
                <a:cubicBezTo>
                  <a:pt x="5572634" y="746356"/>
                  <a:pt x="5572634" y="746356"/>
                  <a:pt x="5590466" y="746356"/>
                </a:cubicBezTo>
                <a:cubicBezTo>
                  <a:pt x="5590466" y="746356"/>
                  <a:pt x="5590466" y="746356"/>
                  <a:pt x="5590466" y="630123"/>
                </a:cubicBezTo>
                <a:cubicBezTo>
                  <a:pt x="5590466" y="630123"/>
                  <a:pt x="5590466" y="630123"/>
                  <a:pt x="5602354" y="630123"/>
                </a:cubicBezTo>
                <a:cubicBezTo>
                  <a:pt x="5602354" y="630123"/>
                  <a:pt x="5602354" y="630123"/>
                  <a:pt x="5602354" y="611526"/>
                </a:cubicBezTo>
                <a:cubicBezTo>
                  <a:pt x="5602354" y="611526"/>
                  <a:pt x="5602354" y="611526"/>
                  <a:pt x="5605326" y="611526"/>
                </a:cubicBezTo>
                <a:cubicBezTo>
                  <a:pt x="5605326" y="611526"/>
                  <a:pt x="5605326" y="611526"/>
                  <a:pt x="5605326" y="565033"/>
                </a:cubicBezTo>
                <a:cubicBezTo>
                  <a:pt x="5605326" y="565033"/>
                  <a:pt x="5605326" y="565033"/>
                  <a:pt x="5617215" y="565033"/>
                </a:cubicBezTo>
                <a:cubicBezTo>
                  <a:pt x="5617215" y="565033"/>
                  <a:pt x="5617215" y="565033"/>
                  <a:pt x="5617215" y="574332"/>
                </a:cubicBezTo>
                <a:cubicBezTo>
                  <a:pt x="5617215" y="574332"/>
                  <a:pt x="5617215" y="574332"/>
                  <a:pt x="5623159" y="574332"/>
                </a:cubicBezTo>
                <a:cubicBezTo>
                  <a:pt x="5623159" y="574332"/>
                  <a:pt x="5623159" y="574332"/>
                  <a:pt x="5623159" y="555735"/>
                </a:cubicBezTo>
                <a:cubicBezTo>
                  <a:pt x="5623159" y="555735"/>
                  <a:pt x="5623159" y="555735"/>
                  <a:pt x="5638018" y="551085"/>
                </a:cubicBezTo>
                <a:cubicBezTo>
                  <a:pt x="5638018" y="551085"/>
                  <a:pt x="5638018" y="551085"/>
                  <a:pt x="5649906" y="555735"/>
                </a:cubicBezTo>
                <a:cubicBezTo>
                  <a:pt x="5649906" y="555735"/>
                  <a:pt x="5649906" y="555735"/>
                  <a:pt x="5667738" y="555735"/>
                </a:cubicBezTo>
                <a:cubicBezTo>
                  <a:pt x="5667738" y="555735"/>
                  <a:pt x="5667738" y="555735"/>
                  <a:pt x="5667738" y="525514"/>
                </a:cubicBezTo>
                <a:cubicBezTo>
                  <a:pt x="5667738" y="525514"/>
                  <a:pt x="5667738" y="525514"/>
                  <a:pt x="5679627" y="525514"/>
                </a:cubicBezTo>
                <a:cubicBezTo>
                  <a:pt x="5679627" y="525514"/>
                  <a:pt x="5679627" y="525514"/>
                  <a:pt x="5679627" y="530163"/>
                </a:cubicBezTo>
                <a:cubicBezTo>
                  <a:pt x="5679627" y="530163"/>
                  <a:pt x="5679627" y="530163"/>
                  <a:pt x="5694487" y="530163"/>
                </a:cubicBezTo>
                <a:cubicBezTo>
                  <a:pt x="5694487" y="530163"/>
                  <a:pt x="5694487" y="530163"/>
                  <a:pt x="5694487" y="525514"/>
                </a:cubicBezTo>
                <a:cubicBezTo>
                  <a:pt x="5694487" y="525514"/>
                  <a:pt x="5694487" y="525514"/>
                  <a:pt x="5706375" y="525514"/>
                </a:cubicBezTo>
                <a:cubicBezTo>
                  <a:pt x="5706375" y="525514"/>
                  <a:pt x="5706375" y="525514"/>
                  <a:pt x="5706375" y="560384"/>
                </a:cubicBezTo>
                <a:cubicBezTo>
                  <a:pt x="5706375" y="560384"/>
                  <a:pt x="5706375" y="560384"/>
                  <a:pt x="5721235" y="569682"/>
                </a:cubicBezTo>
                <a:cubicBezTo>
                  <a:pt x="5721235" y="569682"/>
                  <a:pt x="5721235" y="569682"/>
                  <a:pt x="5721235" y="574332"/>
                </a:cubicBezTo>
                <a:cubicBezTo>
                  <a:pt x="5721235" y="574332"/>
                  <a:pt x="5721235" y="574332"/>
                  <a:pt x="5718263" y="574332"/>
                </a:cubicBezTo>
                <a:cubicBezTo>
                  <a:pt x="5718263" y="574332"/>
                  <a:pt x="5718263" y="574332"/>
                  <a:pt x="5718263" y="576656"/>
                </a:cubicBezTo>
                <a:cubicBezTo>
                  <a:pt x="5718263" y="576656"/>
                  <a:pt x="5718263" y="576656"/>
                  <a:pt x="5750955" y="576656"/>
                </a:cubicBezTo>
                <a:cubicBezTo>
                  <a:pt x="5750955" y="576656"/>
                  <a:pt x="5750955" y="576656"/>
                  <a:pt x="5750955" y="565033"/>
                </a:cubicBezTo>
                <a:cubicBezTo>
                  <a:pt x="5750955" y="565033"/>
                  <a:pt x="5750955" y="565033"/>
                  <a:pt x="5789591" y="555735"/>
                </a:cubicBezTo>
                <a:cubicBezTo>
                  <a:pt x="5789591" y="555735"/>
                  <a:pt x="5789591" y="555735"/>
                  <a:pt x="5789591" y="546436"/>
                </a:cubicBezTo>
                <a:cubicBezTo>
                  <a:pt x="5789591" y="546436"/>
                  <a:pt x="5789591" y="546436"/>
                  <a:pt x="5798507" y="546436"/>
                </a:cubicBezTo>
                <a:cubicBezTo>
                  <a:pt x="5798507" y="546436"/>
                  <a:pt x="5798507" y="546436"/>
                  <a:pt x="5798507" y="539462"/>
                </a:cubicBezTo>
                <a:cubicBezTo>
                  <a:pt x="5798507" y="539462"/>
                  <a:pt x="5798507" y="539462"/>
                  <a:pt x="5822283" y="539462"/>
                </a:cubicBezTo>
                <a:cubicBezTo>
                  <a:pt x="5822283" y="539462"/>
                  <a:pt x="5822283" y="539462"/>
                  <a:pt x="5822283" y="546436"/>
                </a:cubicBezTo>
                <a:cubicBezTo>
                  <a:pt x="5822283" y="546436"/>
                  <a:pt x="5822283" y="546436"/>
                  <a:pt x="5840116" y="546436"/>
                </a:cubicBezTo>
                <a:cubicBezTo>
                  <a:pt x="5840116" y="546436"/>
                  <a:pt x="5840116" y="546436"/>
                  <a:pt x="5840116" y="560384"/>
                </a:cubicBezTo>
                <a:cubicBezTo>
                  <a:pt x="5840116" y="560384"/>
                  <a:pt x="5840116" y="560384"/>
                  <a:pt x="5872808" y="560384"/>
                </a:cubicBezTo>
                <a:cubicBezTo>
                  <a:pt x="5872808" y="560384"/>
                  <a:pt x="5872808" y="560384"/>
                  <a:pt x="5872808" y="551085"/>
                </a:cubicBezTo>
                <a:cubicBezTo>
                  <a:pt x="5872808" y="551085"/>
                  <a:pt x="5872808" y="551085"/>
                  <a:pt x="5887668" y="551085"/>
                </a:cubicBezTo>
                <a:cubicBezTo>
                  <a:pt x="5887668" y="551085"/>
                  <a:pt x="5887668" y="551085"/>
                  <a:pt x="5887668" y="541787"/>
                </a:cubicBezTo>
                <a:cubicBezTo>
                  <a:pt x="5887668" y="541787"/>
                  <a:pt x="5887668" y="541787"/>
                  <a:pt x="5905500" y="541787"/>
                </a:cubicBezTo>
                <a:cubicBezTo>
                  <a:pt x="5905500" y="541787"/>
                  <a:pt x="5905500" y="541787"/>
                  <a:pt x="5905500" y="551085"/>
                </a:cubicBezTo>
                <a:cubicBezTo>
                  <a:pt x="5905500" y="551085"/>
                  <a:pt x="5905500" y="551085"/>
                  <a:pt x="5911444" y="551085"/>
                </a:cubicBezTo>
                <a:cubicBezTo>
                  <a:pt x="5911444" y="551085"/>
                  <a:pt x="5911444" y="551085"/>
                  <a:pt x="5911444" y="495294"/>
                </a:cubicBezTo>
                <a:cubicBezTo>
                  <a:pt x="5911444" y="495294"/>
                  <a:pt x="5911444" y="495294"/>
                  <a:pt x="6045185" y="495294"/>
                </a:cubicBezTo>
                <a:cubicBezTo>
                  <a:pt x="6045185" y="495294"/>
                  <a:pt x="6045185" y="495294"/>
                  <a:pt x="6045185" y="569682"/>
                </a:cubicBezTo>
                <a:cubicBezTo>
                  <a:pt x="6045185" y="569682"/>
                  <a:pt x="6045185" y="569682"/>
                  <a:pt x="6068961" y="569682"/>
                </a:cubicBezTo>
                <a:cubicBezTo>
                  <a:pt x="6068961" y="569682"/>
                  <a:pt x="6068961" y="569682"/>
                  <a:pt x="6068961" y="485995"/>
                </a:cubicBezTo>
                <a:cubicBezTo>
                  <a:pt x="6068961" y="485995"/>
                  <a:pt x="6068961" y="485995"/>
                  <a:pt x="6098681" y="474372"/>
                </a:cubicBezTo>
                <a:cubicBezTo>
                  <a:pt x="6098681" y="474372"/>
                  <a:pt x="6098681" y="474372"/>
                  <a:pt x="6137317" y="474372"/>
                </a:cubicBezTo>
                <a:cubicBezTo>
                  <a:pt x="6137317" y="474372"/>
                  <a:pt x="6137317" y="474372"/>
                  <a:pt x="6158121" y="460424"/>
                </a:cubicBezTo>
                <a:cubicBezTo>
                  <a:pt x="6158121" y="460424"/>
                  <a:pt x="6158121" y="460424"/>
                  <a:pt x="6208645" y="460424"/>
                </a:cubicBezTo>
                <a:cubicBezTo>
                  <a:pt x="6208645" y="460424"/>
                  <a:pt x="6208645" y="460424"/>
                  <a:pt x="6208645" y="474372"/>
                </a:cubicBezTo>
                <a:cubicBezTo>
                  <a:pt x="6208645" y="474372"/>
                  <a:pt x="6208645" y="474372"/>
                  <a:pt x="6259170" y="474372"/>
                </a:cubicBezTo>
                <a:cubicBezTo>
                  <a:pt x="6259170" y="474372"/>
                  <a:pt x="6259170" y="474372"/>
                  <a:pt x="6259170" y="565033"/>
                </a:cubicBezTo>
                <a:cubicBezTo>
                  <a:pt x="6259170" y="565033"/>
                  <a:pt x="6259170" y="565033"/>
                  <a:pt x="6274030" y="565033"/>
                </a:cubicBezTo>
                <a:cubicBezTo>
                  <a:pt x="6274030" y="565033"/>
                  <a:pt x="6274030" y="565033"/>
                  <a:pt x="6274030" y="697538"/>
                </a:cubicBezTo>
                <a:cubicBezTo>
                  <a:pt x="6274030" y="697538"/>
                  <a:pt x="6274030" y="697538"/>
                  <a:pt x="6297806" y="697538"/>
                </a:cubicBezTo>
                <a:cubicBezTo>
                  <a:pt x="6297806" y="697538"/>
                  <a:pt x="6297806" y="697538"/>
                  <a:pt x="6297806" y="611526"/>
                </a:cubicBezTo>
                <a:cubicBezTo>
                  <a:pt x="6297806" y="611526"/>
                  <a:pt x="6297806" y="611526"/>
                  <a:pt x="6306722" y="606877"/>
                </a:cubicBezTo>
                <a:cubicBezTo>
                  <a:pt x="6306722" y="606877"/>
                  <a:pt x="6306722" y="606877"/>
                  <a:pt x="6312666" y="606877"/>
                </a:cubicBezTo>
                <a:cubicBezTo>
                  <a:pt x="6312666" y="606877"/>
                  <a:pt x="6312666" y="606877"/>
                  <a:pt x="6312666" y="616175"/>
                </a:cubicBezTo>
                <a:cubicBezTo>
                  <a:pt x="6312666" y="616175"/>
                  <a:pt x="6312666" y="616175"/>
                  <a:pt x="6336442" y="606877"/>
                </a:cubicBezTo>
                <a:cubicBezTo>
                  <a:pt x="6336442" y="606877"/>
                  <a:pt x="6336442" y="606877"/>
                  <a:pt x="6357246" y="606877"/>
                </a:cubicBezTo>
                <a:cubicBezTo>
                  <a:pt x="6357246" y="606877"/>
                  <a:pt x="6357246" y="606877"/>
                  <a:pt x="6357246" y="764953"/>
                </a:cubicBezTo>
                <a:cubicBezTo>
                  <a:pt x="6357246" y="764953"/>
                  <a:pt x="6357246" y="764953"/>
                  <a:pt x="6398854" y="769602"/>
                </a:cubicBezTo>
                <a:cubicBezTo>
                  <a:pt x="6398854" y="767278"/>
                  <a:pt x="6398854" y="764953"/>
                  <a:pt x="6398854" y="762628"/>
                </a:cubicBezTo>
                <a:cubicBezTo>
                  <a:pt x="6413715" y="762628"/>
                  <a:pt x="6428575" y="762628"/>
                  <a:pt x="6443435" y="762628"/>
                </a:cubicBezTo>
                <a:cubicBezTo>
                  <a:pt x="6443435" y="751005"/>
                  <a:pt x="6443435" y="741706"/>
                  <a:pt x="6443435" y="732408"/>
                </a:cubicBezTo>
                <a:cubicBezTo>
                  <a:pt x="6446407" y="732408"/>
                  <a:pt x="6452351" y="732408"/>
                  <a:pt x="6455323" y="732408"/>
                </a:cubicBezTo>
                <a:cubicBezTo>
                  <a:pt x="6455323" y="718460"/>
                  <a:pt x="6455323" y="706837"/>
                  <a:pt x="6455323" y="692889"/>
                </a:cubicBezTo>
                <a:cubicBezTo>
                  <a:pt x="6458295" y="692889"/>
                  <a:pt x="6461267" y="692889"/>
                  <a:pt x="6464239" y="692889"/>
                </a:cubicBezTo>
                <a:cubicBezTo>
                  <a:pt x="6464239" y="678941"/>
                  <a:pt x="6464239" y="667318"/>
                  <a:pt x="6464239" y="653370"/>
                </a:cubicBezTo>
                <a:cubicBezTo>
                  <a:pt x="6470183" y="653370"/>
                  <a:pt x="6476127" y="653370"/>
                  <a:pt x="6485043" y="653370"/>
                </a:cubicBezTo>
                <a:cubicBezTo>
                  <a:pt x="6485043" y="653370"/>
                  <a:pt x="6485043" y="655694"/>
                  <a:pt x="6485043" y="655694"/>
                </a:cubicBezTo>
                <a:cubicBezTo>
                  <a:pt x="6505847" y="648720"/>
                  <a:pt x="6529623" y="639422"/>
                  <a:pt x="6550427" y="632448"/>
                </a:cubicBezTo>
                <a:cubicBezTo>
                  <a:pt x="6553399" y="625474"/>
                  <a:pt x="6553399" y="618500"/>
                  <a:pt x="6553399" y="611526"/>
                </a:cubicBezTo>
                <a:cubicBezTo>
                  <a:pt x="6556371" y="618500"/>
                  <a:pt x="6556371" y="625474"/>
                  <a:pt x="6559343" y="632448"/>
                </a:cubicBezTo>
                <a:cubicBezTo>
                  <a:pt x="6583119" y="641747"/>
                  <a:pt x="6603924" y="651045"/>
                  <a:pt x="6627700" y="660344"/>
                </a:cubicBezTo>
                <a:cubicBezTo>
                  <a:pt x="6627700" y="658019"/>
                  <a:pt x="6627700" y="655694"/>
                  <a:pt x="6627700" y="655694"/>
                </a:cubicBezTo>
                <a:cubicBezTo>
                  <a:pt x="6633644" y="655694"/>
                  <a:pt x="6639588" y="655694"/>
                  <a:pt x="6645532" y="655694"/>
                </a:cubicBezTo>
                <a:cubicBezTo>
                  <a:pt x="6645532" y="667318"/>
                  <a:pt x="6645532" y="681266"/>
                  <a:pt x="6645532" y="692889"/>
                </a:cubicBezTo>
                <a:cubicBezTo>
                  <a:pt x="6648504" y="692889"/>
                  <a:pt x="6651476" y="692889"/>
                  <a:pt x="6654448" y="692889"/>
                </a:cubicBezTo>
                <a:cubicBezTo>
                  <a:pt x="6654448" y="706837"/>
                  <a:pt x="6654448" y="720785"/>
                  <a:pt x="6654448" y="737057"/>
                </a:cubicBezTo>
                <a:cubicBezTo>
                  <a:pt x="6657420" y="737057"/>
                  <a:pt x="6660392" y="737057"/>
                  <a:pt x="6663364" y="737057"/>
                </a:cubicBezTo>
                <a:cubicBezTo>
                  <a:pt x="6663364" y="744031"/>
                  <a:pt x="6663364" y="751005"/>
                  <a:pt x="6663364" y="757979"/>
                </a:cubicBezTo>
                <a:cubicBezTo>
                  <a:pt x="6669308" y="757979"/>
                  <a:pt x="6675252" y="757979"/>
                  <a:pt x="6681196" y="757979"/>
                </a:cubicBezTo>
                <a:cubicBezTo>
                  <a:pt x="6681196" y="769602"/>
                  <a:pt x="6681196" y="778901"/>
                  <a:pt x="6681196" y="790524"/>
                </a:cubicBezTo>
                <a:cubicBezTo>
                  <a:pt x="6719832" y="788199"/>
                  <a:pt x="6755496" y="785875"/>
                  <a:pt x="6794133" y="783550"/>
                </a:cubicBezTo>
                <a:cubicBezTo>
                  <a:pt x="6794133" y="771927"/>
                  <a:pt x="6794133" y="762628"/>
                  <a:pt x="6794133" y="751005"/>
                </a:cubicBezTo>
                <a:cubicBezTo>
                  <a:pt x="6814937" y="751005"/>
                  <a:pt x="6835741" y="751005"/>
                  <a:pt x="6853573" y="751005"/>
                </a:cubicBezTo>
                <a:cubicBezTo>
                  <a:pt x="6853573" y="744031"/>
                  <a:pt x="6853573" y="739382"/>
                  <a:pt x="6853573" y="732408"/>
                </a:cubicBezTo>
                <a:cubicBezTo>
                  <a:pt x="6895181" y="732408"/>
                  <a:pt x="6936789" y="732408"/>
                  <a:pt x="6978398" y="732408"/>
                </a:cubicBezTo>
                <a:cubicBezTo>
                  <a:pt x="6978398" y="737057"/>
                  <a:pt x="6978398" y="739382"/>
                  <a:pt x="6978398" y="744031"/>
                </a:cubicBezTo>
                <a:cubicBezTo>
                  <a:pt x="7005146" y="744031"/>
                  <a:pt x="7031894" y="744031"/>
                  <a:pt x="7058642" y="744031"/>
                </a:cubicBezTo>
                <a:cubicBezTo>
                  <a:pt x="7058642" y="746356"/>
                  <a:pt x="7058642" y="748680"/>
                  <a:pt x="7058642" y="751005"/>
                </a:cubicBezTo>
                <a:cubicBezTo>
                  <a:pt x="7064586" y="751005"/>
                  <a:pt x="7073502" y="751005"/>
                  <a:pt x="7082418" y="751005"/>
                </a:cubicBezTo>
                <a:cubicBezTo>
                  <a:pt x="7082418" y="753330"/>
                  <a:pt x="7082418" y="755654"/>
                  <a:pt x="7082418" y="757979"/>
                </a:cubicBezTo>
                <a:cubicBezTo>
                  <a:pt x="7088362" y="757979"/>
                  <a:pt x="7097278" y="757979"/>
                  <a:pt x="7103222" y="757979"/>
                </a:cubicBezTo>
                <a:cubicBezTo>
                  <a:pt x="7103222" y="723109"/>
                  <a:pt x="7103222" y="688239"/>
                  <a:pt x="7103222" y="653370"/>
                </a:cubicBezTo>
                <a:cubicBezTo>
                  <a:pt x="7124026" y="648720"/>
                  <a:pt x="7144831" y="644071"/>
                  <a:pt x="7165635" y="639422"/>
                </a:cubicBezTo>
                <a:cubicBezTo>
                  <a:pt x="7204271" y="639422"/>
                  <a:pt x="7242907" y="639422"/>
                  <a:pt x="7281543" y="639422"/>
                </a:cubicBezTo>
                <a:cubicBezTo>
                  <a:pt x="7281543" y="583630"/>
                  <a:pt x="7281543" y="527839"/>
                  <a:pt x="7281543" y="472047"/>
                </a:cubicBezTo>
                <a:cubicBezTo>
                  <a:pt x="7290459" y="467398"/>
                  <a:pt x="7302347" y="465073"/>
                  <a:pt x="7314235" y="460424"/>
                </a:cubicBezTo>
                <a:cubicBezTo>
                  <a:pt x="7361788" y="455775"/>
                  <a:pt x="7409340" y="448801"/>
                  <a:pt x="7456892" y="441827"/>
                </a:cubicBezTo>
                <a:cubicBezTo>
                  <a:pt x="7474724" y="446476"/>
                  <a:pt x="7489584" y="451125"/>
                  <a:pt x="7507417" y="453450"/>
                </a:cubicBezTo>
                <a:cubicBezTo>
                  <a:pt x="7510389" y="455775"/>
                  <a:pt x="7513361" y="458099"/>
                  <a:pt x="7516333" y="460424"/>
                </a:cubicBezTo>
                <a:cubicBezTo>
                  <a:pt x="7516333" y="565033"/>
                  <a:pt x="7516333" y="669642"/>
                  <a:pt x="7516333" y="771927"/>
                </a:cubicBezTo>
                <a:cubicBezTo>
                  <a:pt x="7522277" y="771927"/>
                  <a:pt x="7528221" y="771927"/>
                  <a:pt x="7537137" y="771927"/>
                </a:cubicBezTo>
                <a:cubicBezTo>
                  <a:pt x="7537137" y="730083"/>
                  <a:pt x="7537137" y="688239"/>
                  <a:pt x="7537137" y="646396"/>
                </a:cubicBezTo>
                <a:cubicBezTo>
                  <a:pt x="7543081" y="646396"/>
                  <a:pt x="7549025" y="646396"/>
                  <a:pt x="7554969" y="646396"/>
                </a:cubicBezTo>
                <a:cubicBezTo>
                  <a:pt x="7554969" y="641747"/>
                  <a:pt x="7554969" y="639422"/>
                  <a:pt x="7554969" y="634773"/>
                </a:cubicBezTo>
                <a:cubicBezTo>
                  <a:pt x="7560913" y="632448"/>
                  <a:pt x="7566857" y="630123"/>
                  <a:pt x="7572801" y="627799"/>
                </a:cubicBezTo>
                <a:cubicBezTo>
                  <a:pt x="7575773" y="627799"/>
                  <a:pt x="7581717" y="627799"/>
                  <a:pt x="7587661" y="627799"/>
                </a:cubicBezTo>
                <a:cubicBezTo>
                  <a:pt x="7587661" y="623149"/>
                  <a:pt x="7587661" y="620825"/>
                  <a:pt x="7587661" y="616175"/>
                </a:cubicBezTo>
                <a:cubicBezTo>
                  <a:pt x="7590633" y="613851"/>
                  <a:pt x="7596577" y="611526"/>
                  <a:pt x="7599549" y="609201"/>
                </a:cubicBezTo>
                <a:cubicBezTo>
                  <a:pt x="7608465" y="609201"/>
                  <a:pt x="7620353" y="609201"/>
                  <a:pt x="7629269" y="609201"/>
                </a:cubicBezTo>
                <a:cubicBezTo>
                  <a:pt x="7629269" y="620825"/>
                  <a:pt x="7629269" y="634773"/>
                  <a:pt x="7629269" y="646396"/>
                </a:cubicBezTo>
                <a:cubicBezTo>
                  <a:pt x="7650073" y="646396"/>
                  <a:pt x="7670877" y="646396"/>
                  <a:pt x="7691682" y="646396"/>
                </a:cubicBezTo>
                <a:cubicBezTo>
                  <a:pt x="7691682" y="690564"/>
                  <a:pt x="7691682" y="732408"/>
                  <a:pt x="7691682" y="776576"/>
                </a:cubicBezTo>
                <a:cubicBezTo>
                  <a:pt x="7700598" y="776576"/>
                  <a:pt x="7709514" y="776576"/>
                  <a:pt x="7715458" y="776576"/>
                </a:cubicBezTo>
                <a:cubicBezTo>
                  <a:pt x="7724374" y="774251"/>
                  <a:pt x="7730318" y="771927"/>
                  <a:pt x="7739234" y="769602"/>
                </a:cubicBezTo>
                <a:cubicBezTo>
                  <a:pt x="7739234" y="764953"/>
                  <a:pt x="7739234" y="762628"/>
                  <a:pt x="7739234" y="760304"/>
                </a:cubicBezTo>
                <a:cubicBezTo>
                  <a:pt x="7736262" y="760304"/>
                  <a:pt x="7733290" y="757979"/>
                  <a:pt x="7730318" y="757979"/>
                </a:cubicBezTo>
                <a:cubicBezTo>
                  <a:pt x="7730318" y="755654"/>
                  <a:pt x="7730318" y="753330"/>
                  <a:pt x="7730318" y="751005"/>
                </a:cubicBezTo>
                <a:cubicBezTo>
                  <a:pt x="7733290" y="748680"/>
                  <a:pt x="7736262" y="748680"/>
                  <a:pt x="7739234" y="746356"/>
                </a:cubicBezTo>
                <a:cubicBezTo>
                  <a:pt x="7739234" y="730083"/>
                  <a:pt x="7739234" y="711486"/>
                  <a:pt x="7739234" y="695213"/>
                </a:cubicBezTo>
                <a:cubicBezTo>
                  <a:pt x="7736262" y="695213"/>
                  <a:pt x="7733290" y="692889"/>
                  <a:pt x="7730318" y="692889"/>
                </a:cubicBezTo>
                <a:cubicBezTo>
                  <a:pt x="7730318" y="690564"/>
                  <a:pt x="7730318" y="688239"/>
                  <a:pt x="7730318" y="685915"/>
                </a:cubicBezTo>
                <a:cubicBezTo>
                  <a:pt x="7733290" y="683590"/>
                  <a:pt x="7736262" y="683590"/>
                  <a:pt x="7739234" y="681266"/>
                </a:cubicBezTo>
                <a:cubicBezTo>
                  <a:pt x="7739234" y="681266"/>
                  <a:pt x="7739234" y="678941"/>
                  <a:pt x="7739234" y="676616"/>
                </a:cubicBezTo>
                <a:cubicBezTo>
                  <a:pt x="7742206" y="676616"/>
                  <a:pt x="7742206" y="676616"/>
                  <a:pt x="7745178" y="676616"/>
                </a:cubicBezTo>
                <a:cubicBezTo>
                  <a:pt x="7745178" y="674292"/>
                  <a:pt x="7745178" y="669642"/>
                  <a:pt x="7745178" y="667318"/>
                </a:cubicBezTo>
                <a:cubicBezTo>
                  <a:pt x="7742206" y="667318"/>
                  <a:pt x="7742206" y="667318"/>
                  <a:pt x="7739234" y="667318"/>
                </a:cubicBezTo>
                <a:cubicBezTo>
                  <a:pt x="7739234" y="664993"/>
                  <a:pt x="7739234" y="662668"/>
                  <a:pt x="7739234" y="660344"/>
                </a:cubicBezTo>
                <a:cubicBezTo>
                  <a:pt x="7742206" y="660344"/>
                  <a:pt x="7745178" y="658019"/>
                  <a:pt x="7748150" y="655694"/>
                </a:cubicBezTo>
                <a:cubicBezTo>
                  <a:pt x="7751122" y="627799"/>
                  <a:pt x="7760038" y="604552"/>
                  <a:pt x="7795702" y="590604"/>
                </a:cubicBezTo>
                <a:cubicBezTo>
                  <a:pt x="7792730" y="590604"/>
                  <a:pt x="7792730" y="588280"/>
                  <a:pt x="7789758" y="588280"/>
                </a:cubicBezTo>
                <a:cubicBezTo>
                  <a:pt x="7789758" y="585955"/>
                  <a:pt x="7789758" y="583630"/>
                  <a:pt x="7789758" y="581306"/>
                </a:cubicBezTo>
                <a:cubicBezTo>
                  <a:pt x="7792730" y="581306"/>
                  <a:pt x="7795702" y="578981"/>
                  <a:pt x="7798674" y="578981"/>
                </a:cubicBezTo>
                <a:cubicBezTo>
                  <a:pt x="7798674" y="574332"/>
                  <a:pt x="7798674" y="572007"/>
                  <a:pt x="7798674" y="569682"/>
                </a:cubicBezTo>
                <a:cubicBezTo>
                  <a:pt x="7801646" y="569682"/>
                  <a:pt x="7801646" y="569682"/>
                  <a:pt x="7804618" y="569682"/>
                </a:cubicBezTo>
                <a:cubicBezTo>
                  <a:pt x="7804618" y="562708"/>
                  <a:pt x="7804618" y="555735"/>
                  <a:pt x="7804618" y="548761"/>
                </a:cubicBezTo>
                <a:cubicBezTo>
                  <a:pt x="7801646" y="548761"/>
                  <a:pt x="7801646" y="548761"/>
                  <a:pt x="7798674" y="548761"/>
                </a:cubicBezTo>
                <a:cubicBezTo>
                  <a:pt x="7798674" y="546436"/>
                  <a:pt x="7798674" y="546436"/>
                  <a:pt x="7798674" y="544111"/>
                </a:cubicBezTo>
                <a:cubicBezTo>
                  <a:pt x="7801646" y="544111"/>
                  <a:pt x="7804618" y="541787"/>
                  <a:pt x="7804618" y="541787"/>
                </a:cubicBezTo>
                <a:cubicBezTo>
                  <a:pt x="7810562" y="537137"/>
                  <a:pt x="7813534" y="532488"/>
                  <a:pt x="7819478" y="525514"/>
                </a:cubicBezTo>
                <a:cubicBezTo>
                  <a:pt x="7819478" y="525514"/>
                  <a:pt x="7819478" y="523189"/>
                  <a:pt x="7819478" y="523189"/>
                </a:cubicBezTo>
                <a:cubicBezTo>
                  <a:pt x="7819478" y="523189"/>
                  <a:pt x="7822450" y="523189"/>
                  <a:pt x="7822450" y="523189"/>
                </a:cubicBezTo>
                <a:cubicBezTo>
                  <a:pt x="7822450" y="520865"/>
                  <a:pt x="7822450" y="518540"/>
                  <a:pt x="7822450" y="516216"/>
                </a:cubicBezTo>
                <a:cubicBezTo>
                  <a:pt x="7816506" y="509242"/>
                  <a:pt x="7816506" y="497618"/>
                  <a:pt x="7822450" y="490644"/>
                </a:cubicBezTo>
                <a:cubicBezTo>
                  <a:pt x="7822450" y="490644"/>
                  <a:pt x="7822450" y="490644"/>
                  <a:pt x="7825422" y="483670"/>
                </a:cubicBezTo>
                <a:cubicBezTo>
                  <a:pt x="7825422" y="483670"/>
                  <a:pt x="7825422" y="483670"/>
                  <a:pt x="7828394" y="490644"/>
                </a:cubicBezTo>
                <a:cubicBezTo>
                  <a:pt x="7834338" y="497618"/>
                  <a:pt x="7837310" y="509242"/>
                  <a:pt x="7831366" y="516216"/>
                </a:cubicBezTo>
                <a:cubicBezTo>
                  <a:pt x="7831366" y="518540"/>
                  <a:pt x="7831366" y="520865"/>
                  <a:pt x="7831366" y="523189"/>
                </a:cubicBezTo>
                <a:cubicBezTo>
                  <a:pt x="7831366" y="523189"/>
                  <a:pt x="7834338" y="523189"/>
                  <a:pt x="7834338" y="523189"/>
                </a:cubicBezTo>
                <a:cubicBezTo>
                  <a:pt x="7834338" y="523189"/>
                  <a:pt x="7834338" y="525514"/>
                  <a:pt x="7834338" y="525514"/>
                </a:cubicBezTo>
                <a:cubicBezTo>
                  <a:pt x="7837310" y="530163"/>
                  <a:pt x="7843254" y="537137"/>
                  <a:pt x="7846226" y="541787"/>
                </a:cubicBezTo>
                <a:cubicBezTo>
                  <a:pt x="7849198" y="541787"/>
                  <a:pt x="7849198" y="544111"/>
                  <a:pt x="7852170" y="544111"/>
                </a:cubicBezTo>
                <a:cubicBezTo>
                  <a:pt x="7852170" y="546436"/>
                  <a:pt x="7852170" y="546436"/>
                  <a:pt x="7852170" y="548761"/>
                </a:cubicBezTo>
                <a:cubicBezTo>
                  <a:pt x="7852170" y="548761"/>
                  <a:pt x="7849198" y="548761"/>
                  <a:pt x="7849198" y="548761"/>
                </a:cubicBezTo>
                <a:cubicBezTo>
                  <a:pt x="7849198" y="555735"/>
                  <a:pt x="7849198" y="562708"/>
                  <a:pt x="7849198" y="569682"/>
                </a:cubicBezTo>
                <a:cubicBezTo>
                  <a:pt x="7849198" y="569682"/>
                  <a:pt x="7852170" y="569682"/>
                  <a:pt x="7855142" y="569682"/>
                </a:cubicBezTo>
                <a:cubicBezTo>
                  <a:pt x="7855142" y="572007"/>
                  <a:pt x="7855142" y="574332"/>
                  <a:pt x="7855142" y="578981"/>
                </a:cubicBezTo>
                <a:cubicBezTo>
                  <a:pt x="7855142" y="578981"/>
                  <a:pt x="7858115" y="581306"/>
                  <a:pt x="7861087" y="581306"/>
                </a:cubicBezTo>
                <a:cubicBezTo>
                  <a:pt x="7861087" y="583630"/>
                  <a:pt x="7861087" y="585955"/>
                  <a:pt x="7861087" y="588280"/>
                </a:cubicBezTo>
                <a:cubicBezTo>
                  <a:pt x="7858115" y="590604"/>
                  <a:pt x="7858115" y="590604"/>
                  <a:pt x="7855142" y="590604"/>
                </a:cubicBezTo>
                <a:cubicBezTo>
                  <a:pt x="7890807" y="604552"/>
                  <a:pt x="7896751" y="627799"/>
                  <a:pt x="7902695" y="655694"/>
                </a:cubicBezTo>
                <a:cubicBezTo>
                  <a:pt x="7905667" y="658019"/>
                  <a:pt x="7908639" y="658019"/>
                  <a:pt x="7911611" y="660344"/>
                </a:cubicBezTo>
                <a:cubicBezTo>
                  <a:pt x="7911611" y="662668"/>
                  <a:pt x="7911611" y="664993"/>
                  <a:pt x="7911611" y="667318"/>
                </a:cubicBezTo>
                <a:cubicBezTo>
                  <a:pt x="7908639" y="667318"/>
                  <a:pt x="7908639" y="667318"/>
                  <a:pt x="7905667" y="667318"/>
                </a:cubicBezTo>
                <a:cubicBezTo>
                  <a:pt x="7905667" y="671967"/>
                  <a:pt x="7905667" y="674292"/>
                  <a:pt x="7905667" y="676616"/>
                </a:cubicBezTo>
                <a:cubicBezTo>
                  <a:pt x="7908639" y="676616"/>
                  <a:pt x="7908639" y="676616"/>
                  <a:pt x="7911611" y="676616"/>
                </a:cubicBezTo>
                <a:cubicBezTo>
                  <a:pt x="7911611" y="678941"/>
                  <a:pt x="7911611" y="681266"/>
                  <a:pt x="7911611" y="681266"/>
                </a:cubicBezTo>
                <a:cubicBezTo>
                  <a:pt x="7914583" y="683590"/>
                  <a:pt x="7917555" y="685915"/>
                  <a:pt x="7920527" y="685915"/>
                </a:cubicBezTo>
                <a:cubicBezTo>
                  <a:pt x="7920527" y="688239"/>
                  <a:pt x="7920527" y="690564"/>
                  <a:pt x="7920527" y="692889"/>
                </a:cubicBezTo>
                <a:cubicBezTo>
                  <a:pt x="7917555" y="692889"/>
                  <a:pt x="7914583" y="695213"/>
                  <a:pt x="7911611" y="695213"/>
                </a:cubicBezTo>
                <a:cubicBezTo>
                  <a:pt x="7911611" y="713811"/>
                  <a:pt x="7911611" y="730083"/>
                  <a:pt x="7911611" y="746356"/>
                </a:cubicBezTo>
                <a:cubicBezTo>
                  <a:pt x="7914583" y="748680"/>
                  <a:pt x="7917555" y="748680"/>
                  <a:pt x="7920527" y="751005"/>
                </a:cubicBezTo>
                <a:cubicBezTo>
                  <a:pt x="7920527" y="753330"/>
                  <a:pt x="7920527" y="755654"/>
                  <a:pt x="7920527" y="757979"/>
                </a:cubicBezTo>
                <a:cubicBezTo>
                  <a:pt x="7917555" y="757979"/>
                  <a:pt x="7914583" y="760304"/>
                  <a:pt x="7911611" y="760304"/>
                </a:cubicBezTo>
                <a:cubicBezTo>
                  <a:pt x="7911611" y="762628"/>
                  <a:pt x="7911611" y="764953"/>
                  <a:pt x="7911611" y="767278"/>
                </a:cubicBezTo>
                <a:cubicBezTo>
                  <a:pt x="7914583" y="767278"/>
                  <a:pt x="7920527" y="767278"/>
                  <a:pt x="7923499" y="767278"/>
                </a:cubicBezTo>
                <a:cubicBezTo>
                  <a:pt x="7923499" y="771927"/>
                  <a:pt x="7923499" y="774251"/>
                  <a:pt x="7923499" y="776576"/>
                </a:cubicBezTo>
                <a:cubicBezTo>
                  <a:pt x="7932415" y="776576"/>
                  <a:pt x="7938359" y="776576"/>
                  <a:pt x="7944303" y="776576"/>
                </a:cubicBezTo>
                <a:cubicBezTo>
                  <a:pt x="7944303" y="725434"/>
                  <a:pt x="7944303" y="671967"/>
                  <a:pt x="7944303" y="620825"/>
                </a:cubicBezTo>
                <a:cubicBezTo>
                  <a:pt x="7971051" y="616175"/>
                  <a:pt x="7994827" y="613851"/>
                  <a:pt x="8021575" y="609201"/>
                </a:cubicBezTo>
                <a:cubicBezTo>
                  <a:pt x="8036435" y="609201"/>
                  <a:pt x="8051296" y="609201"/>
                  <a:pt x="8063184" y="609201"/>
                </a:cubicBezTo>
                <a:cubicBezTo>
                  <a:pt x="8063184" y="578981"/>
                  <a:pt x="8063184" y="546436"/>
                  <a:pt x="8063184" y="516216"/>
                </a:cubicBezTo>
                <a:cubicBezTo>
                  <a:pt x="8092904" y="495294"/>
                  <a:pt x="8152344" y="495294"/>
                  <a:pt x="8179092" y="516216"/>
                </a:cubicBezTo>
                <a:cubicBezTo>
                  <a:pt x="8179092" y="595254"/>
                  <a:pt x="8179092" y="674292"/>
                  <a:pt x="8179092" y="755654"/>
                </a:cubicBezTo>
                <a:cubicBezTo>
                  <a:pt x="8193952" y="755654"/>
                  <a:pt x="8208812" y="755654"/>
                  <a:pt x="8220701" y="755654"/>
                </a:cubicBezTo>
                <a:cubicBezTo>
                  <a:pt x="8220701" y="713811"/>
                  <a:pt x="8220701" y="674292"/>
                  <a:pt x="8220701" y="634773"/>
                </a:cubicBezTo>
                <a:cubicBezTo>
                  <a:pt x="8253393" y="634773"/>
                  <a:pt x="8286085" y="634773"/>
                  <a:pt x="8318777" y="634773"/>
                </a:cubicBezTo>
                <a:cubicBezTo>
                  <a:pt x="8324721" y="641747"/>
                  <a:pt x="8330665" y="648720"/>
                  <a:pt x="8336609" y="655694"/>
                </a:cubicBezTo>
                <a:lnTo>
                  <a:pt x="8336609" y="730582"/>
                </a:lnTo>
                <a:lnTo>
                  <a:pt x="8338212" y="730681"/>
                </a:lnTo>
                <a:cubicBezTo>
                  <a:pt x="8338212" y="730681"/>
                  <a:pt x="8338212" y="730681"/>
                  <a:pt x="8338212" y="607459"/>
                </a:cubicBezTo>
                <a:cubicBezTo>
                  <a:pt x="8338212" y="607459"/>
                  <a:pt x="8338212" y="607459"/>
                  <a:pt x="8359830" y="607459"/>
                </a:cubicBezTo>
                <a:cubicBezTo>
                  <a:pt x="8359830" y="607459"/>
                  <a:pt x="8359830" y="607459"/>
                  <a:pt x="8359830" y="471267"/>
                </a:cubicBezTo>
                <a:cubicBezTo>
                  <a:pt x="8359830" y="471267"/>
                  <a:pt x="8359830" y="471267"/>
                  <a:pt x="8378746" y="471267"/>
                </a:cubicBezTo>
                <a:cubicBezTo>
                  <a:pt x="8378746" y="471267"/>
                  <a:pt x="8378746" y="471267"/>
                  <a:pt x="8378746" y="356693"/>
                </a:cubicBezTo>
                <a:cubicBezTo>
                  <a:pt x="8378746" y="356693"/>
                  <a:pt x="8378746" y="356693"/>
                  <a:pt x="8384150" y="354531"/>
                </a:cubicBezTo>
                <a:cubicBezTo>
                  <a:pt x="8384150" y="354531"/>
                  <a:pt x="8384150" y="354531"/>
                  <a:pt x="8384150" y="328590"/>
                </a:cubicBezTo>
                <a:cubicBezTo>
                  <a:pt x="8384150" y="328590"/>
                  <a:pt x="8384150" y="328590"/>
                  <a:pt x="8405768" y="328590"/>
                </a:cubicBezTo>
                <a:cubicBezTo>
                  <a:pt x="8405768" y="328590"/>
                  <a:pt x="8405768" y="328590"/>
                  <a:pt x="8454409" y="246442"/>
                </a:cubicBezTo>
                <a:cubicBezTo>
                  <a:pt x="8454409" y="246442"/>
                  <a:pt x="8454409" y="246442"/>
                  <a:pt x="845981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45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>
            <a:extLst>
              <a:ext uri="{FF2B5EF4-FFF2-40B4-BE49-F238E27FC236}">
                <a16:creationId xmlns:a16="http://schemas.microsoft.com/office/drawing/2014/main" id="{E26ECD6E-9DEE-4A2B-B5DD-A1228882C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939"/>
            <a:ext cx="10229738" cy="1006061"/>
          </a:xfrm>
          <a:prstGeom prst="rect">
            <a:avLst/>
          </a:prstGeom>
        </p:spPr>
      </p:pic>
      <p:pic>
        <p:nvPicPr>
          <p:cNvPr id="5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ED3DE11E-BD5D-4B9D-948E-59777A4C4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093413" y="1839636"/>
            <a:ext cx="4099849" cy="50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65EA7C3-C127-4FEF-998A-380766830A9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524415" y="2255476"/>
            <a:ext cx="1861405" cy="2908225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4AC1258-BCFC-4466-A293-80A95F8CF2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88309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56CF63-2A59-478C-8FAC-4D0742B889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24927" y="0"/>
            <a:ext cx="7267073" cy="6858000"/>
          </a:xfrm>
          <a:custGeom>
            <a:avLst/>
            <a:gdLst>
              <a:gd name="connsiteX0" fmla="*/ 3064609 w 7267073"/>
              <a:gd name="connsiteY0" fmla="*/ 0 h 6858000"/>
              <a:gd name="connsiteX1" fmla="*/ 7267073 w 7267073"/>
              <a:gd name="connsiteY1" fmla="*/ 0 h 6858000"/>
              <a:gd name="connsiteX2" fmla="*/ 7267073 w 7267073"/>
              <a:gd name="connsiteY2" fmla="*/ 6858000 h 6858000"/>
              <a:gd name="connsiteX3" fmla="*/ 0 w 72670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7073" h="6858000">
                <a:moveTo>
                  <a:pt x="3064609" y="0"/>
                </a:moveTo>
                <a:lnTo>
                  <a:pt x="7267073" y="0"/>
                </a:lnTo>
                <a:lnTo>
                  <a:pt x="72670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406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245653-BD79-43BE-9416-81B7DEA6FD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6400777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1 h 6858000"/>
              <a:gd name="connsiteX3" fmla="*/ 5791223 w 12191999"/>
              <a:gd name="connsiteY3" fmla="*/ 6858000 h 6858000"/>
              <a:gd name="connsiteX4" fmla="*/ 0 w 1219199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6858000">
                <a:moveTo>
                  <a:pt x="6400777" y="0"/>
                </a:moveTo>
                <a:lnTo>
                  <a:pt x="12191999" y="0"/>
                </a:lnTo>
                <a:lnTo>
                  <a:pt x="12191999" y="1"/>
                </a:lnTo>
                <a:lnTo>
                  <a:pt x="57912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45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721FF661-E1BF-44AB-AE42-30299A0C280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097280" anchor="t">
            <a:noAutofit/>
          </a:bodyPr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411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49362" y="389541"/>
            <a:ext cx="6078918" cy="6078918"/>
          </a:xfrm>
          <a:prstGeom prst="diamond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651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248F514-64E6-478F-BD5B-2F5FF8194E9D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04680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D9F10B1-4908-4FDA-BFB4-BCD570CDCB9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3611864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A18808D-4787-4529-A142-029C02C56371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6319048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5106DBC-8A8E-4A2C-9FCB-D57D9E77722B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9026232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2939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33" b="1" i="0">
                <a:solidFill>
                  <a:srgbClr val="33253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33" b="0" i="0">
                <a:solidFill>
                  <a:srgbClr val="332533"/>
                </a:solidFill>
                <a:latin typeface="Roboto Lt"/>
                <a:cs typeface="Roboto Lt"/>
              </a:defRPr>
            </a:lvl1pPr>
          </a:lstStyle>
          <a:p>
            <a:pPr marL="50799">
              <a:spcBef>
                <a:spcPts val="7"/>
              </a:spcBef>
            </a:pPr>
            <a:fld id="{81D60167-4931-47E6-BA6A-407CBD079E47}" type="slidenum">
              <a:rPr lang="fr-FR" spc="-120" smtClean="0"/>
              <a:pPr marL="50799">
                <a:spcBef>
                  <a:spcPts val="7"/>
                </a:spcBef>
              </a:pPr>
              <a:t>‹#›</a:t>
            </a:fld>
            <a:endParaRPr lang="fr-FR" spc="-120" dirty="0"/>
          </a:p>
        </p:txBody>
      </p:sp>
    </p:spTree>
    <p:extLst>
      <p:ext uri="{BB962C8B-B14F-4D97-AF65-F5344CB8AC3E}">
        <p14:creationId xmlns:p14="http://schemas.microsoft.com/office/powerpoint/2010/main" val="869716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A80D6EB4-6316-4BD4-9779-1C793C88EF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7516D1-CC67-491A-A475-E2E321DE7470}"/>
              </a:ext>
            </a:extLst>
          </p:cNvPr>
          <p:cNvSpPr/>
          <p:nvPr userDrawn="1"/>
        </p:nvSpPr>
        <p:spPr>
          <a:xfrm>
            <a:off x="0" y="3667328"/>
            <a:ext cx="12192000" cy="319067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58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964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461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816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73" r:id="rId3"/>
    <p:sldLayoutId id="2147483668" r:id="rId4"/>
    <p:sldLayoutId id="2147483670" r:id="rId5"/>
    <p:sldLayoutId id="2147483669" r:id="rId6"/>
    <p:sldLayoutId id="2147483671" r:id="rId7"/>
    <p:sldLayoutId id="2147483672" r:id="rId8"/>
    <p:sldLayoutId id="2147483674" r:id="rId9"/>
    <p:sldLayoutId id="2147483680" r:id="rId10"/>
    <p:sldLayoutId id="2147483684" r:id="rId11"/>
    <p:sldLayoutId id="2147483665" r:id="rId12"/>
    <p:sldLayoutId id="2147483683" r:id="rId13"/>
    <p:sldLayoutId id="2147483682" r:id="rId14"/>
    <p:sldLayoutId id="2147483681" r:id="rId15"/>
    <p:sldLayoutId id="2147483679" r:id="rId16"/>
    <p:sldLayoutId id="2147483678" r:id="rId17"/>
    <p:sldLayoutId id="2147483677" r:id="rId18"/>
    <p:sldLayoutId id="2147483676" r:id="rId19"/>
    <p:sldLayoutId id="2147483675" r:id="rId20"/>
    <p:sldLayoutId id="2147483704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4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3.png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1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6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94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CEE5899-1E72-4D7A-8D7D-C99B8B3F8E79}"/>
              </a:ext>
            </a:extLst>
          </p:cNvPr>
          <p:cNvSpPr txBox="1"/>
          <p:nvPr/>
        </p:nvSpPr>
        <p:spPr>
          <a:xfrm>
            <a:off x="992189" y="5775083"/>
            <a:ext cx="1028156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buClr>
                <a:srgbClr val="FFAB40"/>
              </a:buClr>
              <a:buSzPts val="1400"/>
            </a:pPr>
            <a:r>
              <a:rPr lang="fr-FR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Étudiant : </a:t>
            </a:r>
            <a:r>
              <a:rPr lang="fr-FR" kern="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Zeruk</a:t>
            </a:r>
            <a:r>
              <a:rPr lang="fr-FR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 </a:t>
            </a:r>
            <a:r>
              <a:rPr lang="fr-FR" kern="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Viktoriya</a:t>
            </a:r>
            <a:endParaRPr lang="fr-FR" kern="0" dirty="0">
              <a:solidFill>
                <a:schemeClr val="accent1">
                  <a:lumMod val="60000"/>
                  <a:lumOff val="40000"/>
                </a:schemeClr>
              </a:solidFill>
              <a:latin typeface="Montserrat"/>
              <a:sym typeface="Montserrat"/>
            </a:endParaRPr>
          </a:p>
          <a:p>
            <a:pPr lvl="0">
              <a:buClr>
                <a:srgbClr val="FFAB40"/>
              </a:buClr>
              <a:buSzPts val="1400"/>
            </a:pPr>
            <a:r>
              <a:rPr lang="fr-FR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Mentor : </a:t>
            </a:r>
            <a:r>
              <a:rPr lang="fr-FR" kern="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  Adrian Rodriguez</a:t>
            </a:r>
            <a:r>
              <a:rPr lang="fr-FR" kern="0" dirty="0" smtClean="0">
                <a:solidFill>
                  <a:schemeClr val="accent2">
                    <a:lumMod val="75000"/>
                  </a:schemeClr>
                </a:solidFill>
                <a:latin typeface="Montserrat"/>
                <a:sym typeface="Montserrat"/>
              </a:rPr>
              <a:t>					                         </a:t>
            </a:r>
            <a:r>
              <a:rPr lang="fr-FR" kern="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05/05/2022</a:t>
            </a:r>
            <a:endParaRPr lang="fr-FR" kern="0" dirty="0">
              <a:solidFill>
                <a:schemeClr val="accent1">
                  <a:lumMod val="60000"/>
                  <a:lumOff val="40000"/>
                </a:schemeClr>
              </a:solidFill>
              <a:latin typeface="Montserrat"/>
              <a:sym typeface="Montserrat"/>
            </a:endParaRPr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C7FEC4FF-3B18-4C32-880D-24AF445B4CD5}"/>
              </a:ext>
            </a:extLst>
          </p:cNvPr>
          <p:cNvSpPr/>
          <p:nvPr/>
        </p:nvSpPr>
        <p:spPr>
          <a:xfrm>
            <a:off x="5577826" y="6359589"/>
            <a:ext cx="436586" cy="436586"/>
          </a:xfrm>
          <a:prstGeom prst="diamond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6DC3E00E-BC60-47A6-ACFF-D2A128A9F524}"/>
              </a:ext>
            </a:extLst>
          </p:cNvPr>
          <p:cNvSpPr/>
          <p:nvPr/>
        </p:nvSpPr>
        <p:spPr>
          <a:xfrm>
            <a:off x="11640033" y="6017416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B3B3BA0-ACCE-4843-9FF5-CACAE6C136CA}"/>
              </a:ext>
            </a:extLst>
          </p:cNvPr>
          <p:cNvGrpSpPr/>
          <p:nvPr/>
        </p:nvGrpSpPr>
        <p:grpSpPr>
          <a:xfrm>
            <a:off x="7865940" y="5468776"/>
            <a:ext cx="3643536" cy="1106806"/>
            <a:chOff x="8230329" y="5360525"/>
            <a:chExt cx="3643536" cy="110680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FEDFB08-2847-47BC-812C-7E8BEE80C723}"/>
                </a:ext>
              </a:extLst>
            </p:cNvPr>
            <p:cNvSpPr/>
            <p:nvPr/>
          </p:nvSpPr>
          <p:spPr>
            <a:xfrm rot="10800000" flipV="1">
              <a:off x="11782425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2D24F03-F961-4F44-B1CE-1D5D0F7A691A}"/>
                </a:ext>
              </a:extLst>
            </p:cNvPr>
            <p:cNvSpPr/>
            <p:nvPr/>
          </p:nvSpPr>
          <p:spPr>
            <a:xfrm flipH="1">
              <a:off x="8230329" y="6375891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Diamond 37">
            <a:extLst>
              <a:ext uri="{FF2B5EF4-FFF2-40B4-BE49-F238E27FC236}">
                <a16:creationId xmlns:a16="http://schemas.microsoft.com/office/drawing/2014/main" id="{0CAE8180-B2E6-44FE-89C1-0A88EF32B703}"/>
              </a:ext>
            </a:extLst>
          </p:cNvPr>
          <p:cNvSpPr/>
          <p:nvPr/>
        </p:nvSpPr>
        <p:spPr>
          <a:xfrm>
            <a:off x="78162" y="6263549"/>
            <a:ext cx="532626" cy="532626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FACFFFBF-F513-4171-A2F1-660E586D1529}"/>
              </a:ext>
            </a:extLst>
          </p:cNvPr>
          <p:cNvSpPr/>
          <p:nvPr/>
        </p:nvSpPr>
        <p:spPr>
          <a:xfrm>
            <a:off x="126182" y="5333304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47" y="291584"/>
            <a:ext cx="4482198" cy="274908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472" y="94431"/>
            <a:ext cx="2317856" cy="1305099"/>
          </a:xfrm>
          <a:prstGeom prst="rect">
            <a:avLst/>
          </a:prstGeom>
        </p:spPr>
      </p:pic>
      <p:pic>
        <p:nvPicPr>
          <p:cNvPr id="42" name="Image 7">
            <a:extLst>
              <a:ext uri="{FF2B5EF4-FFF2-40B4-BE49-F238E27FC236}">
                <a16:creationId xmlns:a16="http://schemas.microsoft.com/office/drawing/2014/main" id="{ED3D4CC1-61F6-4D01-8FAC-88DA51634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32600" cy="17326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FDB1076-7CAA-4A2C-93BD-B9BDC464E920}"/>
              </a:ext>
            </a:extLst>
          </p:cNvPr>
          <p:cNvSpPr txBox="1"/>
          <p:nvPr/>
        </p:nvSpPr>
        <p:spPr>
          <a:xfrm>
            <a:off x="992189" y="4182139"/>
            <a:ext cx="1047014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40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Project 4 : </a:t>
            </a:r>
          </a:p>
          <a:p>
            <a:r>
              <a:rPr lang="fr-FR" sz="40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Segmentez </a:t>
            </a:r>
            <a:r>
              <a:rPr lang="fr-FR" sz="4000" dirty="0">
                <a:solidFill>
                  <a:schemeClr val="bg1"/>
                </a:solidFill>
                <a:latin typeface="Trebuchet MS" panose="020B0603020202020204" pitchFamily="34" charset="0"/>
              </a:rPr>
              <a:t>des clients d'un site e-commerce</a:t>
            </a:r>
            <a:endParaRPr lang="ko-KR" altLang="en-US" sz="4000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572CC02-C48B-46EC-AFB2-287D413B097B}"/>
              </a:ext>
            </a:extLst>
          </p:cNvPr>
          <p:cNvGrpSpPr/>
          <p:nvPr/>
        </p:nvGrpSpPr>
        <p:grpSpPr>
          <a:xfrm rot="10800000">
            <a:off x="797929" y="4072713"/>
            <a:ext cx="3634011" cy="1097280"/>
            <a:chOff x="8230329" y="5360525"/>
            <a:chExt cx="3634011" cy="109728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36C07F8-24DD-4BA6-9092-8D41252A9213}"/>
                </a:ext>
              </a:extLst>
            </p:cNvPr>
            <p:cNvSpPr/>
            <p:nvPr/>
          </p:nvSpPr>
          <p:spPr>
            <a:xfrm rot="10800000" flipV="1">
              <a:off x="11772900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9E8BAB-E2C5-4A59-A969-FC77F18BAD4E}"/>
                </a:ext>
              </a:extLst>
            </p:cNvPr>
            <p:cNvSpPr/>
            <p:nvPr/>
          </p:nvSpPr>
          <p:spPr>
            <a:xfrm flipH="1">
              <a:off x="8230329" y="6366364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Diamond 47">
            <a:extLst>
              <a:ext uri="{FF2B5EF4-FFF2-40B4-BE49-F238E27FC236}">
                <a16:creationId xmlns:a16="http://schemas.microsoft.com/office/drawing/2014/main" id="{E50EA38B-23FC-4E7A-B7AA-8E3D0D22FD4D}"/>
              </a:ext>
            </a:extLst>
          </p:cNvPr>
          <p:cNvSpPr/>
          <p:nvPr/>
        </p:nvSpPr>
        <p:spPr>
          <a:xfrm>
            <a:off x="174202" y="4403060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>
            <a:extLst>
              <a:ext uri="{FF2B5EF4-FFF2-40B4-BE49-F238E27FC236}">
                <a16:creationId xmlns:a16="http://schemas.microsoft.com/office/drawing/2014/main" id="{5AFF7729-CFFB-4020-A705-E805834C0FFB}"/>
              </a:ext>
            </a:extLst>
          </p:cNvPr>
          <p:cNvSpPr/>
          <p:nvPr/>
        </p:nvSpPr>
        <p:spPr>
          <a:xfrm>
            <a:off x="11593896" y="4839646"/>
            <a:ext cx="436586" cy="436586"/>
          </a:xfrm>
          <a:prstGeom prst="diamond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93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mond 8">
            <a:extLst>
              <a:ext uri="{FF2B5EF4-FFF2-40B4-BE49-F238E27FC236}">
                <a16:creationId xmlns:a16="http://schemas.microsoft.com/office/drawing/2014/main" id="{D8BAB20E-1C8C-4F1B-8554-257E4EA25266}"/>
              </a:ext>
            </a:extLst>
          </p:cNvPr>
          <p:cNvSpPr/>
          <p:nvPr/>
        </p:nvSpPr>
        <p:spPr>
          <a:xfrm>
            <a:off x="11532345" y="6174504"/>
            <a:ext cx="493710" cy="497416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12"/>
          <p:cNvSpPr txBox="1">
            <a:spLocks/>
          </p:cNvSpPr>
          <p:nvPr/>
        </p:nvSpPr>
        <p:spPr>
          <a:xfrm>
            <a:off x="0" y="222709"/>
            <a:ext cx="12191999" cy="4437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2400" b="1" dirty="0"/>
              <a:t>Profil client </a:t>
            </a:r>
            <a:r>
              <a:rPr lang="fr-FR" sz="2400" b="1" dirty="0" smtClean="0"/>
              <a:t>recherché</a:t>
            </a:r>
            <a:endParaRPr lang="fr-FR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750" y="1120367"/>
            <a:ext cx="9819009" cy="5054137"/>
          </a:xfrm>
          <a:prstGeom prst="rect">
            <a:avLst/>
          </a:prstGeom>
        </p:spPr>
      </p:pic>
      <p:sp>
        <p:nvSpPr>
          <p:cNvPr id="23" name="object 4"/>
          <p:cNvSpPr txBox="1"/>
          <p:nvPr/>
        </p:nvSpPr>
        <p:spPr>
          <a:xfrm>
            <a:off x="8746837" y="4289208"/>
            <a:ext cx="1893453" cy="241092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48895">
              <a:lnSpc>
                <a:spcPts val="1650"/>
              </a:lnSpc>
              <a:spcBef>
                <a:spcPts val="180"/>
              </a:spcBef>
            </a:pPr>
            <a:r>
              <a:rPr sz="1600" b="1" spc="-5" dirty="0">
                <a:latin typeface="Arial MT"/>
                <a:cs typeface="Arial MT"/>
              </a:rPr>
              <a:t>Comment</a:t>
            </a:r>
            <a:r>
              <a:rPr sz="1600" b="1" spc="-90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 MT"/>
                <a:cs typeface="Arial MT"/>
              </a:rPr>
              <a:t>il </a:t>
            </a:r>
            <a:r>
              <a:rPr sz="1600" b="1" spc="-375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 MT"/>
                <a:cs typeface="Arial MT"/>
              </a:rPr>
              <a:t>paie?</a:t>
            </a:r>
            <a:endParaRPr sz="1600" b="1" dirty="0">
              <a:latin typeface="Arial MT"/>
              <a:cs typeface="Arial MT"/>
            </a:endParaRPr>
          </a:p>
        </p:txBody>
      </p:sp>
      <p:sp>
        <p:nvSpPr>
          <p:cNvPr id="24" name="object 5"/>
          <p:cNvSpPr txBox="1"/>
          <p:nvPr/>
        </p:nvSpPr>
        <p:spPr>
          <a:xfrm>
            <a:off x="8548670" y="5554053"/>
            <a:ext cx="1452036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600" b="1" spc="-5" dirty="0">
                <a:latin typeface="Arial MT"/>
                <a:cs typeface="Arial MT"/>
              </a:rPr>
              <a:t>Nbr de </a:t>
            </a:r>
            <a:r>
              <a:rPr sz="1600" b="1" dirty="0">
                <a:latin typeface="Arial MT"/>
                <a:cs typeface="Arial MT"/>
              </a:rPr>
              <a:t> commandes</a:t>
            </a:r>
          </a:p>
        </p:txBody>
      </p:sp>
      <p:sp>
        <p:nvSpPr>
          <p:cNvPr id="25" name="object 6"/>
          <p:cNvSpPr txBox="1"/>
          <p:nvPr/>
        </p:nvSpPr>
        <p:spPr>
          <a:xfrm>
            <a:off x="8746837" y="2794093"/>
            <a:ext cx="1717963" cy="241092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650"/>
              </a:lnSpc>
              <a:spcBef>
                <a:spcPts val="180"/>
              </a:spcBef>
            </a:pPr>
            <a:r>
              <a:rPr sz="1600" b="1" spc="-5" dirty="0">
                <a:latin typeface="Arial MT"/>
                <a:cs typeface="Arial MT"/>
              </a:rPr>
              <a:t>Combien</a:t>
            </a:r>
            <a:r>
              <a:rPr sz="1600" b="1" spc="-90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 MT"/>
                <a:cs typeface="Arial MT"/>
              </a:rPr>
              <a:t>il </a:t>
            </a:r>
            <a:r>
              <a:rPr sz="1600" b="1" spc="-375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 MT"/>
                <a:cs typeface="Arial MT"/>
              </a:rPr>
              <a:t>paie?</a:t>
            </a:r>
            <a:endParaRPr sz="1600" b="1" dirty="0">
              <a:latin typeface="Arial MT"/>
              <a:cs typeface="Arial MT"/>
            </a:endParaRPr>
          </a:p>
        </p:txBody>
      </p:sp>
      <p:sp>
        <p:nvSpPr>
          <p:cNvPr id="26" name="object 7"/>
          <p:cNvSpPr txBox="1"/>
          <p:nvPr/>
        </p:nvSpPr>
        <p:spPr>
          <a:xfrm>
            <a:off x="2757832" y="1277582"/>
            <a:ext cx="1770611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650"/>
              </a:lnSpc>
              <a:spcBef>
                <a:spcPts val="180"/>
              </a:spcBef>
            </a:pPr>
            <a:r>
              <a:rPr sz="1600" b="1" spc="-5" dirty="0">
                <a:latin typeface="Arial MT"/>
                <a:cs typeface="Arial MT"/>
              </a:rPr>
              <a:t>Qu'est-ce</a:t>
            </a:r>
            <a:r>
              <a:rPr sz="1600" b="1" spc="-90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 MT"/>
                <a:cs typeface="Arial MT"/>
              </a:rPr>
              <a:t>qu’il </a:t>
            </a:r>
            <a:r>
              <a:rPr sz="1600" b="1" spc="-375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 MT"/>
                <a:cs typeface="Arial MT"/>
              </a:rPr>
              <a:t>achète?</a:t>
            </a:r>
            <a:endParaRPr sz="1600" b="1" dirty="0">
              <a:latin typeface="Arial MT"/>
              <a:cs typeface="Arial MT"/>
            </a:endParaRPr>
          </a:p>
        </p:txBody>
      </p:sp>
      <p:sp>
        <p:nvSpPr>
          <p:cNvPr id="27" name="object 8"/>
          <p:cNvSpPr txBox="1"/>
          <p:nvPr/>
        </p:nvSpPr>
        <p:spPr>
          <a:xfrm>
            <a:off x="2710989" y="5587711"/>
            <a:ext cx="1812176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650"/>
              </a:lnSpc>
              <a:spcBef>
                <a:spcPts val="180"/>
              </a:spcBef>
            </a:pPr>
            <a:r>
              <a:rPr sz="1600" b="1" spc="-5" dirty="0">
                <a:latin typeface="Arial MT"/>
                <a:cs typeface="Arial MT"/>
              </a:rPr>
              <a:t>Categorie</a:t>
            </a:r>
            <a:r>
              <a:rPr sz="1600" b="1" spc="-90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 MT"/>
                <a:cs typeface="Arial MT"/>
              </a:rPr>
              <a:t>de </a:t>
            </a:r>
            <a:r>
              <a:rPr sz="1600" b="1" spc="-375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 MT"/>
                <a:cs typeface="Arial MT"/>
              </a:rPr>
              <a:t>produits</a:t>
            </a:r>
            <a:endParaRPr sz="1600" b="1" dirty="0">
              <a:latin typeface="Arial MT"/>
              <a:cs typeface="Arial MT"/>
            </a:endParaRPr>
          </a:p>
        </p:txBody>
      </p:sp>
      <p:sp>
        <p:nvSpPr>
          <p:cNvPr id="31" name="object 10"/>
          <p:cNvSpPr txBox="1"/>
          <p:nvPr/>
        </p:nvSpPr>
        <p:spPr>
          <a:xfrm>
            <a:off x="2497919" y="4180204"/>
            <a:ext cx="1421588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650"/>
              </a:lnSpc>
              <a:spcBef>
                <a:spcPts val="180"/>
              </a:spcBef>
            </a:pPr>
            <a:r>
              <a:rPr sz="1600" b="1" dirty="0">
                <a:latin typeface="Arial MT"/>
                <a:cs typeface="Arial MT"/>
              </a:rPr>
              <a:t>A</a:t>
            </a:r>
            <a:r>
              <a:rPr sz="1600" b="1" spc="-80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 MT"/>
                <a:cs typeface="Arial MT"/>
              </a:rPr>
              <a:t>qu</a:t>
            </a:r>
            <a:r>
              <a:rPr sz="1600" b="1" dirty="0">
                <a:latin typeface="Arial MT"/>
                <a:cs typeface="Arial MT"/>
              </a:rPr>
              <a:t>i</a:t>
            </a:r>
            <a:r>
              <a:rPr sz="1600" b="1" spc="-5" dirty="0">
                <a:latin typeface="Arial MT"/>
                <a:cs typeface="Arial MT"/>
              </a:rPr>
              <a:t> il  achète?</a:t>
            </a:r>
            <a:endParaRPr sz="1600" b="1" dirty="0">
              <a:latin typeface="Arial MT"/>
              <a:cs typeface="Arial MT"/>
            </a:endParaRPr>
          </a:p>
        </p:txBody>
      </p:sp>
      <p:sp>
        <p:nvSpPr>
          <p:cNvPr id="32" name="object 11"/>
          <p:cNvSpPr txBox="1"/>
          <p:nvPr/>
        </p:nvSpPr>
        <p:spPr>
          <a:xfrm>
            <a:off x="2841887" y="2685089"/>
            <a:ext cx="948717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600" b="1" spc="-5" dirty="0">
                <a:latin typeface="Arial MT"/>
                <a:cs typeface="Arial MT"/>
              </a:rPr>
              <a:t>Quand</a:t>
            </a:r>
            <a:r>
              <a:rPr sz="1600" b="1" spc="-95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 MT"/>
                <a:cs typeface="Arial MT"/>
              </a:rPr>
              <a:t>il </a:t>
            </a:r>
            <a:r>
              <a:rPr sz="1600" b="1" spc="-375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 MT"/>
                <a:cs typeface="Arial MT"/>
              </a:rPr>
              <a:t>achète?</a:t>
            </a:r>
            <a:endParaRPr sz="1600" b="1" dirty="0">
              <a:latin typeface="Arial MT"/>
              <a:cs typeface="Arial MT"/>
            </a:endParaRPr>
          </a:p>
        </p:txBody>
      </p:sp>
      <p:sp>
        <p:nvSpPr>
          <p:cNvPr id="33" name="object 9"/>
          <p:cNvSpPr txBox="1"/>
          <p:nvPr/>
        </p:nvSpPr>
        <p:spPr>
          <a:xfrm>
            <a:off x="8324296" y="1283317"/>
            <a:ext cx="1443158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650"/>
              </a:lnSpc>
              <a:spcBef>
                <a:spcPts val="180"/>
              </a:spcBef>
            </a:pPr>
            <a:r>
              <a:rPr sz="1600" b="1" spc="-5" dirty="0">
                <a:latin typeface="Arial MT"/>
                <a:cs typeface="Arial MT"/>
              </a:rPr>
              <a:t>Fréquence  d’achat</a:t>
            </a:r>
            <a:endParaRPr sz="1600" b="1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099685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58D45E1-3406-4A9F-936E-982BCC338E2E}"/>
              </a:ext>
            </a:extLst>
          </p:cNvPr>
          <p:cNvGrpSpPr/>
          <p:nvPr/>
        </p:nvGrpSpPr>
        <p:grpSpPr>
          <a:xfrm>
            <a:off x="2652148" y="2325419"/>
            <a:ext cx="7528172" cy="1621896"/>
            <a:chOff x="6127001" y="975256"/>
            <a:chExt cx="7528172" cy="16218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32343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8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8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E16F429-6192-415F-9755-6EE02C49F2C5}"/>
                </a:ext>
              </a:extLst>
            </p:cNvPr>
            <p:cNvGrpSpPr/>
            <p:nvPr/>
          </p:nvGrpSpPr>
          <p:grpSpPr>
            <a:xfrm>
              <a:off x="7186295" y="1273713"/>
              <a:ext cx="6468878" cy="1323439"/>
              <a:chOff x="7168717" y="1368649"/>
              <a:chExt cx="6468878" cy="13234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93B75C5-9BDB-4B5F-AB3F-CB12A702F1F8}"/>
                  </a:ext>
                </a:extLst>
              </p:cNvPr>
              <p:cNvSpPr txBox="1"/>
              <p:nvPr/>
            </p:nvSpPr>
            <p:spPr>
              <a:xfrm>
                <a:off x="7168717" y="1736433"/>
                <a:ext cx="44561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91A18A-7559-4485-BC2C-6ACBBA9F87DF}"/>
                  </a:ext>
                </a:extLst>
              </p:cNvPr>
              <p:cNvSpPr txBox="1"/>
              <p:nvPr/>
            </p:nvSpPr>
            <p:spPr>
              <a:xfrm>
                <a:off x="7168717" y="1368649"/>
                <a:ext cx="6468878" cy="1323439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cs typeface="Arial" pitchFamily="34" charset="0"/>
                  </a:rPr>
                  <a:t>  </a:t>
                </a:r>
                <a:r>
                  <a:rPr lang="en-US" altLang="ko-KR" sz="4000" b="1" dirty="0" err="1">
                    <a:solidFill>
                      <a:schemeClr val="accent3"/>
                    </a:solidFill>
                    <a:cs typeface="Arial" pitchFamily="34" charset="0"/>
                  </a:rPr>
                  <a:t>Analyse</a:t>
                </a:r>
                <a:r>
                  <a:rPr lang="en-US" altLang="ko-KR" sz="4000" b="1" dirty="0">
                    <a:solidFill>
                      <a:schemeClr val="accent3"/>
                    </a:solidFill>
                    <a:cs typeface="Arial" pitchFamily="34" charset="0"/>
                  </a:rPr>
                  <a:t> </a:t>
                </a:r>
                <a:r>
                  <a:rPr lang="en-US" altLang="ko-KR" sz="4000" b="1" dirty="0" err="1">
                    <a:solidFill>
                      <a:schemeClr val="accent3"/>
                    </a:solidFill>
                    <a:cs typeface="Arial" pitchFamily="34" charset="0"/>
                  </a:rPr>
                  <a:t>exploratoire</a:t>
                </a:r>
                <a:r>
                  <a:rPr lang="en-US" altLang="ko-KR" sz="4000" b="1" dirty="0">
                    <a:solidFill>
                      <a:schemeClr val="accent3"/>
                    </a:solidFill>
                    <a:cs typeface="Arial" pitchFamily="34" charset="0"/>
                  </a:rPr>
                  <a:t> </a:t>
                </a:r>
                <a:endParaRPr lang="ko-KR" altLang="en-US" sz="4000" b="1" dirty="0">
                  <a:solidFill>
                    <a:schemeClr val="accent3"/>
                  </a:solidFill>
                  <a:cs typeface="Arial" pitchFamily="34" charset="0"/>
                </a:endParaRPr>
              </a:p>
              <a:p>
                <a:endParaRPr lang="ko-KR" altLang="en-US" sz="40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6" name="Diamond 15">
            <a:extLst>
              <a:ext uri="{FF2B5EF4-FFF2-40B4-BE49-F238E27FC236}">
                <a16:creationId xmlns:a16="http://schemas.microsoft.com/office/drawing/2014/main" id="{054C6852-9435-4614-9AEA-A0630E3781E5}"/>
              </a:ext>
            </a:extLst>
          </p:cNvPr>
          <p:cNvSpPr/>
          <p:nvPr/>
        </p:nvSpPr>
        <p:spPr>
          <a:xfrm>
            <a:off x="1971556" y="2768845"/>
            <a:ext cx="436586" cy="436586"/>
          </a:xfrm>
          <a:prstGeom prst="diamond">
            <a:avLst/>
          </a:prstGeom>
          <a:noFill/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054C6852-9435-4614-9AEA-A0630E3781E5}"/>
              </a:ext>
            </a:extLst>
          </p:cNvPr>
          <p:cNvSpPr/>
          <p:nvPr/>
        </p:nvSpPr>
        <p:spPr>
          <a:xfrm>
            <a:off x="2189849" y="2768845"/>
            <a:ext cx="436586" cy="436586"/>
          </a:xfrm>
          <a:prstGeom prst="diamond">
            <a:avLst/>
          </a:prstGeom>
          <a:noFill/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7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1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3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66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mond 8">
            <a:extLst>
              <a:ext uri="{FF2B5EF4-FFF2-40B4-BE49-F238E27FC236}">
                <a16:creationId xmlns:a16="http://schemas.microsoft.com/office/drawing/2014/main" id="{D8BAB20E-1C8C-4F1B-8554-257E4EA25266}"/>
              </a:ext>
            </a:extLst>
          </p:cNvPr>
          <p:cNvSpPr/>
          <p:nvPr/>
        </p:nvSpPr>
        <p:spPr>
          <a:xfrm>
            <a:off x="11532345" y="6174504"/>
            <a:ext cx="493710" cy="497416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bject 12"/>
          <p:cNvSpPr txBox="1">
            <a:spLocks/>
          </p:cNvSpPr>
          <p:nvPr/>
        </p:nvSpPr>
        <p:spPr>
          <a:xfrm>
            <a:off x="249382" y="251303"/>
            <a:ext cx="11702782" cy="443711"/>
          </a:xfrm>
          <a:prstGeom prst="rect">
            <a:avLst/>
          </a:prstGeom>
          <a:solidFill>
            <a:srgbClr val="FFC530"/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2400" b="1" dirty="0" smtClean="0"/>
              <a:t>Analyse </a:t>
            </a:r>
            <a:r>
              <a:rPr lang="fr-FR" sz="2400" b="1" dirty="0"/>
              <a:t>Exploratoire </a:t>
            </a:r>
          </a:p>
        </p:txBody>
      </p:sp>
      <p:sp>
        <p:nvSpPr>
          <p:cNvPr id="3" name="Rectangle 2"/>
          <p:cNvSpPr/>
          <p:nvPr/>
        </p:nvSpPr>
        <p:spPr>
          <a:xfrm>
            <a:off x="3971637" y="688064"/>
            <a:ext cx="4802909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lvl="0">
              <a:spcBef>
                <a:spcPts val="45"/>
              </a:spcBef>
            </a:pPr>
            <a:r>
              <a:rPr lang="fr-FR" sz="1500" spc="-95" dirty="0" smtClean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Distribution</a:t>
            </a:r>
            <a:r>
              <a:rPr lang="fr-FR" sz="1500" spc="-110" dirty="0" smtClean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s</a:t>
            </a:r>
            <a:r>
              <a:rPr lang="fr-FR" sz="1500" spc="-30" dirty="0" smtClean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lang="fr-FR" sz="1500" spc="-75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positi</a:t>
            </a:r>
            <a:r>
              <a:rPr lang="fr-FR" sz="1500" spc="-95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v</a:t>
            </a:r>
            <a:r>
              <a:rPr lang="fr-FR" sz="1500" spc="-120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emen</a:t>
            </a:r>
            <a:r>
              <a:rPr lang="fr-FR" sz="1500" spc="-60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t</a:t>
            </a:r>
            <a:r>
              <a:rPr lang="fr-FR" sz="1500" spc="-35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lang="fr-FR" sz="1500" spc="-85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biaisée</a:t>
            </a:r>
            <a:r>
              <a:rPr lang="fr-FR" sz="1500" spc="-90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s</a:t>
            </a:r>
            <a:r>
              <a:rPr lang="fr-FR" sz="1500" spc="-30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lang="fr-FR" sz="1500" spc="-90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(non</a:t>
            </a:r>
            <a:r>
              <a:rPr lang="fr-FR" sz="1500" spc="-30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lang="fr-FR" sz="1500" spc="-95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normales</a:t>
            </a:r>
            <a:r>
              <a:rPr lang="fr-FR" sz="1500" spc="-95" dirty="0" smtClean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)</a:t>
            </a:r>
            <a:endParaRPr lang="fr-FR" sz="1500" dirty="0" smtClean="0">
              <a:solidFill>
                <a:schemeClr val="bg1"/>
              </a:solidFill>
              <a:latin typeface="Trebuchet MS" panose="020B0603020202020204" pitchFamily="34" charset="0"/>
              <a:cs typeface="Roboto Lt"/>
            </a:endParaRPr>
          </a:p>
          <a:p>
            <a:pPr marL="85725" lvl="0"/>
            <a:r>
              <a:rPr lang="fr-FR" sz="1500" b="1" spc="-40" dirty="0" smtClean="0">
                <a:solidFill>
                  <a:schemeClr val="bg1"/>
                </a:solidFill>
                <a:latin typeface="Trebuchet MS" panose="020B0603020202020204" pitchFamily="34" charset="0"/>
                <a:cs typeface="Roboto Cn"/>
              </a:rPr>
              <a:t>96</a:t>
            </a:r>
            <a:r>
              <a:rPr lang="fr-FR" sz="1500" b="1" spc="-45" dirty="0" smtClean="0">
                <a:solidFill>
                  <a:schemeClr val="bg1"/>
                </a:solidFill>
                <a:latin typeface="Trebuchet MS" panose="020B0603020202020204" pitchFamily="34" charset="0"/>
                <a:cs typeface="Roboto Cn"/>
              </a:rPr>
              <a:t>%</a:t>
            </a:r>
            <a:r>
              <a:rPr lang="fr-FR" sz="1500" b="1" spc="15" dirty="0" smtClean="0">
                <a:solidFill>
                  <a:schemeClr val="bg1"/>
                </a:solidFill>
                <a:latin typeface="Trebuchet MS" panose="020B0603020202020204" pitchFamily="34" charset="0"/>
                <a:cs typeface="Roboto Cn"/>
              </a:rPr>
              <a:t> </a:t>
            </a:r>
            <a:r>
              <a:rPr lang="fr-FR" sz="1500" spc="-110" dirty="0" smtClean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on</a:t>
            </a:r>
            <a:r>
              <a:rPr lang="fr-FR" sz="1500" spc="-60" dirty="0" smtClean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t</a:t>
            </a:r>
            <a:r>
              <a:rPr lang="fr-FR" sz="1500" spc="-35" dirty="0" smtClean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lang="fr-FR" sz="1500" spc="-130" dirty="0" smtClean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command</a:t>
            </a:r>
            <a:r>
              <a:rPr lang="fr-FR" sz="1500" spc="-100" dirty="0" smtClean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é</a:t>
            </a:r>
            <a:r>
              <a:rPr lang="fr-FR" sz="1500" spc="-35" dirty="0" smtClean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lang="fr-FR" sz="1500" spc="-105" dirty="0" smtClean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1</a:t>
            </a:r>
            <a:r>
              <a:rPr lang="fr-FR" sz="1500" spc="-30" dirty="0" smtClean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lang="fr-FR" sz="1500" spc="-70" dirty="0" smtClean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fois</a:t>
            </a:r>
            <a:endParaRPr lang="fr-FR" sz="1500" dirty="0" smtClean="0">
              <a:solidFill>
                <a:schemeClr val="bg1"/>
              </a:solidFill>
              <a:latin typeface="Trebuchet MS" panose="020B0603020202020204" pitchFamily="34" charset="0"/>
              <a:cs typeface="Roboto Lt"/>
            </a:endParaRPr>
          </a:p>
          <a:p>
            <a:pPr marL="85725" lvl="0"/>
            <a:r>
              <a:rPr lang="fr-FR" sz="1500" b="1" spc="-40" dirty="0" smtClean="0">
                <a:solidFill>
                  <a:schemeClr val="bg1"/>
                </a:solidFill>
                <a:latin typeface="Trebuchet MS" panose="020B0603020202020204" pitchFamily="34" charset="0"/>
                <a:cs typeface="Roboto Cn"/>
              </a:rPr>
              <a:t>96</a:t>
            </a:r>
            <a:r>
              <a:rPr lang="fr-FR" sz="1500" b="1" spc="-45" dirty="0" smtClean="0">
                <a:solidFill>
                  <a:schemeClr val="bg1"/>
                </a:solidFill>
                <a:latin typeface="Trebuchet MS" panose="020B0603020202020204" pitchFamily="34" charset="0"/>
                <a:cs typeface="Roboto Cn"/>
              </a:rPr>
              <a:t>%</a:t>
            </a:r>
            <a:r>
              <a:rPr lang="fr-FR" sz="1500" b="1" dirty="0" smtClean="0">
                <a:solidFill>
                  <a:schemeClr val="bg1"/>
                </a:solidFill>
                <a:latin typeface="Trebuchet MS" panose="020B0603020202020204" pitchFamily="34" charset="0"/>
                <a:cs typeface="Roboto Cn"/>
              </a:rPr>
              <a:t> </a:t>
            </a:r>
            <a:r>
              <a:rPr lang="fr-FR" sz="1500" spc="-110" dirty="0" smtClean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on</a:t>
            </a:r>
            <a:r>
              <a:rPr lang="fr-FR" sz="1500" spc="-60" dirty="0" smtClean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t</a:t>
            </a:r>
            <a:r>
              <a:rPr lang="fr-FR" sz="1500" spc="-35" dirty="0" smtClean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lang="fr-FR" sz="1500" spc="-95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acheté</a:t>
            </a:r>
            <a:r>
              <a:rPr lang="fr-FR" sz="1500" spc="-35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lang="fr-FR" sz="1500" spc="-120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u</a:t>
            </a:r>
            <a:r>
              <a:rPr lang="fr-FR" sz="1500" spc="-114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n</a:t>
            </a:r>
            <a:r>
              <a:rPr lang="fr-FR" sz="1500" spc="-35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lang="fr-FR" sz="1500" spc="-100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seu</a:t>
            </a:r>
            <a:r>
              <a:rPr lang="fr-FR" sz="1500" spc="-40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l</a:t>
            </a:r>
            <a:r>
              <a:rPr lang="fr-FR" sz="1500" spc="-30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lang="fr-FR" sz="1500" spc="-105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a</a:t>
            </a:r>
            <a:r>
              <a:rPr lang="fr-FR" sz="1500" spc="-35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r</a:t>
            </a:r>
            <a:r>
              <a:rPr lang="fr-FR" sz="1500" spc="-60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ticle</a:t>
            </a:r>
            <a:endParaRPr lang="fr-FR" sz="1500" dirty="0">
              <a:solidFill>
                <a:schemeClr val="bg1"/>
              </a:solidFill>
              <a:latin typeface="Trebuchet MS" panose="020B0603020202020204" pitchFamily="34" charset="0"/>
              <a:cs typeface="Roboto Lt"/>
            </a:endParaRPr>
          </a:p>
          <a:p>
            <a:pPr marL="85725" lvl="0">
              <a:lnSpc>
                <a:spcPts val="1664"/>
              </a:lnSpc>
              <a:spcBef>
                <a:spcPts val="5"/>
              </a:spcBef>
            </a:pPr>
            <a:r>
              <a:rPr lang="fr-FR" sz="1400" b="1" spc="-40" dirty="0" smtClean="0">
                <a:solidFill>
                  <a:schemeClr val="bg1"/>
                </a:solidFill>
                <a:latin typeface="Trebuchet MS" panose="020B0603020202020204" pitchFamily="34" charset="0"/>
                <a:cs typeface="Roboto Cn"/>
              </a:rPr>
              <a:t>74,3%</a:t>
            </a:r>
            <a:r>
              <a:rPr lang="fr-FR" sz="1400" b="1" spc="5" dirty="0" smtClean="0">
                <a:solidFill>
                  <a:schemeClr val="bg1"/>
                </a:solidFill>
                <a:latin typeface="Trebuchet MS" panose="020B0603020202020204" pitchFamily="34" charset="0"/>
                <a:cs typeface="Roboto Cn"/>
              </a:rPr>
              <a:t> </a:t>
            </a:r>
            <a:r>
              <a:rPr lang="fr-FR" sz="1400" spc="-100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son</a:t>
            </a:r>
            <a:r>
              <a:rPr lang="fr-FR" sz="1400" spc="-55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t</a:t>
            </a:r>
            <a:r>
              <a:rPr lang="fr-FR" sz="1400" spc="-30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lang="fr-FR" sz="1400" spc="-70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satisfaits</a:t>
            </a:r>
            <a:endParaRPr lang="fr-FR" sz="1400" dirty="0">
              <a:solidFill>
                <a:schemeClr val="bg1"/>
              </a:solidFill>
              <a:latin typeface="Trebuchet MS" panose="020B0603020202020204" pitchFamily="34" charset="0"/>
              <a:cs typeface="Roboto Lt"/>
            </a:endParaRPr>
          </a:p>
          <a:p>
            <a:pPr marL="85725" lvl="0">
              <a:lnSpc>
                <a:spcPts val="1664"/>
              </a:lnSpc>
            </a:pPr>
            <a:r>
              <a:rPr lang="fr-FR" sz="1400" b="1" spc="-90" dirty="0" smtClean="0">
                <a:solidFill>
                  <a:schemeClr val="bg1"/>
                </a:solidFill>
                <a:latin typeface="Trebuchet MS" panose="020B0603020202020204" pitchFamily="34" charset="0"/>
                <a:cs typeface="Roboto Cn"/>
              </a:rPr>
              <a:t>96,3%</a:t>
            </a:r>
            <a:r>
              <a:rPr lang="fr-FR" sz="1400" b="1" spc="5" dirty="0" smtClean="0">
                <a:solidFill>
                  <a:schemeClr val="bg1"/>
                </a:solidFill>
                <a:latin typeface="Trebuchet MS" panose="020B0603020202020204" pitchFamily="34" charset="0"/>
                <a:cs typeface="Roboto Cn"/>
              </a:rPr>
              <a:t> </a:t>
            </a:r>
            <a:r>
              <a:rPr lang="fr-FR" sz="1400" spc="-85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ont</a:t>
            </a:r>
            <a:r>
              <a:rPr lang="fr-FR" sz="1400" spc="-30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lang="fr-FR" sz="1400" spc="-95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passé</a:t>
            </a:r>
            <a:r>
              <a:rPr lang="fr-FR" sz="1400" spc="-30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lang="fr-FR" sz="1400" spc="-105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une</a:t>
            </a:r>
            <a:r>
              <a:rPr lang="fr-FR" sz="1400" spc="-30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lang="fr-FR" sz="1400" spc="-120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commande</a:t>
            </a:r>
            <a:r>
              <a:rPr lang="fr-FR" sz="1400" spc="-30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lang="fr-FR" sz="1400" spc="-95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chez</a:t>
            </a:r>
            <a:r>
              <a:rPr lang="fr-FR" sz="1400" spc="-30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lang="fr-FR" sz="1400" spc="-110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un</a:t>
            </a:r>
            <a:r>
              <a:rPr lang="fr-FR" sz="1400" spc="-30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lang="fr-FR" sz="1400" spc="-80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seul</a:t>
            </a:r>
            <a:r>
              <a:rPr lang="fr-FR" sz="1400" spc="-30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lang="fr-FR" sz="1400" spc="-95" dirty="0">
                <a:solidFill>
                  <a:schemeClr val="bg1"/>
                </a:solidFill>
                <a:latin typeface="Trebuchet MS" panose="020B0603020202020204" pitchFamily="34" charset="0"/>
                <a:cs typeface="Roboto Lt"/>
              </a:rPr>
              <a:t>vendeur</a:t>
            </a:r>
            <a:endParaRPr lang="fr-FR" sz="1400" dirty="0">
              <a:solidFill>
                <a:schemeClr val="bg1"/>
              </a:solidFill>
              <a:latin typeface="Trebuchet MS" panose="020B0603020202020204" pitchFamily="34" charset="0"/>
              <a:cs typeface="Roboto 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" y="1900144"/>
            <a:ext cx="9648305" cy="49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09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mond 8">
            <a:extLst>
              <a:ext uri="{FF2B5EF4-FFF2-40B4-BE49-F238E27FC236}">
                <a16:creationId xmlns:a16="http://schemas.microsoft.com/office/drawing/2014/main" id="{D8BAB20E-1C8C-4F1B-8554-257E4EA25266}"/>
              </a:ext>
            </a:extLst>
          </p:cNvPr>
          <p:cNvSpPr/>
          <p:nvPr/>
        </p:nvSpPr>
        <p:spPr>
          <a:xfrm>
            <a:off x="11532345" y="6174504"/>
            <a:ext cx="493710" cy="497416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object 4"/>
          <p:cNvGrpSpPr/>
          <p:nvPr/>
        </p:nvGrpSpPr>
        <p:grpSpPr>
          <a:xfrm>
            <a:off x="5195454" y="1321723"/>
            <a:ext cx="6418932" cy="4735464"/>
            <a:chOff x="2979425" y="886325"/>
            <a:chExt cx="5878830" cy="4095750"/>
          </a:xfrm>
          <a:blipFill>
            <a:blip r:embed="rId2"/>
            <a:tile tx="0" ty="0" sx="100000" sy="100000" flip="none" algn="tl"/>
          </a:blipFill>
        </p:grpSpPr>
        <p:pic>
          <p:nvPicPr>
            <p:cNvPr id="7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9425" y="886325"/>
              <a:ext cx="5878736" cy="4095299"/>
            </a:xfrm>
            <a:prstGeom prst="rect">
              <a:avLst/>
            </a:prstGeom>
            <a:grpFill/>
          </p:spPr>
        </p:pic>
        <p:sp>
          <p:nvSpPr>
            <p:cNvPr id="8" name="object 6"/>
            <p:cNvSpPr/>
            <p:nvPr/>
          </p:nvSpPr>
          <p:spPr>
            <a:xfrm>
              <a:off x="3831900" y="1212050"/>
              <a:ext cx="3719829" cy="3460750"/>
            </a:xfrm>
            <a:custGeom>
              <a:avLst/>
              <a:gdLst/>
              <a:ahLst/>
              <a:cxnLst/>
              <a:rect l="l" t="t" r="r" b="b"/>
              <a:pathLst>
                <a:path w="3719829" h="3460750">
                  <a:moveTo>
                    <a:pt x="9534" y="2036924"/>
                  </a:moveTo>
                  <a:lnTo>
                    <a:pt x="17934" y="3460124"/>
                  </a:lnTo>
                </a:path>
                <a:path w="3719829" h="3460750">
                  <a:moveTo>
                    <a:pt x="0" y="5249"/>
                  </a:moveTo>
                  <a:lnTo>
                    <a:pt x="8699" y="1417949"/>
                  </a:lnTo>
                </a:path>
                <a:path w="3719829" h="3460750">
                  <a:moveTo>
                    <a:pt x="3710959" y="0"/>
                  </a:moveTo>
                  <a:lnTo>
                    <a:pt x="3719359" y="1423199"/>
                  </a:lnTo>
                </a:path>
              </a:pathLst>
            </a:custGeom>
            <a:grpFill/>
            <a:ln w="9524">
              <a:solidFill>
                <a:srgbClr val="391C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7"/>
          <p:cNvSpPr txBox="1"/>
          <p:nvPr/>
        </p:nvSpPr>
        <p:spPr>
          <a:xfrm>
            <a:off x="415924" y="2079955"/>
            <a:ext cx="4470111" cy="23391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3055">
              <a:spcBef>
                <a:spcPts val="100"/>
              </a:spcBef>
            </a:pPr>
            <a:r>
              <a:rPr sz="1500" spc="-85" dirty="0">
                <a:solidFill>
                  <a:schemeClr val="bg1"/>
                </a:solidFill>
                <a:latin typeface="Roboto Lt"/>
                <a:cs typeface="Roboto Lt"/>
              </a:rPr>
              <a:t>Distribution</a:t>
            </a:r>
            <a:r>
              <a:rPr sz="1500" spc="-95" dirty="0">
                <a:solidFill>
                  <a:schemeClr val="bg1"/>
                </a:solidFill>
                <a:latin typeface="Roboto Lt"/>
                <a:cs typeface="Roboto Lt"/>
              </a:rPr>
              <a:t>s</a:t>
            </a:r>
            <a:r>
              <a:rPr sz="150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500" b="1" dirty="0">
                <a:solidFill>
                  <a:schemeClr val="bg1"/>
                </a:solidFill>
                <a:latin typeface="Roboto Cn"/>
                <a:cs typeface="Roboto Cn"/>
              </a:rPr>
              <a:t>positi</a:t>
            </a:r>
            <a:r>
              <a:rPr sz="1500" b="1" spc="-5" dirty="0">
                <a:solidFill>
                  <a:schemeClr val="bg1"/>
                </a:solidFill>
                <a:latin typeface="Roboto Cn"/>
                <a:cs typeface="Roboto Cn"/>
              </a:rPr>
              <a:t>v</a:t>
            </a:r>
            <a:r>
              <a:rPr sz="1500" b="1" dirty="0">
                <a:solidFill>
                  <a:schemeClr val="bg1"/>
                </a:solidFill>
                <a:latin typeface="Roboto Cn"/>
                <a:cs typeface="Roboto Cn"/>
              </a:rPr>
              <a:t>ement  </a:t>
            </a:r>
            <a:r>
              <a:rPr sz="1500" b="1" spc="10" dirty="0">
                <a:solidFill>
                  <a:schemeClr val="bg1"/>
                </a:solidFill>
                <a:latin typeface="Roboto Cn"/>
                <a:cs typeface="Roboto Cn"/>
              </a:rPr>
              <a:t>biaisée</a:t>
            </a:r>
            <a:r>
              <a:rPr sz="1500" b="1" spc="15" dirty="0">
                <a:solidFill>
                  <a:schemeClr val="bg1"/>
                </a:solidFill>
                <a:latin typeface="Roboto Cn"/>
                <a:cs typeface="Roboto Cn"/>
              </a:rPr>
              <a:t>s </a:t>
            </a:r>
            <a:r>
              <a:rPr sz="1500" spc="-120" dirty="0">
                <a:solidFill>
                  <a:schemeClr val="bg1"/>
                </a:solidFill>
                <a:latin typeface="Roboto Lt"/>
                <a:cs typeface="Roboto Lt"/>
              </a:rPr>
              <a:t>a</a:t>
            </a:r>
            <a:r>
              <a:rPr sz="1500" spc="-110" dirty="0">
                <a:solidFill>
                  <a:schemeClr val="bg1"/>
                </a:solidFill>
                <a:latin typeface="Roboto Lt"/>
                <a:cs typeface="Roboto Lt"/>
              </a:rPr>
              <a:t>v</a:t>
            </a:r>
            <a:r>
              <a:rPr sz="1500" spc="-95" dirty="0">
                <a:solidFill>
                  <a:schemeClr val="bg1"/>
                </a:solidFill>
                <a:latin typeface="Roboto Lt"/>
                <a:cs typeface="Roboto Lt"/>
              </a:rPr>
              <a:t>e</a:t>
            </a:r>
            <a:r>
              <a:rPr sz="1500" spc="-90" dirty="0">
                <a:solidFill>
                  <a:schemeClr val="bg1"/>
                </a:solidFill>
                <a:latin typeface="Roboto Lt"/>
                <a:cs typeface="Roboto Lt"/>
              </a:rPr>
              <a:t>c</a:t>
            </a:r>
            <a:r>
              <a:rPr sz="1500" spc="-3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500" b="1" spc="5" dirty="0" smtClean="0">
                <a:solidFill>
                  <a:schemeClr val="bg1"/>
                </a:solidFill>
                <a:latin typeface="Roboto Cn"/>
                <a:cs typeface="Roboto Cn"/>
              </a:rPr>
              <a:t>pic</a:t>
            </a:r>
            <a:endParaRPr lang="fr-FR" sz="1500" b="1" spc="5" dirty="0" smtClean="0">
              <a:solidFill>
                <a:schemeClr val="bg1"/>
              </a:solidFill>
              <a:latin typeface="Roboto Cn"/>
              <a:cs typeface="Roboto Cn"/>
            </a:endParaRPr>
          </a:p>
          <a:p>
            <a:pPr marL="12700" marR="313055">
              <a:spcBef>
                <a:spcPts val="100"/>
              </a:spcBef>
            </a:pPr>
            <a:endParaRPr sz="1500" dirty="0">
              <a:solidFill>
                <a:schemeClr val="bg1"/>
              </a:solidFill>
              <a:latin typeface="Roboto Cn"/>
              <a:cs typeface="Roboto Cn"/>
            </a:endParaRPr>
          </a:p>
          <a:p>
            <a:pPr marL="469900" marR="24765" indent="-278130">
              <a:buFont typeface="Roboto Lt"/>
              <a:buChar char="-"/>
              <a:tabLst>
                <a:tab pos="469265" algn="l"/>
                <a:tab pos="469900" algn="l"/>
              </a:tabLst>
            </a:pPr>
            <a:r>
              <a:rPr sz="1500" b="1" spc="-35" dirty="0">
                <a:solidFill>
                  <a:schemeClr val="bg1"/>
                </a:solidFill>
                <a:latin typeface="Roboto Cn"/>
                <a:cs typeface="Roboto Cn"/>
              </a:rPr>
              <a:t>6</a:t>
            </a:r>
            <a:r>
              <a:rPr sz="1500" b="1" spc="-30" dirty="0">
                <a:solidFill>
                  <a:schemeClr val="bg1"/>
                </a:solidFill>
                <a:latin typeface="Roboto Cn"/>
                <a:cs typeface="Roboto Cn"/>
              </a:rPr>
              <a:t>0</a:t>
            </a:r>
            <a:r>
              <a:rPr sz="1500" b="1" spc="15" dirty="0">
                <a:solidFill>
                  <a:schemeClr val="bg1"/>
                </a:solidFill>
                <a:latin typeface="Roboto Cn"/>
                <a:cs typeface="Roboto Cn"/>
              </a:rPr>
              <a:t> </a:t>
            </a:r>
            <a:r>
              <a:rPr lang="fr-FR" sz="1500" spc="-100" dirty="0">
                <a:solidFill>
                  <a:schemeClr val="bg1"/>
                </a:solidFill>
                <a:latin typeface="Roboto Lt"/>
                <a:cs typeface="Roboto Cn"/>
              </a:rPr>
              <a:t>r</a:t>
            </a:r>
            <a:r>
              <a:rPr sz="1500" spc="-100" dirty="0" err="1" smtClean="0">
                <a:solidFill>
                  <a:schemeClr val="bg1"/>
                </a:solidFill>
                <a:latin typeface="Roboto Lt"/>
                <a:cs typeface="Roboto Lt"/>
              </a:rPr>
              <a:t>éals</a:t>
            </a:r>
            <a:r>
              <a:rPr sz="1500" spc="-35" dirty="0" smtClean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500" spc="-70" dirty="0">
                <a:solidFill>
                  <a:schemeClr val="bg1"/>
                </a:solidFill>
                <a:latin typeface="Roboto Lt"/>
                <a:cs typeface="Roboto Lt"/>
              </a:rPr>
              <a:t>pri</a:t>
            </a:r>
            <a:r>
              <a:rPr sz="1500" spc="-85" dirty="0">
                <a:solidFill>
                  <a:schemeClr val="bg1"/>
                </a:solidFill>
                <a:latin typeface="Roboto Lt"/>
                <a:cs typeface="Roboto Lt"/>
              </a:rPr>
              <a:t>x</a:t>
            </a:r>
            <a:r>
              <a:rPr sz="1500" spc="-3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500" spc="-180" dirty="0">
                <a:solidFill>
                  <a:schemeClr val="bg1"/>
                </a:solidFill>
                <a:latin typeface="Roboto Lt"/>
                <a:cs typeface="Roboto Lt"/>
              </a:rPr>
              <a:t>m</a:t>
            </a:r>
            <a:r>
              <a:rPr sz="1500" spc="-125" dirty="0">
                <a:solidFill>
                  <a:schemeClr val="bg1"/>
                </a:solidFill>
                <a:latin typeface="Roboto Lt"/>
                <a:cs typeface="Roboto Lt"/>
              </a:rPr>
              <a:t>o</a:t>
            </a:r>
            <a:r>
              <a:rPr sz="1500" spc="-120" dirty="0">
                <a:solidFill>
                  <a:schemeClr val="bg1"/>
                </a:solidFill>
                <a:latin typeface="Roboto Lt"/>
                <a:cs typeface="Roboto Lt"/>
              </a:rPr>
              <a:t>y</a:t>
            </a:r>
            <a:r>
              <a:rPr sz="1500" spc="-105" dirty="0">
                <a:solidFill>
                  <a:schemeClr val="bg1"/>
                </a:solidFill>
                <a:latin typeface="Roboto Lt"/>
                <a:cs typeface="Roboto Lt"/>
              </a:rPr>
              <a:t>en</a:t>
            </a:r>
            <a:r>
              <a:rPr sz="1500" spc="-35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500" spc="-80" dirty="0">
                <a:solidFill>
                  <a:schemeClr val="bg1"/>
                </a:solidFill>
                <a:latin typeface="Roboto Lt"/>
                <a:cs typeface="Roboto Lt"/>
              </a:rPr>
              <a:t>des  </a:t>
            </a:r>
            <a:r>
              <a:rPr sz="1500" spc="-105" dirty="0">
                <a:solidFill>
                  <a:schemeClr val="bg1"/>
                </a:solidFill>
                <a:latin typeface="Roboto Lt"/>
                <a:cs typeface="Roboto Lt"/>
              </a:rPr>
              <a:t>a</a:t>
            </a:r>
            <a:r>
              <a:rPr sz="1500" spc="-35" dirty="0">
                <a:solidFill>
                  <a:schemeClr val="bg1"/>
                </a:solidFill>
                <a:latin typeface="Roboto Lt"/>
                <a:cs typeface="Roboto Lt"/>
              </a:rPr>
              <a:t>r</a:t>
            </a:r>
            <a:r>
              <a:rPr sz="1500" spc="-65" dirty="0">
                <a:solidFill>
                  <a:schemeClr val="bg1"/>
                </a:solidFill>
                <a:latin typeface="Roboto Lt"/>
                <a:cs typeface="Roboto Lt"/>
              </a:rPr>
              <a:t>ticle</a:t>
            </a:r>
            <a:r>
              <a:rPr sz="1500" spc="-85" dirty="0">
                <a:solidFill>
                  <a:schemeClr val="bg1"/>
                </a:solidFill>
                <a:latin typeface="Roboto Lt"/>
                <a:cs typeface="Roboto Lt"/>
              </a:rPr>
              <a:t>s</a:t>
            </a:r>
            <a:r>
              <a:rPr sz="1500" spc="-3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500" spc="-95" dirty="0">
                <a:solidFill>
                  <a:schemeClr val="bg1"/>
                </a:solidFill>
                <a:latin typeface="Roboto Lt"/>
                <a:cs typeface="Roboto Lt"/>
              </a:rPr>
              <a:t>achetés</a:t>
            </a:r>
            <a:r>
              <a:rPr sz="1500" spc="-35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500" spc="-80" dirty="0">
                <a:solidFill>
                  <a:schemeClr val="bg1"/>
                </a:solidFill>
                <a:latin typeface="Roboto Lt"/>
                <a:cs typeface="Roboto Lt"/>
              </a:rPr>
              <a:t>par  </a:t>
            </a:r>
            <a:r>
              <a:rPr sz="1500" spc="-65" dirty="0" smtClean="0">
                <a:solidFill>
                  <a:schemeClr val="bg1"/>
                </a:solidFill>
                <a:latin typeface="Roboto Lt"/>
                <a:cs typeface="Roboto Lt"/>
              </a:rPr>
              <a:t>client</a:t>
            </a:r>
            <a:endParaRPr lang="fr-FR" sz="1500" spc="-65" dirty="0">
              <a:solidFill>
                <a:schemeClr val="bg1"/>
              </a:solidFill>
              <a:latin typeface="Roboto Lt"/>
              <a:cs typeface="Roboto Lt"/>
            </a:endParaRPr>
          </a:p>
          <a:p>
            <a:pPr marL="469900" marR="24765" indent="-278130">
              <a:buFont typeface="Roboto Lt"/>
              <a:buChar char="-"/>
              <a:tabLst>
                <a:tab pos="469265" algn="l"/>
                <a:tab pos="469900" algn="l"/>
              </a:tabLst>
            </a:pPr>
            <a:endParaRPr lang="fr-FR" sz="1500" spc="-65" dirty="0" smtClean="0">
              <a:solidFill>
                <a:schemeClr val="bg1"/>
              </a:solidFill>
              <a:latin typeface="Roboto Lt"/>
              <a:cs typeface="Roboto Lt"/>
            </a:endParaRPr>
          </a:p>
          <a:p>
            <a:pPr marL="469900" marR="24765" indent="-278130">
              <a:buFont typeface="Roboto Lt"/>
              <a:buChar char="-"/>
              <a:tabLst>
                <a:tab pos="469265" algn="l"/>
                <a:tab pos="469900" algn="l"/>
              </a:tabLst>
            </a:pPr>
            <a:r>
              <a:rPr lang="fr-FR" sz="1500" b="1" spc="-35" dirty="0">
                <a:solidFill>
                  <a:schemeClr val="bg1"/>
                </a:solidFill>
                <a:latin typeface="Roboto Cn"/>
                <a:cs typeface="Roboto Cn"/>
              </a:rPr>
              <a:t>30</a:t>
            </a:r>
            <a:r>
              <a:rPr lang="fr-FR" sz="1500" b="1" spc="-30" dirty="0">
                <a:solidFill>
                  <a:schemeClr val="bg1"/>
                </a:solidFill>
                <a:latin typeface="Roboto Cn"/>
                <a:cs typeface="Roboto Cn"/>
              </a:rPr>
              <a:t>0</a:t>
            </a:r>
            <a:r>
              <a:rPr lang="fr-FR" sz="1500" b="1" spc="15" dirty="0">
                <a:solidFill>
                  <a:schemeClr val="bg1"/>
                </a:solidFill>
                <a:latin typeface="Roboto Cn"/>
                <a:cs typeface="Roboto Cn"/>
              </a:rPr>
              <a:t> </a:t>
            </a:r>
            <a:r>
              <a:rPr lang="fr-FR" sz="1500" spc="-85" dirty="0">
                <a:solidFill>
                  <a:schemeClr val="bg1"/>
                </a:solidFill>
                <a:latin typeface="Roboto Lt"/>
                <a:cs typeface="Roboto Lt"/>
              </a:rPr>
              <a:t>jour</a:t>
            </a:r>
            <a:r>
              <a:rPr lang="fr-FR" sz="1500" spc="-95" dirty="0">
                <a:solidFill>
                  <a:schemeClr val="bg1"/>
                </a:solidFill>
                <a:latin typeface="Roboto Lt"/>
                <a:cs typeface="Roboto Lt"/>
              </a:rPr>
              <a:t>s</a:t>
            </a:r>
            <a:r>
              <a:rPr lang="fr-FR" sz="1500" spc="-35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z="1500" spc="-95" dirty="0">
                <a:solidFill>
                  <a:schemeClr val="bg1"/>
                </a:solidFill>
                <a:latin typeface="Roboto Lt"/>
                <a:cs typeface="Roboto Lt"/>
              </a:rPr>
              <a:t>depuis</a:t>
            </a:r>
            <a:r>
              <a:rPr lang="fr-FR" sz="1500" spc="-35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z="1500" spc="-60" dirty="0">
                <a:solidFill>
                  <a:schemeClr val="bg1"/>
                </a:solidFill>
                <a:latin typeface="Roboto Lt"/>
                <a:cs typeface="Roboto Lt"/>
              </a:rPr>
              <a:t>la  </a:t>
            </a:r>
            <a:r>
              <a:rPr lang="fr-FR" sz="1500" spc="-85" dirty="0">
                <a:solidFill>
                  <a:schemeClr val="bg1"/>
                </a:solidFill>
                <a:latin typeface="Roboto Lt"/>
                <a:cs typeface="Roboto Lt"/>
              </a:rPr>
              <a:t>derniè</a:t>
            </a:r>
            <a:r>
              <a:rPr lang="fr-FR" sz="1500" spc="-75" dirty="0">
                <a:solidFill>
                  <a:schemeClr val="bg1"/>
                </a:solidFill>
                <a:latin typeface="Roboto Lt"/>
                <a:cs typeface="Roboto Lt"/>
              </a:rPr>
              <a:t>r</a:t>
            </a:r>
            <a:r>
              <a:rPr lang="fr-FR" sz="1500" spc="-90" dirty="0">
                <a:solidFill>
                  <a:schemeClr val="bg1"/>
                </a:solidFill>
                <a:latin typeface="Roboto Lt"/>
                <a:cs typeface="Roboto Lt"/>
              </a:rPr>
              <a:t>e</a:t>
            </a:r>
            <a:r>
              <a:rPr lang="fr-FR" sz="1500" spc="-35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z="1500" spc="-130" dirty="0">
                <a:solidFill>
                  <a:schemeClr val="bg1"/>
                </a:solidFill>
                <a:latin typeface="Roboto Lt"/>
                <a:cs typeface="Roboto Lt"/>
              </a:rPr>
              <a:t>commande</a:t>
            </a:r>
            <a:endParaRPr lang="fr-FR" sz="1500" dirty="0">
              <a:solidFill>
                <a:schemeClr val="bg1"/>
              </a:solidFill>
              <a:latin typeface="Roboto Lt"/>
              <a:cs typeface="Roboto Lt"/>
            </a:endParaRPr>
          </a:p>
          <a:p>
            <a:pPr marL="469900" marR="24765" indent="-278130">
              <a:buFont typeface="Roboto Lt"/>
              <a:buChar char="-"/>
              <a:tabLst>
                <a:tab pos="469265" algn="l"/>
                <a:tab pos="469900" algn="l"/>
              </a:tabLst>
            </a:pPr>
            <a:endParaRPr lang="fr-FR" sz="1500" spc="-65" dirty="0" smtClean="0">
              <a:solidFill>
                <a:schemeClr val="bg1"/>
              </a:solidFill>
              <a:latin typeface="Roboto Lt"/>
              <a:cs typeface="Roboto Lt"/>
            </a:endParaRPr>
          </a:p>
          <a:p>
            <a:pPr marL="469900" marR="236220" indent="-278130">
              <a:buFont typeface="Roboto Lt"/>
              <a:buChar char="-"/>
              <a:tabLst>
                <a:tab pos="469265" algn="l"/>
                <a:tab pos="469900" algn="l"/>
              </a:tabLst>
            </a:pPr>
            <a:r>
              <a:rPr sz="1500" b="1" spc="-35" dirty="0" smtClean="0">
                <a:solidFill>
                  <a:schemeClr val="bg1"/>
                </a:solidFill>
                <a:latin typeface="Roboto Cn"/>
                <a:cs typeface="Roboto Cn"/>
              </a:rPr>
              <a:t>7</a:t>
            </a:r>
            <a:r>
              <a:rPr sz="1500" b="1" spc="-30" dirty="0" smtClean="0">
                <a:solidFill>
                  <a:schemeClr val="bg1"/>
                </a:solidFill>
                <a:latin typeface="Roboto Cn"/>
                <a:cs typeface="Roboto Cn"/>
              </a:rPr>
              <a:t>0</a:t>
            </a:r>
            <a:r>
              <a:rPr sz="1500" b="1" spc="15" dirty="0" smtClean="0">
                <a:solidFill>
                  <a:schemeClr val="bg1"/>
                </a:solidFill>
                <a:latin typeface="Roboto Cn"/>
                <a:cs typeface="Roboto Cn"/>
              </a:rPr>
              <a:t> </a:t>
            </a:r>
            <a:r>
              <a:rPr lang="fr-FR" sz="1500" spc="-100" dirty="0">
                <a:solidFill>
                  <a:schemeClr val="bg1"/>
                </a:solidFill>
                <a:latin typeface="Roboto Lt"/>
                <a:cs typeface="Roboto Cn"/>
              </a:rPr>
              <a:t>r</a:t>
            </a:r>
            <a:r>
              <a:rPr sz="1500" spc="-100" dirty="0" err="1" smtClean="0">
                <a:solidFill>
                  <a:schemeClr val="bg1"/>
                </a:solidFill>
                <a:latin typeface="Roboto Lt"/>
                <a:cs typeface="Roboto Lt"/>
              </a:rPr>
              <a:t>éals</a:t>
            </a:r>
            <a:r>
              <a:rPr sz="1500" spc="-35" dirty="0" smtClean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500" spc="-105" dirty="0">
                <a:solidFill>
                  <a:schemeClr val="bg1"/>
                </a:solidFill>
                <a:latin typeface="Roboto Lt"/>
                <a:cs typeface="Roboto Lt"/>
              </a:rPr>
              <a:t>dépens</a:t>
            </a:r>
            <a:r>
              <a:rPr sz="1500" spc="-95" dirty="0">
                <a:solidFill>
                  <a:schemeClr val="bg1"/>
                </a:solidFill>
                <a:latin typeface="Roboto Lt"/>
                <a:cs typeface="Roboto Lt"/>
              </a:rPr>
              <a:t>e</a:t>
            </a:r>
            <a:r>
              <a:rPr sz="1500" spc="-35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500" spc="-80" dirty="0">
                <a:solidFill>
                  <a:schemeClr val="bg1"/>
                </a:solidFill>
                <a:latin typeface="Roboto Lt"/>
                <a:cs typeface="Roboto Lt"/>
              </a:rPr>
              <a:t>par  </a:t>
            </a:r>
            <a:r>
              <a:rPr sz="1500" spc="-65" dirty="0">
                <a:solidFill>
                  <a:schemeClr val="bg1"/>
                </a:solidFill>
                <a:latin typeface="Roboto Lt"/>
                <a:cs typeface="Roboto Lt"/>
              </a:rPr>
              <a:t>client</a:t>
            </a:r>
            <a:r>
              <a:rPr sz="1500" spc="-65" dirty="0" smtClean="0">
                <a:solidFill>
                  <a:schemeClr val="bg1"/>
                </a:solidFill>
                <a:latin typeface="Roboto Lt"/>
                <a:cs typeface="Roboto Lt"/>
              </a:rPr>
              <a:t>.</a:t>
            </a:r>
            <a:endParaRPr lang="fr-FR" sz="1500" spc="-65" dirty="0" smtClean="0">
              <a:solidFill>
                <a:schemeClr val="bg1"/>
              </a:solidFill>
              <a:latin typeface="Roboto Lt"/>
              <a:cs typeface="Roboto Lt"/>
            </a:endParaRPr>
          </a:p>
          <a:p>
            <a:pPr marL="469900" marR="236220" indent="-278130">
              <a:buFont typeface="Roboto Lt"/>
              <a:buChar char="-"/>
              <a:tabLst>
                <a:tab pos="469265" algn="l"/>
                <a:tab pos="469900" algn="l"/>
              </a:tabLst>
            </a:pPr>
            <a:endParaRPr sz="1500" dirty="0">
              <a:solidFill>
                <a:schemeClr val="bg1"/>
              </a:solidFill>
              <a:latin typeface="Roboto Lt"/>
              <a:cs typeface="Roboto Lt"/>
            </a:endParaRPr>
          </a:p>
          <a:p>
            <a:pPr marL="469900" indent="-278130">
              <a:buFont typeface="Roboto Lt"/>
              <a:buChar char="-"/>
              <a:tabLst>
                <a:tab pos="469265" algn="l"/>
                <a:tab pos="469900" algn="l"/>
              </a:tabLst>
            </a:pPr>
            <a:r>
              <a:rPr sz="1500" b="1" spc="-30" dirty="0">
                <a:solidFill>
                  <a:schemeClr val="bg1"/>
                </a:solidFill>
                <a:latin typeface="Roboto Cn"/>
                <a:cs typeface="Roboto Cn"/>
              </a:rPr>
              <a:t>5</a:t>
            </a:r>
            <a:r>
              <a:rPr sz="1500" b="1" spc="10" dirty="0">
                <a:solidFill>
                  <a:schemeClr val="bg1"/>
                </a:solidFill>
                <a:latin typeface="Roboto Cn"/>
                <a:cs typeface="Roboto Cn"/>
              </a:rPr>
              <a:t> </a:t>
            </a:r>
            <a:r>
              <a:rPr lang="fr-FR" sz="1500" b="1" spc="10" dirty="0" smtClean="0">
                <a:solidFill>
                  <a:schemeClr val="bg1"/>
                </a:solidFill>
                <a:latin typeface="Roboto Cn"/>
                <a:cs typeface="Roboto Cn"/>
              </a:rPr>
              <a:t>  </a:t>
            </a:r>
            <a:r>
              <a:rPr sz="1500" spc="-120" dirty="0" smtClean="0">
                <a:solidFill>
                  <a:schemeClr val="bg1"/>
                </a:solidFill>
                <a:latin typeface="Roboto Lt"/>
                <a:cs typeface="Roboto Lt"/>
              </a:rPr>
              <a:t>mot</a:t>
            </a:r>
            <a:r>
              <a:rPr sz="1500" spc="-100" dirty="0" smtClean="0">
                <a:solidFill>
                  <a:schemeClr val="bg1"/>
                </a:solidFill>
                <a:latin typeface="Roboto Lt"/>
                <a:cs typeface="Roboto Lt"/>
              </a:rPr>
              <a:t>s</a:t>
            </a:r>
            <a:r>
              <a:rPr sz="1500" spc="-30" dirty="0" smtClean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500" spc="-110" dirty="0">
                <a:solidFill>
                  <a:schemeClr val="bg1"/>
                </a:solidFill>
                <a:latin typeface="Roboto Lt"/>
                <a:cs typeface="Roboto Lt"/>
              </a:rPr>
              <a:t>pa</a:t>
            </a:r>
            <a:r>
              <a:rPr sz="1500" spc="-65" dirty="0">
                <a:solidFill>
                  <a:schemeClr val="bg1"/>
                </a:solidFill>
                <a:latin typeface="Roboto Lt"/>
                <a:cs typeface="Roboto Lt"/>
              </a:rPr>
              <a:t>r</a:t>
            </a:r>
            <a:r>
              <a:rPr sz="1500" spc="-3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500" spc="-110" dirty="0" err="1" smtClean="0">
                <a:solidFill>
                  <a:schemeClr val="bg1"/>
                </a:solidFill>
                <a:latin typeface="Roboto Lt"/>
                <a:cs typeface="Roboto Lt"/>
              </a:rPr>
              <a:t>commentai</a:t>
            </a:r>
            <a:r>
              <a:rPr sz="1500" spc="-80" dirty="0" err="1" smtClean="0">
                <a:solidFill>
                  <a:schemeClr val="bg1"/>
                </a:solidFill>
                <a:latin typeface="Roboto Lt"/>
                <a:cs typeface="Roboto Lt"/>
              </a:rPr>
              <a:t>r</a:t>
            </a:r>
            <a:r>
              <a:rPr sz="1500" spc="-90" dirty="0" err="1" smtClean="0">
                <a:solidFill>
                  <a:schemeClr val="bg1"/>
                </a:solidFill>
                <a:latin typeface="Roboto Lt"/>
                <a:cs typeface="Roboto Lt"/>
              </a:rPr>
              <a:t>e</a:t>
            </a:r>
            <a:endParaRPr sz="1500" dirty="0">
              <a:solidFill>
                <a:schemeClr val="bg1"/>
              </a:solidFill>
              <a:latin typeface="Roboto Lt"/>
              <a:cs typeface="Roboto Lt"/>
            </a:endParaRPr>
          </a:p>
          <a:p>
            <a:pPr>
              <a:spcBef>
                <a:spcPts val="55"/>
              </a:spcBef>
              <a:buClr>
                <a:srgbClr val="332533"/>
              </a:buClr>
              <a:buFont typeface="Roboto Lt"/>
              <a:buChar char="-"/>
            </a:pPr>
            <a:endParaRPr sz="1450" dirty="0">
              <a:solidFill>
                <a:schemeClr val="bg1"/>
              </a:solidFill>
              <a:latin typeface="Roboto Lt"/>
              <a:cs typeface="Roboto Lt"/>
            </a:endParaRPr>
          </a:p>
        </p:txBody>
      </p:sp>
      <p:sp>
        <p:nvSpPr>
          <p:cNvPr id="12" name="object 12"/>
          <p:cNvSpPr txBox="1">
            <a:spLocks/>
          </p:cNvSpPr>
          <p:nvPr/>
        </p:nvSpPr>
        <p:spPr>
          <a:xfrm>
            <a:off x="249382" y="251303"/>
            <a:ext cx="11702782" cy="443711"/>
          </a:xfrm>
          <a:prstGeom prst="rect">
            <a:avLst/>
          </a:prstGeom>
          <a:solidFill>
            <a:srgbClr val="FFC530"/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2400" b="1" dirty="0" smtClean="0"/>
              <a:t>Analyse </a:t>
            </a:r>
            <a:r>
              <a:rPr lang="fr-FR" sz="2400" b="1" dirty="0"/>
              <a:t>Exploratoire </a:t>
            </a:r>
          </a:p>
        </p:txBody>
      </p:sp>
    </p:spTree>
    <p:extLst>
      <p:ext uri="{BB962C8B-B14F-4D97-AF65-F5344CB8AC3E}">
        <p14:creationId xmlns:p14="http://schemas.microsoft.com/office/powerpoint/2010/main" val="2237003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mond 8">
            <a:extLst>
              <a:ext uri="{FF2B5EF4-FFF2-40B4-BE49-F238E27FC236}">
                <a16:creationId xmlns:a16="http://schemas.microsoft.com/office/drawing/2014/main" id="{D8BAB20E-1C8C-4F1B-8554-257E4EA25266}"/>
              </a:ext>
            </a:extLst>
          </p:cNvPr>
          <p:cNvSpPr/>
          <p:nvPr/>
        </p:nvSpPr>
        <p:spPr>
          <a:xfrm>
            <a:off x="11532345" y="6174504"/>
            <a:ext cx="493710" cy="497416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7"/>
          <p:cNvSpPr txBox="1"/>
          <p:nvPr/>
        </p:nvSpPr>
        <p:spPr>
          <a:xfrm>
            <a:off x="887161" y="1152335"/>
            <a:ext cx="6328152" cy="23057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3055">
              <a:spcBef>
                <a:spcPts val="100"/>
              </a:spcBef>
            </a:pPr>
            <a:r>
              <a:rPr lang="fr-FR" spc="-85" dirty="0">
                <a:solidFill>
                  <a:schemeClr val="bg1"/>
                </a:solidFill>
                <a:latin typeface="Roboto Lt"/>
                <a:cs typeface="Roboto Lt"/>
              </a:rPr>
              <a:t>Paiement par carte bancaire majoritaire  (plus de 74 %)</a:t>
            </a:r>
          </a:p>
          <a:p>
            <a:pPr marL="12700" marR="313055">
              <a:spcBef>
                <a:spcPts val="100"/>
              </a:spcBef>
            </a:pPr>
            <a:endParaRPr lang="fr-FR" spc="-85" dirty="0">
              <a:solidFill>
                <a:schemeClr val="bg1"/>
              </a:solidFill>
              <a:latin typeface="Roboto Lt"/>
              <a:cs typeface="Roboto Lt"/>
            </a:endParaRPr>
          </a:p>
          <a:p>
            <a:pPr marL="12700" marR="313055">
              <a:spcBef>
                <a:spcPts val="100"/>
              </a:spcBef>
            </a:pPr>
            <a:r>
              <a:rPr lang="fr-FR" spc="-85" dirty="0">
                <a:solidFill>
                  <a:schemeClr val="bg1"/>
                </a:solidFill>
                <a:latin typeface="Roboto Lt"/>
                <a:cs typeface="Roboto Lt"/>
              </a:rPr>
              <a:t>Les Catégories maison et électronique  représentent plus 50% des articles  vendus</a:t>
            </a:r>
          </a:p>
          <a:p>
            <a:pPr marL="12700" marR="313055">
              <a:spcBef>
                <a:spcPts val="100"/>
              </a:spcBef>
            </a:pPr>
            <a:endParaRPr lang="fr-FR" spc="-85" dirty="0">
              <a:solidFill>
                <a:schemeClr val="bg1"/>
              </a:solidFill>
              <a:latin typeface="Roboto Lt"/>
              <a:cs typeface="Roboto Lt"/>
            </a:endParaRPr>
          </a:p>
          <a:p>
            <a:pPr marL="12700" marR="313055">
              <a:spcBef>
                <a:spcPts val="100"/>
              </a:spcBef>
            </a:pPr>
            <a:r>
              <a:rPr lang="fr-FR" spc="-85" dirty="0">
                <a:solidFill>
                  <a:schemeClr val="bg1"/>
                </a:solidFill>
                <a:latin typeface="Roboto Lt"/>
                <a:cs typeface="Roboto Lt"/>
              </a:rPr>
              <a:t>95% des commandes sont sans  problèmes de livraison</a:t>
            </a:r>
          </a:p>
          <a:p>
            <a:pPr marL="12700" marR="313055">
              <a:spcBef>
                <a:spcPts val="100"/>
              </a:spcBef>
            </a:pPr>
            <a:endParaRPr lang="fr-FR" spc="-85" dirty="0">
              <a:solidFill>
                <a:schemeClr val="bg1"/>
              </a:solidFill>
              <a:latin typeface="Roboto Lt"/>
              <a:cs typeface="Roboto Lt"/>
            </a:endParaRPr>
          </a:p>
          <a:p>
            <a:pPr marL="12700" marR="313055">
              <a:spcBef>
                <a:spcPts val="100"/>
              </a:spcBef>
            </a:pPr>
            <a:r>
              <a:rPr lang="fr-FR" spc="-85" dirty="0">
                <a:solidFill>
                  <a:schemeClr val="bg1"/>
                </a:solidFill>
                <a:latin typeface="Roboto Lt"/>
                <a:cs typeface="Roboto Lt"/>
              </a:rPr>
              <a:t>50% des clients paient en une seule  fois.</a:t>
            </a:r>
          </a:p>
        </p:txBody>
      </p:sp>
      <p:sp>
        <p:nvSpPr>
          <p:cNvPr id="12" name="object 12"/>
          <p:cNvSpPr txBox="1">
            <a:spLocks/>
          </p:cNvSpPr>
          <p:nvPr/>
        </p:nvSpPr>
        <p:spPr>
          <a:xfrm>
            <a:off x="249382" y="251303"/>
            <a:ext cx="11702782" cy="443711"/>
          </a:xfrm>
          <a:prstGeom prst="rect">
            <a:avLst/>
          </a:prstGeom>
          <a:solidFill>
            <a:srgbClr val="FFC530"/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2400" b="1" dirty="0" smtClean="0"/>
              <a:t>Analyse </a:t>
            </a:r>
            <a:r>
              <a:rPr lang="fr-FR" sz="2400" b="1" dirty="0"/>
              <a:t>Exploratoire </a:t>
            </a:r>
          </a:p>
        </p:txBody>
      </p:sp>
      <p:grpSp>
        <p:nvGrpSpPr>
          <p:cNvPr id="10" name="object 5"/>
          <p:cNvGrpSpPr/>
          <p:nvPr/>
        </p:nvGrpSpPr>
        <p:grpSpPr>
          <a:xfrm>
            <a:off x="887161" y="791382"/>
            <a:ext cx="10428872" cy="5946389"/>
            <a:chOff x="-562024" y="-224782"/>
            <a:chExt cx="9693610" cy="5946389"/>
          </a:xfrm>
        </p:grpSpPr>
        <p:pic>
          <p:nvPicPr>
            <p:cNvPr id="13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2024" y="2750887"/>
              <a:ext cx="2944085" cy="2970719"/>
            </a:xfrm>
            <a:prstGeom prst="rect">
              <a:avLst/>
            </a:prstGeom>
          </p:spPr>
        </p:pic>
        <p:sp>
          <p:nvSpPr>
            <p:cNvPr id="14" name="object 7"/>
            <p:cNvSpPr/>
            <p:nvPr/>
          </p:nvSpPr>
          <p:spPr>
            <a:xfrm>
              <a:off x="3458287" y="521812"/>
              <a:ext cx="2637155" cy="2333625"/>
            </a:xfrm>
            <a:custGeom>
              <a:avLst/>
              <a:gdLst/>
              <a:ahLst/>
              <a:cxnLst/>
              <a:rect l="l" t="t" r="r" b="b"/>
              <a:pathLst>
                <a:path w="2637154" h="2333625">
                  <a:moveTo>
                    <a:pt x="0" y="0"/>
                  </a:moveTo>
                  <a:lnTo>
                    <a:pt x="2636850" y="0"/>
                  </a:lnTo>
                  <a:lnTo>
                    <a:pt x="2636850" y="2333325"/>
                  </a:lnTo>
                  <a:lnTo>
                    <a:pt x="0" y="233332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8294" y="2750887"/>
              <a:ext cx="3333292" cy="2965762"/>
            </a:xfrm>
            <a:prstGeom prst="rect">
              <a:avLst/>
            </a:prstGeom>
          </p:spPr>
        </p:pic>
        <p:sp>
          <p:nvSpPr>
            <p:cNvPr id="16" name="object 9"/>
            <p:cNvSpPr/>
            <p:nvPr/>
          </p:nvSpPr>
          <p:spPr>
            <a:xfrm>
              <a:off x="6075937" y="2845612"/>
              <a:ext cx="2917190" cy="2192655"/>
            </a:xfrm>
            <a:custGeom>
              <a:avLst/>
              <a:gdLst/>
              <a:ahLst/>
              <a:cxnLst/>
              <a:rect l="l" t="t" r="r" b="b"/>
              <a:pathLst>
                <a:path w="2917190" h="2192654">
                  <a:moveTo>
                    <a:pt x="0" y="0"/>
                  </a:moveTo>
                  <a:lnTo>
                    <a:pt x="2917074" y="0"/>
                  </a:lnTo>
                  <a:lnTo>
                    <a:pt x="2917074" y="2192524"/>
                  </a:lnTo>
                  <a:lnTo>
                    <a:pt x="0" y="21925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5837" y="2750887"/>
              <a:ext cx="2822220" cy="2970720"/>
            </a:xfrm>
            <a:prstGeom prst="rect">
              <a:avLst/>
            </a:prstGeom>
          </p:spPr>
        </p:pic>
        <p:sp>
          <p:nvSpPr>
            <p:cNvPr id="18" name="object 11"/>
            <p:cNvSpPr/>
            <p:nvPr/>
          </p:nvSpPr>
          <p:spPr>
            <a:xfrm>
              <a:off x="3869574" y="2845612"/>
              <a:ext cx="2216150" cy="2192655"/>
            </a:xfrm>
            <a:custGeom>
              <a:avLst/>
              <a:gdLst/>
              <a:ahLst/>
              <a:cxnLst/>
              <a:rect l="l" t="t" r="r" b="b"/>
              <a:pathLst>
                <a:path w="2216150" h="2192654">
                  <a:moveTo>
                    <a:pt x="0" y="0"/>
                  </a:moveTo>
                  <a:lnTo>
                    <a:pt x="2215892" y="0"/>
                  </a:lnTo>
                  <a:lnTo>
                    <a:pt x="2215892" y="2192524"/>
                  </a:lnTo>
                  <a:lnTo>
                    <a:pt x="0" y="21925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9802" y="-224782"/>
              <a:ext cx="3300304" cy="2879301"/>
            </a:xfrm>
            <a:prstGeom prst="rect">
              <a:avLst/>
            </a:prstGeom>
          </p:spPr>
        </p:pic>
        <p:sp>
          <p:nvSpPr>
            <p:cNvPr id="20" name="object 13"/>
            <p:cNvSpPr/>
            <p:nvPr/>
          </p:nvSpPr>
          <p:spPr>
            <a:xfrm>
              <a:off x="6085609" y="0"/>
              <a:ext cx="2745740" cy="2884170"/>
            </a:xfrm>
            <a:custGeom>
              <a:avLst/>
              <a:gdLst/>
              <a:ahLst/>
              <a:cxnLst/>
              <a:rect l="l" t="t" r="r" b="b"/>
              <a:pathLst>
                <a:path w="2745740" h="2884170">
                  <a:moveTo>
                    <a:pt x="2745324" y="0"/>
                  </a:moveTo>
                  <a:lnTo>
                    <a:pt x="2745324" y="2884063"/>
                  </a:lnTo>
                  <a:lnTo>
                    <a:pt x="0" y="2884063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46526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7"/>
          <p:cNvSpPr txBox="1"/>
          <p:nvPr/>
        </p:nvSpPr>
        <p:spPr>
          <a:xfrm>
            <a:off x="592305" y="1146357"/>
            <a:ext cx="3933990" cy="28982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3055">
              <a:spcBef>
                <a:spcPts val="100"/>
              </a:spcBef>
            </a:pPr>
            <a:r>
              <a:rPr lang="fr-FR" spc="-85" dirty="0" smtClean="0">
                <a:solidFill>
                  <a:schemeClr val="bg1"/>
                </a:solidFill>
                <a:latin typeface="Roboto Lt"/>
                <a:cs typeface="Roboto Lt"/>
              </a:rPr>
              <a:t>Opération </a:t>
            </a:r>
            <a:r>
              <a:rPr lang="fr-FR" spc="-85" dirty="0">
                <a:solidFill>
                  <a:schemeClr val="bg1"/>
                </a:solidFill>
                <a:latin typeface="Roboto Lt"/>
                <a:cs typeface="Roboto Lt"/>
              </a:rPr>
              <a:t>d’achat dure en </a:t>
            </a:r>
          </a:p>
          <a:p>
            <a:pPr marL="12700" marR="313055">
              <a:spcBef>
                <a:spcPts val="100"/>
              </a:spcBef>
            </a:pPr>
            <a:r>
              <a:rPr lang="fr-FR" spc="-85" dirty="0">
                <a:solidFill>
                  <a:schemeClr val="bg1"/>
                </a:solidFill>
                <a:latin typeface="Roboto Lt"/>
                <a:cs typeface="Roboto Lt"/>
              </a:rPr>
              <a:t>moyenne 10 jrs </a:t>
            </a:r>
            <a:endParaRPr lang="fr-FR" spc="-85" dirty="0" smtClean="0">
              <a:solidFill>
                <a:schemeClr val="bg1"/>
              </a:solidFill>
              <a:latin typeface="Roboto Lt"/>
              <a:cs typeface="Roboto Lt"/>
            </a:endParaRPr>
          </a:p>
          <a:p>
            <a:pPr marL="12700" marR="313055">
              <a:spcBef>
                <a:spcPts val="100"/>
              </a:spcBef>
            </a:pPr>
            <a:endParaRPr lang="fr-FR" spc="-85" dirty="0">
              <a:solidFill>
                <a:schemeClr val="bg1"/>
              </a:solidFill>
              <a:latin typeface="Roboto Lt"/>
              <a:cs typeface="Roboto Lt"/>
            </a:endParaRPr>
          </a:p>
          <a:p>
            <a:pPr marL="12700" marR="313055">
              <a:spcBef>
                <a:spcPts val="100"/>
              </a:spcBef>
            </a:pPr>
            <a:r>
              <a:rPr lang="fr-FR" spc="-85" dirty="0" smtClean="0">
                <a:solidFill>
                  <a:schemeClr val="bg1"/>
                </a:solidFill>
                <a:latin typeface="Roboto Lt"/>
                <a:cs typeface="Roboto Lt"/>
              </a:rPr>
              <a:t>Augmentation </a:t>
            </a:r>
            <a:r>
              <a:rPr lang="fr-FR" spc="-85" dirty="0">
                <a:solidFill>
                  <a:schemeClr val="bg1"/>
                </a:solidFill>
                <a:latin typeface="Roboto Lt"/>
                <a:cs typeface="Roboto Lt"/>
              </a:rPr>
              <a:t>de nombre de </a:t>
            </a:r>
            <a:r>
              <a:rPr lang="fr-FR" spc="-85" dirty="0" smtClean="0">
                <a:solidFill>
                  <a:schemeClr val="bg1"/>
                </a:solidFill>
                <a:latin typeface="Roboto Lt"/>
                <a:cs typeface="Roboto Lt"/>
              </a:rPr>
              <a:t>commandes </a:t>
            </a:r>
            <a:r>
              <a:rPr lang="fr-FR" spc="-85" dirty="0">
                <a:solidFill>
                  <a:schemeClr val="bg1"/>
                </a:solidFill>
                <a:latin typeface="Roboto Lt"/>
                <a:cs typeface="Roboto Lt"/>
              </a:rPr>
              <a:t>en 2018 </a:t>
            </a:r>
            <a:endParaRPr lang="fr-FR" spc="-85" dirty="0" smtClean="0">
              <a:solidFill>
                <a:schemeClr val="bg1"/>
              </a:solidFill>
              <a:latin typeface="Roboto Lt"/>
              <a:cs typeface="Roboto Lt"/>
            </a:endParaRPr>
          </a:p>
          <a:p>
            <a:pPr marL="12700" marR="313055">
              <a:spcBef>
                <a:spcPts val="100"/>
              </a:spcBef>
            </a:pPr>
            <a:endParaRPr lang="fr-FR" spc="-85" dirty="0">
              <a:solidFill>
                <a:schemeClr val="bg1"/>
              </a:solidFill>
              <a:latin typeface="Roboto Lt"/>
              <a:cs typeface="Roboto Lt"/>
            </a:endParaRPr>
          </a:p>
          <a:p>
            <a:pPr marL="12700" marR="313055">
              <a:spcBef>
                <a:spcPts val="100"/>
              </a:spcBef>
            </a:pPr>
            <a:r>
              <a:rPr lang="fr-FR" spc="-85" dirty="0" smtClean="0">
                <a:solidFill>
                  <a:schemeClr val="bg1"/>
                </a:solidFill>
                <a:latin typeface="Roboto Lt"/>
                <a:cs typeface="Roboto Lt"/>
              </a:rPr>
              <a:t>Les </a:t>
            </a:r>
            <a:r>
              <a:rPr lang="fr-FR" spc="-85" dirty="0">
                <a:solidFill>
                  <a:schemeClr val="bg1"/>
                </a:solidFill>
                <a:latin typeface="Roboto Lt"/>
                <a:cs typeface="Roboto Lt"/>
              </a:rPr>
              <a:t>meilleurs mois sont de Mai </a:t>
            </a:r>
            <a:r>
              <a:rPr lang="fr-FR" spc="-85" dirty="0" smtClean="0">
                <a:solidFill>
                  <a:schemeClr val="bg1"/>
                </a:solidFill>
                <a:latin typeface="Roboto Lt"/>
                <a:cs typeface="Roboto Lt"/>
              </a:rPr>
              <a:t>à </a:t>
            </a:r>
            <a:r>
              <a:rPr lang="fr-FR" spc="-85" dirty="0">
                <a:solidFill>
                  <a:schemeClr val="bg1"/>
                </a:solidFill>
                <a:latin typeface="Roboto Lt"/>
                <a:cs typeface="Roboto Lt"/>
              </a:rPr>
              <a:t>Août </a:t>
            </a:r>
          </a:p>
          <a:p>
            <a:pPr marL="12700" marR="313055">
              <a:spcBef>
                <a:spcPts val="100"/>
              </a:spcBef>
            </a:pPr>
            <a:endParaRPr lang="fr-FR" spc="-85" dirty="0">
              <a:solidFill>
                <a:schemeClr val="bg1"/>
              </a:solidFill>
              <a:latin typeface="Roboto Lt"/>
              <a:cs typeface="Roboto Lt"/>
            </a:endParaRPr>
          </a:p>
          <a:p>
            <a:pPr marL="12700" marR="313055">
              <a:spcBef>
                <a:spcPts val="100"/>
              </a:spcBef>
            </a:pPr>
            <a:r>
              <a:rPr lang="fr-FR" spc="-85" dirty="0" smtClean="0">
                <a:solidFill>
                  <a:schemeClr val="bg1"/>
                </a:solidFill>
                <a:latin typeface="Roboto Lt"/>
                <a:cs typeface="Roboto Lt"/>
              </a:rPr>
              <a:t>La </a:t>
            </a:r>
            <a:r>
              <a:rPr lang="fr-FR" spc="-85" dirty="0">
                <a:solidFill>
                  <a:schemeClr val="bg1"/>
                </a:solidFill>
                <a:latin typeface="Roboto Lt"/>
                <a:cs typeface="Roboto Lt"/>
              </a:rPr>
              <a:t>majorité des ventes se font </a:t>
            </a:r>
          </a:p>
          <a:p>
            <a:pPr marL="12700" marR="313055">
              <a:spcBef>
                <a:spcPts val="100"/>
              </a:spcBef>
            </a:pPr>
            <a:r>
              <a:rPr lang="fr-FR" spc="-85" dirty="0">
                <a:solidFill>
                  <a:schemeClr val="bg1"/>
                </a:solidFill>
                <a:latin typeface="Roboto Lt"/>
                <a:cs typeface="Roboto Lt"/>
              </a:rPr>
              <a:t>entre 12h et 19h </a:t>
            </a:r>
          </a:p>
        </p:txBody>
      </p:sp>
      <p:sp>
        <p:nvSpPr>
          <p:cNvPr id="12" name="object 12"/>
          <p:cNvSpPr txBox="1">
            <a:spLocks/>
          </p:cNvSpPr>
          <p:nvPr/>
        </p:nvSpPr>
        <p:spPr>
          <a:xfrm>
            <a:off x="249382" y="251303"/>
            <a:ext cx="11702782" cy="443711"/>
          </a:xfrm>
          <a:prstGeom prst="rect">
            <a:avLst/>
          </a:prstGeom>
          <a:solidFill>
            <a:srgbClr val="FFC530"/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2400" b="1" dirty="0" smtClean="0"/>
              <a:t>Analyse </a:t>
            </a:r>
            <a:r>
              <a:rPr lang="fr-FR" sz="2400" b="1" dirty="0"/>
              <a:t>Exploratoire </a:t>
            </a:r>
          </a:p>
        </p:txBody>
      </p:sp>
      <p:grpSp>
        <p:nvGrpSpPr>
          <p:cNvPr id="10" name="object 5"/>
          <p:cNvGrpSpPr/>
          <p:nvPr/>
        </p:nvGrpSpPr>
        <p:grpSpPr>
          <a:xfrm>
            <a:off x="5212414" y="1016164"/>
            <a:ext cx="5954659" cy="5038267"/>
            <a:chOff x="3458287" y="0"/>
            <a:chExt cx="5534840" cy="5038267"/>
          </a:xfrm>
        </p:grpSpPr>
        <p:sp>
          <p:nvSpPr>
            <p:cNvPr id="14" name="object 7"/>
            <p:cNvSpPr/>
            <p:nvPr/>
          </p:nvSpPr>
          <p:spPr>
            <a:xfrm>
              <a:off x="3458287" y="521812"/>
              <a:ext cx="2637155" cy="2333625"/>
            </a:xfrm>
            <a:custGeom>
              <a:avLst/>
              <a:gdLst/>
              <a:ahLst/>
              <a:cxnLst/>
              <a:rect l="l" t="t" r="r" b="b"/>
              <a:pathLst>
                <a:path w="2637154" h="2333625">
                  <a:moveTo>
                    <a:pt x="0" y="0"/>
                  </a:moveTo>
                  <a:lnTo>
                    <a:pt x="2636850" y="0"/>
                  </a:lnTo>
                  <a:lnTo>
                    <a:pt x="2636850" y="2333325"/>
                  </a:lnTo>
                  <a:lnTo>
                    <a:pt x="0" y="233332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9"/>
            <p:cNvSpPr/>
            <p:nvPr/>
          </p:nvSpPr>
          <p:spPr>
            <a:xfrm>
              <a:off x="6075937" y="2845612"/>
              <a:ext cx="2917190" cy="2192655"/>
            </a:xfrm>
            <a:custGeom>
              <a:avLst/>
              <a:gdLst/>
              <a:ahLst/>
              <a:cxnLst/>
              <a:rect l="l" t="t" r="r" b="b"/>
              <a:pathLst>
                <a:path w="2917190" h="2192654">
                  <a:moveTo>
                    <a:pt x="0" y="0"/>
                  </a:moveTo>
                  <a:lnTo>
                    <a:pt x="2917074" y="0"/>
                  </a:lnTo>
                  <a:lnTo>
                    <a:pt x="2917074" y="2192524"/>
                  </a:lnTo>
                  <a:lnTo>
                    <a:pt x="0" y="21925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1"/>
            <p:cNvSpPr/>
            <p:nvPr/>
          </p:nvSpPr>
          <p:spPr>
            <a:xfrm>
              <a:off x="3869574" y="2845612"/>
              <a:ext cx="2216150" cy="2192655"/>
            </a:xfrm>
            <a:custGeom>
              <a:avLst/>
              <a:gdLst/>
              <a:ahLst/>
              <a:cxnLst/>
              <a:rect l="l" t="t" r="r" b="b"/>
              <a:pathLst>
                <a:path w="2216150" h="2192654">
                  <a:moveTo>
                    <a:pt x="0" y="0"/>
                  </a:moveTo>
                  <a:lnTo>
                    <a:pt x="2215892" y="0"/>
                  </a:lnTo>
                  <a:lnTo>
                    <a:pt x="2215892" y="2192524"/>
                  </a:lnTo>
                  <a:lnTo>
                    <a:pt x="0" y="21925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3"/>
            <p:cNvSpPr/>
            <p:nvPr/>
          </p:nvSpPr>
          <p:spPr>
            <a:xfrm>
              <a:off x="6085609" y="0"/>
              <a:ext cx="2745740" cy="2884170"/>
            </a:xfrm>
            <a:custGeom>
              <a:avLst/>
              <a:gdLst/>
              <a:ahLst/>
              <a:cxnLst/>
              <a:rect l="l" t="t" r="r" b="b"/>
              <a:pathLst>
                <a:path w="2745740" h="2884170">
                  <a:moveTo>
                    <a:pt x="2745324" y="0"/>
                  </a:moveTo>
                  <a:lnTo>
                    <a:pt x="2745324" y="2884063"/>
                  </a:lnTo>
                  <a:lnTo>
                    <a:pt x="0" y="2884063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2261" y="3951663"/>
            <a:ext cx="3531610" cy="2765550"/>
          </a:xfrm>
          <a:prstGeom prst="rect">
            <a:avLst/>
          </a:prstGeom>
        </p:spPr>
      </p:pic>
      <p:pic>
        <p:nvPicPr>
          <p:cNvPr id="22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15397" y="3951663"/>
            <a:ext cx="3481391" cy="2765550"/>
          </a:xfrm>
          <a:prstGeom prst="rect">
            <a:avLst/>
          </a:prstGeom>
        </p:spPr>
      </p:pic>
      <p:grpSp>
        <p:nvGrpSpPr>
          <p:cNvPr id="23" name="object 6"/>
          <p:cNvGrpSpPr/>
          <p:nvPr/>
        </p:nvGrpSpPr>
        <p:grpSpPr>
          <a:xfrm>
            <a:off x="4655127" y="1016164"/>
            <a:ext cx="3569475" cy="2895053"/>
            <a:chOff x="3398975" y="97641"/>
            <a:chExt cx="2716530" cy="2619375"/>
          </a:xfrm>
        </p:grpSpPr>
        <p:pic>
          <p:nvPicPr>
            <p:cNvPr id="24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98975" y="97641"/>
              <a:ext cx="2715974" cy="2618971"/>
            </a:xfrm>
            <a:prstGeom prst="rect">
              <a:avLst/>
            </a:prstGeom>
          </p:spPr>
        </p:pic>
        <p:sp>
          <p:nvSpPr>
            <p:cNvPr id="25" name="object 8"/>
            <p:cNvSpPr/>
            <p:nvPr/>
          </p:nvSpPr>
          <p:spPr>
            <a:xfrm>
              <a:off x="4457625" y="112349"/>
              <a:ext cx="960755" cy="1417955"/>
            </a:xfrm>
            <a:custGeom>
              <a:avLst/>
              <a:gdLst/>
              <a:ahLst/>
              <a:cxnLst/>
              <a:rect l="l" t="t" r="r" b="b"/>
              <a:pathLst>
                <a:path w="960754" h="1417955">
                  <a:moveTo>
                    <a:pt x="0" y="274199"/>
                  </a:moveTo>
                  <a:lnTo>
                    <a:pt x="2658" y="247328"/>
                  </a:lnTo>
                  <a:lnTo>
                    <a:pt x="10436" y="221734"/>
                  </a:lnTo>
                  <a:lnTo>
                    <a:pt x="40155" y="177255"/>
                  </a:lnTo>
                  <a:lnTo>
                    <a:pt x="84633" y="147536"/>
                  </a:lnTo>
                  <a:lnTo>
                    <a:pt x="137099" y="137099"/>
                  </a:lnTo>
                  <a:lnTo>
                    <a:pt x="257249" y="137099"/>
                  </a:lnTo>
                  <a:lnTo>
                    <a:pt x="300584" y="130110"/>
                  </a:lnTo>
                  <a:lnTo>
                    <a:pt x="338219" y="110647"/>
                  </a:lnTo>
                  <a:lnTo>
                    <a:pt x="367897" y="80969"/>
                  </a:lnTo>
                  <a:lnTo>
                    <a:pt x="387360" y="43334"/>
                  </a:lnTo>
                  <a:lnTo>
                    <a:pt x="394349" y="0"/>
                  </a:lnTo>
                  <a:lnTo>
                    <a:pt x="401339" y="43334"/>
                  </a:lnTo>
                  <a:lnTo>
                    <a:pt x="420802" y="80969"/>
                  </a:lnTo>
                  <a:lnTo>
                    <a:pt x="450480" y="110647"/>
                  </a:lnTo>
                  <a:lnTo>
                    <a:pt x="488115" y="130110"/>
                  </a:lnTo>
                  <a:lnTo>
                    <a:pt x="531449" y="137099"/>
                  </a:lnTo>
                  <a:lnTo>
                    <a:pt x="651599" y="137099"/>
                  </a:lnTo>
                  <a:lnTo>
                    <a:pt x="694934" y="144089"/>
                  </a:lnTo>
                  <a:lnTo>
                    <a:pt x="732569" y="163552"/>
                  </a:lnTo>
                  <a:lnTo>
                    <a:pt x="762247" y="193230"/>
                  </a:lnTo>
                  <a:lnTo>
                    <a:pt x="781710" y="230865"/>
                  </a:lnTo>
                  <a:lnTo>
                    <a:pt x="788699" y="274199"/>
                  </a:lnTo>
                </a:path>
                <a:path w="960754" h="1417955">
                  <a:moveTo>
                    <a:pt x="960199" y="1019224"/>
                  </a:moveTo>
                  <a:lnTo>
                    <a:pt x="869927" y="1417687"/>
                  </a:lnTo>
                </a:path>
              </a:pathLst>
            </a:custGeom>
            <a:ln w="9524">
              <a:solidFill>
                <a:srgbClr val="391C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9"/>
            <p:cNvSpPr/>
            <p:nvPr/>
          </p:nvSpPr>
          <p:spPr>
            <a:xfrm>
              <a:off x="5312208" y="1526561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19">
                  <a:moveTo>
                    <a:pt x="5792" y="45633"/>
                  </a:moveTo>
                  <a:lnTo>
                    <a:pt x="0" y="0"/>
                  </a:lnTo>
                  <a:lnTo>
                    <a:pt x="30687" y="6952"/>
                  </a:lnTo>
                  <a:lnTo>
                    <a:pt x="5792" y="45633"/>
                  </a:lnTo>
                  <a:close/>
                </a:path>
              </a:pathLst>
            </a:custGeom>
            <a:solidFill>
              <a:srgbClr val="391C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0"/>
            <p:cNvSpPr/>
            <p:nvPr/>
          </p:nvSpPr>
          <p:spPr>
            <a:xfrm>
              <a:off x="5312208" y="1526561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19">
                  <a:moveTo>
                    <a:pt x="0" y="0"/>
                  </a:moveTo>
                  <a:lnTo>
                    <a:pt x="5792" y="45633"/>
                  </a:lnTo>
                  <a:lnTo>
                    <a:pt x="30687" y="695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391C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11"/>
          <p:cNvGrpSpPr/>
          <p:nvPr/>
        </p:nvGrpSpPr>
        <p:grpSpPr>
          <a:xfrm>
            <a:off x="8415397" y="1005729"/>
            <a:ext cx="3482104" cy="2890980"/>
            <a:chOff x="6306300" y="112342"/>
            <a:chExt cx="2716530" cy="2590165"/>
          </a:xfrm>
        </p:grpSpPr>
        <p:pic>
          <p:nvPicPr>
            <p:cNvPr id="29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6300" y="112342"/>
              <a:ext cx="2715974" cy="2589557"/>
            </a:xfrm>
            <a:prstGeom prst="rect">
              <a:avLst/>
            </a:prstGeom>
          </p:spPr>
        </p:pic>
        <p:sp>
          <p:nvSpPr>
            <p:cNvPr id="30" name="object 13"/>
            <p:cNvSpPr/>
            <p:nvPr/>
          </p:nvSpPr>
          <p:spPr>
            <a:xfrm>
              <a:off x="7653250" y="146999"/>
              <a:ext cx="833755" cy="205104"/>
            </a:xfrm>
            <a:custGeom>
              <a:avLst/>
              <a:gdLst/>
              <a:ahLst/>
              <a:cxnLst/>
              <a:rect l="l" t="t" r="r" b="b"/>
              <a:pathLst>
                <a:path w="833754" h="205104">
                  <a:moveTo>
                    <a:pt x="0" y="204899"/>
                  </a:moveTo>
                  <a:lnTo>
                    <a:pt x="1986" y="184819"/>
                  </a:lnTo>
                  <a:lnTo>
                    <a:pt x="7798" y="165694"/>
                  </a:lnTo>
                  <a:lnTo>
                    <a:pt x="30006" y="132456"/>
                  </a:lnTo>
                  <a:lnTo>
                    <a:pt x="63244" y="110248"/>
                  </a:lnTo>
                  <a:lnTo>
                    <a:pt x="102449" y="102449"/>
                  </a:lnTo>
                  <a:lnTo>
                    <a:pt x="314249" y="102449"/>
                  </a:lnTo>
                  <a:lnTo>
                    <a:pt x="354128" y="94398"/>
                  </a:lnTo>
                  <a:lnTo>
                    <a:pt x="386692" y="72443"/>
                  </a:lnTo>
                  <a:lnTo>
                    <a:pt x="408648" y="39878"/>
                  </a:lnTo>
                  <a:lnTo>
                    <a:pt x="416699" y="0"/>
                  </a:lnTo>
                  <a:lnTo>
                    <a:pt x="424751" y="39878"/>
                  </a:lnTo>
                  <a:lnTo>
                    <a:pt x="446707" y="72443"/>
                  </a:lnTo>
                  <a:lnTo>
                    <a:pt x="479271" y="94398"/>
                  </a:lnTo>
                  <a:lnTo>
                    <a:pt x="519149" y="102449"/>
                  </a:lnTo>
                  <a:lnTo>
                    <a:pt x="730949" y="102449"/>
                  </a:lnTo>
                  <a:lnTo>
                    <a:pt x="770828" y="110501"/>
                  </a:lnTo>
                  <a:lnTo>
                    <a:pt x="803392" y="132456"/>
                  </a:lnTo>
                  <a:lnTo>
                    <a:pt x="825348" y="165021"/>
                  </a:lnTo>
                  <a:lnTo>
                    <a:pt x="833399" y="204899"/>
                  </a:lnTo>
                </a:path>
              </a:pathLst>
            </a:custGeom>
            <a:ln w="9524">
              <a:solidFill>
                <a:srgbClr val="391C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15"/>
          <p:cNvSpPr txBox="1">
            <a:spLocks/>
          </p:cNvSpPr>
          <p:nvPr/>
        </p:nvSpPr>
        <p:spPr>
          <a:xfrm>
            <a:off x="10930219" y="6022403"/>
            <a:ext cx="236854" cy="21907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fr-FR" spc="-90" smtClean="0"/>
              <a:pPr marL="38100">
                <a:spcBef>
                  <a:spcPts val="5"/>
                </a:spcBef>
              </a:pPr>
              <a:t>15</a:t>
            </a:fld>
            <a:endParaRPr lang="fr-FR" spc="-90" dirty="0"/>
          </a:p>
        </p:txBody>
      </p:sp>
    </p:spTree>
    <p:extLst>
      <p:ext uri="{BB962C8B-B14F-4D97-AF65-F5344CB8AC3E}">
        <p14:creationId xmlns:p14="http://schemas.microsoft.com/office/powerpoint/2010/main" val="4027897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mond 8">
            <a:extLst>
              <a:ext uri="{FF2B5EF4-FFF2-40B4-BE49-F238E27FC236}">
                <a16:creationId xmlns:a16="http://schemas.microsoft.com/office/drawing/2014/main" id="{D8BAB20E-1C8C-4F1B-8554-257E4EA25266}"/>
              </a:ext>
            </a:extLst>
          </p:cNvPr>
          <p:cNvSpPr/>
          <p:nvPr/>
        </p:nvSpPr>
        <p:spPr>
          <a:xfrm>
            <a:off x="11532345" y="6174504"/>
            <a:ext cx="493710" cy="497416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12"/>
          <p:cNvSpPr txBox="1">
            <a:spLocks/>
          </p:cNvSpPr>
          <p:nvPr/>
        </p:nvSpPr>
        <p:spPr>
          <a:xfrm>
            <a:off x="0" y="251303"/>
            <a:ext cx="11952164" cy="443711"/>
          </a:xfrm>
          <a:prstGeom prst="rect">
            <a:avLst/>
          </a:prstGeom>
          <a:solidFill>
            <a:srgbClr val="FFC530"/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2400" b="1" dirty="0" smtClean="0"/>
              <a:t>Récapitulatif</a:t>
            </a:r>
            <a:endParaRPr lang="fr-FR" sz="2400" b="1" dirty="0"/>
          </a:p>
        </p:txBody>
      </p:sp>
      <p:sp>
        <p:nvSpPr>
          <p:cNvPr id="6" name="object 4"/>
          <p:cNvSpPr txBox="1"/>
          <p:nvPr/>
        </p:nvSpPr>
        <p:spPr>
          <a:xfrm>
            <a:off x="3343564" y="2509535"/>
            <a:ext cx="5661891" cy="2193549"/>
          </a:xfrm>
          <a:prstGeom prst="rect">
            <a:avLst/>
          </a:prstGeom>
          <a:solidFill>
            <a:srgbClr val="F3F3F3"/>
          </a:solidFill>
          <a:ln w="9524">
            <a:solidFill>
              <a:srgbClr val="000000"/>
            </a:solidFill>
          </a:ln>
        </p:spPr>
        <p:txBody>
          <a:bodyPr vert="horz" wrap="square" lIns="0" tIns="114935" rIns="0" bIns="0" rtlCol="0">
            <a:spAutoFit/>
          </a:bodyPr>
          <a:lstStyle/>
          <a:p>
            <a:pPr marL="245110">
              <a:spcBef>
                <a:spcPts val="905"/>
              </a:spcBef>
              <a:tabLst>
                <a:tab pos="542290" algn="l"/>
              </a:tabLst>
            </a:pPr>
            <a:r>
              <a:rPr sz="1500" b="1" spc="-30" dirty="0">
                <a:solidFill>
                  <a:srgbClr val="332533"/>
                </a:solidFill>
                <a:latin typeface="Roboto Cn"/>
                <a:cs typeface="Roboto Cn"/>
              </a:rPr>
              <a:t>-	</a:t>
            </a:r>
            <a:r>
              <a:rPr sz="1500" b="1" spc="-40" dirty="0">
                <a:solidFill>
                  <a:srgbClr val="332533"/>
                </a:solidFill>
                <a:latin typeface="Roboto Cn"/>
                <a:cs typeface="Roboto Cn"/>
              </a:rPr>
              <a:t>96%</a:t>
            </a:r>
            <a:r>
              <a:rPr sz="1500" b="1" spc="10" dirty="0">
                <a:solidFill>
                  <a:srgbClr val="332533"/>
                </a:solidFill>
                <a:latin typeface="Roboto Cn"/>
                <a:cs typeface="Roboto Cn"/>
              </a:rPr>
              <a:t> </a:t>
            </a:r>
            <a:r>
              <a:rPr sz="1500" b="1" spc="15" dirty="0">
                <a:solidFill>
                  <a:srgbClr val="332533"/>
                </a:solidFill>
                <a:latin typeface="Roboto Cn"/>
                <a:cs typeface="Roboto Cn"/>
              </a:rPr>
              <a:t>des</a:t>
            </a:r>
            <a:r>
              <a:rPr sz="1500" b="1" spc="10" dirty="0">
                <a:solidFill>
                  <a:srgbClr val="332533"/>
                </a:solidFill>
                <a:latin typeface="Roboto Cn"/>
                <a:cs typeface="Roboto Cn"/>
              </a:rPr>
              <a:t> </a:t>
            </a:r>
            <a:r>
              <a:rPr sz="1500" b="1" dirty="0">
                <a:solidFill>
                  <a:srgbClr val="332533"/>
                </a:solidFill>
                <a:latin typeface="Roboto Cn"/>
                <a:cs typeface="Roboto Cn"/>
              </a:rPr>
              <a:t>commandes</a:t>
            </a:r>
            <a:r>
              <a:rPr sz="1500" b="1" spc="10" dirty="0">
                <a:solidFill>
                  <a:srgbClr val="332533"/>
                </a:solidFill>
                <a:latin typeface="Roboto Cn"/>
                <a:cs typeface="Roboto Cn"/>
              </a:rPr>
              <a:t> </a:t>
            </a:r>
            <a:r>
              <a:rPr sz="1500" b="1" dirty="0">
                <a:solidFill>
                  <a:srgbClr val="332533"/>
                </a:solidFill>
                <a:latin typeface="Roboto Cn"/>
                <a:cs typeface="Roboto Cn"/>
              </a:rPr>
              <a:t>contiennent</a:t>
            </a:r>
            <a:r>
              <a:rPr sz="1500" b="1" spc="10" dirty="0">
                <a:solidFill>
                  <a:srgbClr val="332533"/>
                </a:solidFill>
                <a:latin typeface="Roboto Cn"/>
                <a:cs typeface="Roboto Cn"/>
              </a:rPr>
              <a:t> </a:t>
            </a:r>
            <a:r>
              <a:rPr sz="1500" b="1" spc="-5" dirty="0">
                <a:solidFill>
                  <a:srgbClr val="332533"/>
                </a:solidFill>
                <a:latin typeface="Roboto Cn"/>
                <a:cs typeface="Roboto Cn"/>
              </a:rPr>
              <a:t>un</a:t>
            </a:r>
            <a:r>
              <a:rPr sz="1500" b="1" spc="10" dirty="0">
                <a:solidFill>
                  <a:srgbClr val="332533"/>
                </a:solidFill>
                <a:latin typeface="Roboto Cn"/>
                <a:cs typeface="Roboto Cn"/>
              </a:rPr>
              <a:t> seul </a:t>
            </a:r>
            <a:r>
              <a:rPr sz="1500" b="1" spc="15" dirty="0">
                <a:solidFill>
                  <a:srgbClr val="332533"/>
                </a:solidFill>
                <a:latin typeface="Roboto Cn"/>
                <a:cs typeface="Roboto Cn"/>
              </a:rPr>
              <a:t>article</a:t>
            </a:r>
            <a:endParaRPr sz="1500" dirty="0">
              <a:solidFill>
                <a:prstClr val="black"/>
              </a:solidFill>
              <a:latin typeface="Roboto Cn"/>
              <a:cs typeface="Roboto Cn"/>
            </a:endParaRPr>
          </a:p>
          <a:p>
            <a:endParaRPr sz="1500" dirty="0">
              <a:solidFill>
                <a:prstClr val="black"/>
              </a:solidFill>
              <a:latin typeface="Roboto Cn"/>
              <a:cs typeface="Roboto Cn"/>
            </a:endParaRPr>
          </a:p>
          <a:p>
            <a:pPr marL="542925" indent="-278130">
              <a:buFont typeface="Roboto Lt"/>
              <a:buChar char="-"/>
              <a:tabLst>
                <a:tab pos="542290" algn="l"/>
                <a:tab pos="542925" algn="l"/>
              </a:tabLst>
            </a:pPr>
            <a:r>
              <a:rPr sz="1500" b="1" spc="-40" dirty="0">
                <a:solidFill>
                  <a:srgbClr val="332533"/>
                </a:solidFill>
                <a:latin typeface="Roboto Cn"/>
                <a:cs typeface="Roboto Cn"/>
              </a:rPr>
              <a:t>2</a:t>
            </a:r>
            <a:r>
              <a:rPr sz="1500" b="1" spc="-45" dirty="0">
                <a:solidFill>
                  <a:srgbClr val="332533"/>
                </a:solidFill>
                <a:latin typeface="Roboto Cn"/>
                <a:cs typeface="Roboto Cn"/>
              </a:rPr>
              <a:t>%</a:t>
            </a:r>
            <a:r>
              <a:rPr sz="1500" b="1" spc="5" dirty="0">
                <a:solidFill>
                  <a:srgbClr val="332533"/>
                </a:solidFill>
                <a:latin typeface="Roboto Cn"/>
                <a:cs typeface="Roboto Cn"/>
              </a:rPr>
              <a:t> </a:t>
            </a:r>
            <a:r>
              <a:rPr sz="1500" spc="-105" dirty="0">
                <a:solidFill>
                  <a:srgbClr val="332533"/>
                </a:solidFill>
                <a:latin typeface="Roboto Lt"/>
                <a:cs typeface="Roboto Lt"/>
              </a:rPr>
              <a:t>de</a:t>
            </a:r>
            <a:r>
              <a:rPr sz="1500" spc="-95" dirty="0">
                <a:solidFill>
                  <a:srgbClr val="332533"/>
                </a:solidFill>
                <a:latin typeface="Roboto Lt"/>
                <a:cs typeface="Roboto Lt"/>
              </a:rPr>
              <a:t>s</a:t>
            </a:r>
            <a:r>
              <a:rPr sz="1500" spc="-35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500" spc="-75" dirty="0">
                <a:solidFill>
                  <a:srgbClr val="332533"/>
                </a:solidFill>
                <a:latin typeface="Roboto Lt"/>
                <a:cs typeface="Roboto Lt"/>
              </a:rPr>
              <a:t>client</a:t>
            </a:r>
            <a:r>
              <a:rPr sz="1500" spc="-90" dirty="0">
                <a:solidFill>
                  <a:srgbClr val="332533"/>
                </a:solidFill>
                <a:latin typeface="Roboto Lt"/>
                <a:cs typeface="Roboto Lt"/>
              </a:rPr>
              <a:t>s</a:t>
            </a:r>
            <a:r>
              <a:rPr sz="1500" spc="-35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500" spc="-110" dirty="0">
                <a:solidFill>
                  <a:srgbClr val="332533"/>
                </a:solidFill>
                <a:latin typeface="Roboto Lt"/>
                <a:cs typeface="Roboto Lt"/>
              </a:rPr>
              <a:t>on</a:t>
            </a:r>
            <a:r>
              <a:rPr sz="1500" spc="-60" dirty="0">
                <a:solidFill>
                  <a:srgbClr val="332533"/>
                </a:solidFill>
                <a:latin typeface="Roboto Lt"/>
                <a:cs typeface="Roboto Lt"/>
              </a:rPr>
              <a:t>t</a:t>
            </a:r>
            <a:r>
              <a:rPr sz="1500" spc="-35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500" spc="-95" dirty="0">
                <a:solidFill>
                  <a:srgbClr val="332533"/>
                </a:solidFill>
                <a:latin typeface="Roboto Lt"/>
                <a:cs typeface="Roboto Lt"/>
              </a:rPr>
              <a:t>acheté</a:t>
            </a:r>
            <a:r>
              <a:rPr sz="1500" spc="-35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500" spc="-105" dirty="0">
                <a:solidFill>
                  <a:srgbClr val="332533"/>
                </a:solidFill>
                <a:latin typeface="Roboto Lt"/>
                <a:cs typeface="Roboto Lt"/>
              </a:rPr>
              <a:t>che</a:t>
            </a:r>
            <a:r>
              <a:rPr sz="1500" spc="-90" dirty="0">
                <a:solidFill>
                  <a:srgbClr val="332533"/>
                </a:solidFill>
                <a:latin typeface="Roboto Lt"/>
                <a:cs typeface="Roboto Lt"/>
              </a:rPr>
              <a:t>z</a:t>
            </a:r>
            <a:r>
              <a:rPr sz="1500" spc="-35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500" spc="-85" dirty="0">
                <a:solidFill>
                  <a:srgbClr val="332533"/>
                </a:solidFill>
                <a:latin typeface="Roboto Lt"/>
                <a:cs typeface="Roboto Lt"/>
              </a:rPr>
              <a:t>plusieur</a:t>
            </a:r>
            <a:r>
              <a:rPr sz="1500" spc="-95" dirty="0">
                <a:solidFill>
                  <a:srgbClr val="332533"/>
                </a:solidFill>
                <a:latin typeface="Roboto Lt"/>
                <a:cs typeface="Roboto Lt"/>
              </a:rPr>
              <a:t>s</a:t>
            </a:r>
            <a:r>
              <a:rPr sz="1500" spc="-30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500" spc="-110" dirty="0">
                <a:solidFill>
                  <a:srgbClr val="332533"/>
                </a:solidFill>
                <a:latin typeface="Roboto Lt"/>
                <a:cs typeface="Roboto Lt"/>
              </a:rPr>
              <a:t>v</a:t>
            </a:r>
            <a:r>
              <a:rPr sz="1500" spc="-100" dirty="0">
                <a:solidFill>
                  <a:srgbClr val="332533"/>
                </a:solidFill>
                <a:latin typeface="Roboto Lt"/>
                <a:cs typeface="Roboto Lt"/>
              </a:rPr>
              <a:t>endeurs</a:t>
            </a:r>
            <a:endParaRPr sz="1500" dirty="0">
              <a:solidFill>
                <a:prstClr val="black"/>
              </a:solidFill>
              <a:latin typeface="Roboto Lt"/>
              <a:cs typeface="Roboto Lt"/>
            </a:endParaRPr>
          </a:p>
          <a:p>
            <a:pPr>
              <a:buClr>
                <a:srgbClr val="332533"/>
              </a:buClr>
              <a:buFont typeface="Roboto Lt"/>
              <a:buChar char="-"/>
            </a:pPr>
            <a:endParaRPr sz="1500" dirty="0">
              <a:solidFill>
                <a:prstClr val="black"/>
              </a:solidFill>
              <a:latin typeface="Roboto Lt"/>
              <a:cs typeface="Roboto Lt"/>
            </a:endParaRPr>
          </a:p>
          <a:p>
            <a:pPr marL="542925" marR="267970" indent="-278130">
              <a:buFont typeface="Roboto Lt"/>
              <a:buChar char="-"/>
              <a:tabLst>
                <a:tab pos="542290" algn="l"/>
                <a:tab pos="542925" algn="l"/>
              </a:tabLst>
            </a:pPr>
            <a:r>
              <a:rPr sz="1500" b="1" spc="-75" dirty="0" smtClean="0">
                <a:solidFill>
                  <a:srgbClr val="332533"/>
                </a:solidFill>
                <a:latin typeface="Roboto Cn"/>
                <a:cs typeface="Roboto Cn"/>
              </a:rPr>
              <a:t>9</a:t>
            </a:r>
            <a:r>
              <a:rPr lang="fr-FR" sz="1500" b="1" spc="-75" dirty="0" smtClean="0">
                <a:solidFill>
                  <a:srgbClr val="332533"/>
                </a:solidFill>
                <a:latin typeface="Roboto Cn"/>
                <a:cs typeface="Roboto Cn"/>
              </a:rPr>
              <a:t>6</a:t>
            </a:r>
            <a:r>
              <a:rPr sz="1500" spc="-75" dirty="0" smtClean="0">
                <a:solidFill>
                  <a:srgbClr val="332533"/>
                </a:solidFill>
                <a:latin typeface="Roboto Lt"/>
                <a:cs typeface="Roboto Lt"/>
              </a:rPr>
              <a:t>%</a:t>
            </a:r>
            <a:r>
              <a:rPr sz="1500" spc="-30" dirty="0" smtClean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500" spc="-100" dirty="0">
                <a:solidFill>
                  <a:srgbClr val="332533"/>
                </a:solidFill>
                <a:latin typeface="Roboto Lt"/>
                <a:cs typeface="Roboto Lt"/>
              </a:rPr>
              <a:t>de</a:t>
            </a:r>
            <a:r>
              <a:rPr sz="1500" spc="-35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500" spc="-110" dirty="0">
                <a:solidFill>
                  <a:srgbClr val="332533"/>
                </a:solidFill>
                <a:latin typeface="Roboto Lt"/>
                <a:cs typeface="Roboto Lt"/>
              </a:rPr>
              <a:t>nos</a:t>
            </a:r>
            <a:r>
              <a:rPr sz="1500" spc="-30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500" spc="-75" dirty="0">
                <a:solidFill>
                  <a:srgbClr val="332533"/>
                </a:solidFill>
                <a:latin typeface="Roboto Lt"/>
                <a:cs typeface="Roboto Lt"/>
              </a:rPr>
              <a:t>clients</a:t>
            </a:r>
            <a:r>
              <a:rPr sz="1500" spc="-35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500" spc="-90" dirty="0">
                <a:solidFill>
                  <a:srgbClr val="332533"/>
                </a:solidFill>
                <a:latin typeface="Roboto Lt"/>
                <a:cs typeface="Roboto Lt"/>
              </a:rPr>
              <a:t>ont</a:t>
            </a:r>
            <a:r>
              <a:rPr sz="1500" spc="-30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500" spc="-95" dirty="0">
                <a:solidFill>
                  <a:srgbClr val="332533"/>
                </a:solidFill>
                <a:latin typeface="Roboto Lt"/>
                <a:cs typeface="Roboto Lt"/>
              </a:rPr>
              <a:t>acheté</a:t>
            </a:r>
            <a:r>
              <a:rPr sz="1500" spc="-35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500" spc="-95" dirty="0">
                <a:solidFill>
                  <a:srgbClr val="332533"/>
                </a:solidFill>
                <a:latin typeface="Roboto Lt"/>
                <a:cs typeface="Roboto Lt"/>
              </a:rPr>
              <a:t>sur</a:t>
            </a:r>
            <a:r>
              <a:rPr sz="1500" spc="-25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500" spc="-60" dirty="0">
                <a:solidFill>
                  <a:srgbClr val="332533"/>
                </a:solidFill>
                <a:latin typeface="Roboto Lt"/>
                <a:cs typeface="Roboto Lt"/>
              </a:rPr>
              <a:t>le</a:t>
            </a:r>
            <a:r>
              <a:rPr sz="1500" spc="-35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500" spc="-70" dirty="0">
                <a:solidFill>
                  <a:srgbClr val="332533"/>
                </a:solidFill>
                <a:latin typeface="Roboto Lt"/>
                <a:cs typeface="Roboto Lt"/>
              </a:rPr>
              <a:t>site</a:t>
            </a:r>
            <a:r>
              <a:rPr sz="1500" spc="-25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500" spc="-110" dirty="0">
                <a:solidFill>
                  <a:srgbClr val="332533"/>
                </a:solidFill>
                <a:latin typeface="Roboto Lt"/>
                <a:cs typeface="Roboto Lt"/>
              </a:rPr>
              <a:t>une</a:t>
            </a:r>
            <a:r>
              <a:rPr sz="1500" spc="35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500" b="1" spc="10" dirty="0">
                <a:solidFill>
                  <a:srgbClr val="332533"/>
                </a:solidFill>
                <a:latin typeface="Roboto Cn"/>
                <a:cs typeface="Roboto Cn"/>
              </a:rPr>
              <a:t>seule </a:t>
            </a:r>
            <a:r>
              <a:rPr sz="1500" b="1" spc="-320" dirty="0">
                <a:solidFill>
                  <a:srgbClr val="332533"/>
                </a:solidFill>
                <a:latin typeface="Roboto Cn"/>
                <a:cs typeface="Roboto Cn"/>
              </a:rPr>
              <a:t> </a:t>
            </a:r>
            <a:r>
              <a:rPr sz="1500" b="1" spc="10" dirty="0">
                <a:solidFill>
                  <a:srgbClr val="332533"/>
                </a:solidFill>
                <a:latin typeface="Roboto Cn"/>
                <a:cs typeface="Roboto Cn"/>
              </a:rPr>
              <a:t>fois</a:t>
            </a:r>
            <a:r>
              <a:rPr sz="1500" spc="10" dirty="0">
                <a:solidFill>
                  <a:srgbClr val="332533"/>
                </a:solidFill>
                <a:latin typeface="Roboto Lt"/>
                <a:cs typeface="Roboto Lt"/>
              </a:rPr>
              <a:t>.</a:t>
            </a:r>
            <a:endParaRPr sz="1500" dirty="0">
              <a:solidFill>
                <a:prstClr val="black"/>
              </a:solidFill>
              <a:latin typeface="Roboto Lt"/>
              <a:cs typeface="Roboto Lt"/>
            </a:endParaRPr>
          </a:p>
          <a:p>
            <a:pPr>
              <a:buClr>
                <a:srgbClr val="332533"/>
              </a:buClr>
              <a:buFont typeface="Roboto Lt"/>
              <a:buChar char="-"/>
            </a:pPr>
            <a:endParaRPr sz="1500" dirty="0">
              <a:solidFill>
                <a:prstClr val="black"/>
              </a:solidFill>
              <a:latin typeface="Roboto Lt"/>
              <a:cs typeface="Roboto Lt"/>
            </a:endParaRPr>
          </a:p>
          <a:p>
            <a:pPr marL="542925" indent="-278130">
              <a:buFont typeface="Roboto Lt"/>
              <a:buChar char="-"/>
              <a:tabLst>
                <a:tab pos="542290" algn="l"/>
                <a:tab pos="542925" algn="l"/>
              </a:tabLst>
            </a:pPr>
            <a:r>
              <a:rPr sz="1500" b="1" spc="-35" dirty="0">
                <a:solidFill>
                  <a:srgbClr val="332533"/>
                </a:solidFill>
                <a:latin typeface="Roboto Cn"/>
                <a:cs typeface="Roboto Cn"/>
              </a:rPr>
              <a:t>9</a:t>
            </a:r>
            <a:r>
              <a:rPr sz="1500" b="1" spc="-30" dirty="0">
                <a:solidFill>
                  <a:srgbClr val="332533"/>
                </a:solidFill>
                <a:latin typeface="Roboto Cn"/>
                <a:cs typeface="Roboto Cn"/>
              </a:rPr>
              <a:t>5</a:t>
            </a:r>
            <a:r>
              <a:rPr sz="1500" spc="-155" dirty="0">
                <a:solidFill>
                  <a:srgbClr val="332533"/>
                </a:solidFill>
                <a:latin typeface="Roboto Lt"/>
                <a:cs typeface="Roboto Lt"/>
              </a:rPr>
              <a:t>%</a:t>
            </a:r>
            <a:r>
              <a:rPr sz="1500" spc="-30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500" spc="-110" dirty="0">
                <a:solidFill>
                  <a:srgbClr val="332533"/>
                </a:solidFill>
                <a:latin typeface="Roboto Lt"/>
                <a:cs typeface="Roboto Lt"/>
              </a:rPr>
              <a:t>on</a:t>
            </a:r>
            <a:r>
              <a:rPr sz="1500" spc="-60" dirty="0">
                <a:solidFill>
                  <a:srgbClr val="332533"/>
                </a:solidFill>
                <a:latin typeface="Roboto Lt"/>
                <a:cs typeface="Roboto Lt"/>
              </a:rPr>
              <a:t>t</a:t>
            </a:r>
            <a:r>
              <a:rPr sz="1500" spc="-35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500" spc="-110" dirty="0">
                <a:solidFill>
                  <a:srgbClr val="332533"/>
                </a:solidFill>
                <a:latin typeface="Roboto Lt"/>
                <a:cs typeface="Roboto Lt"/>
              </a:rPr>
              <a:t>p</a:t>
            </a:r>
            <a:r>
              <a:rPr sz="1500" spc="-120" dirty="0">
                <a:solidFill>
                  <a:srgbClr val="332533"/>
                </a:solidFill>
                <a:latin typeface="Roboto Lt"/>
                <a:cs typeface="Roboto Lt"/>
              </a:rPr>
              <a:t>ay</a:t>
            </a:r>
            <a:r>
              <a:rPr sz="1500" spc="-90" dirty="0">
                <a:solidFill>
                  <a:srgbClr val="332533"/>
                </a:solidFill>
                <a:latin typeface="Roboto Lt"/>
                <a:cs typeface="Roboto Lt"/>
              </a:rPr>
              <a:t>é</a:t>
            </a:r>
            <a:r>
              <a:rPr sz="1500" spc="-35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500" spc="-120" dirty="0">
                <a:solidFill>
                  <a:srgbClr val="332533"/>
                </a:solidFill>
                <a:latin typeface="Roboto Lt"/>
                <a:cs typeface="Roboto Lt"/>
              </a:rPr>
              <a:t>a</a:t>
            </a:r>
            <a:r>
              <a:rPr sz="1500" spc="-110" dirty="0">
                <a:solidFill>
                  <a:srgbClr val="332533"/>
                </a:solidFill>
                <a:latin typeface="Roboto Lt"/>
                <a:cs typeface="Roboto Lt"/>
              </a:rPr>
              <a:t>v</a:t>
            </a:r>
            <a:r>
              <a:rPr sz="1500" spc="-95" dirty="0">
                <a:solidFill>
                  <a:srgbClr val="332533"/>
                </a:solidFill>
                <a:latin typeface="Roboto Lt"/>
                <a:cs typeface="Roboto Lt"/>
              </a:rPr>
              <a:t>e</a:t>
            </a:r>
            <a:r>
              <a:rPr sz="1500" spc="-90" dirty="0">
                <a:solidFill>
                  <a:srgbClr val="332533"/>
                </a:solidFill>
                <a:latin typeface="Roboto Lt"/>
                <a:cs typeface="Roboto Lt"/>
              </a:rPr>
              <a:t>c</a:t>
            </a:r>
            <a:r>
              <a:rPr sz="1500" spc="-35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500" spc="-120" dirty="0">
                <a:solidFill>
                  <a:srgbClr val="332533"/>
                </a:solidFill>
                <a:latin typeface="Roboto Lt"/>
                <a:cs typeface="Roboto Lt"/>
              </a:rPr>
              <a:t>u</a:t>
            </a:r>
            <a:r>
              <a:rPr sz="1500" spc="-114" dirty="0">
                <a:solidFill>
                  <a:srgbClr val="332533"/>
                </a:solidFill>
                <a:latin typeface="Roboto Lt"/>
                <a:cs typeface="Roboto Lt"/>
              </a:rPr>
              <a:t>n</a:t>
            </a:r>
            <a:r>
              <a:rPr sz="1500" spc="-10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500" b="1" spc="10" dirty="0">
                <a:solidFill>
                  <a:srgbClr val="332533"/>
                </a:solidFill>
                <a:latin typeface="Roboto Cn"/>
                <a:cs typeface="Roboto Cn"/>
              </a:rPr>
              <a:t>seul</a:t>
            </a:r>
            <a:r>
              <a:rPr sz="1500" b="1" spc="20" dirty="0">
                <a:solidFill>
                  <a:srgbClr val="332533"/>
                </a:solidFill>
                <a:latin typeface="Roboto Cn"/>
                <a:cs typeface="Roboto Cn"/>
              </a:rPr>
              <a:t>e</a:t>
            </a:r>
            <a:r>
              <a:rPr sz="1500" b="1" spc="10" dirty="0">
                <a:solidFill>
                  <a:srgbClr val="332533"/>
                </a:solidFill>
                <a:latin typeface="Roboto Cn"/>
                <a:cs typeface="Roboto Cn"/>
              </a:rPr>
              <a:t> </a:t>
            </a:r>
            <a:r>
              <a:rPr sz="1500" b="1" dirty="0">
                <a:solidFill>
                  <a:srgbClr val="332533"/>
                </a:solidFill>
                <a:latin typeface="Roboto Cn"/>
                <a:cs typeface="Roboto Cn"/>
              </a:rPr>
              <a:t>mod</a:t>
            </a:r>
            <a:r>
              <a:rPr sz="1500" b="1" spc="5" dirty="0">
                <a:solidFill>
                  <a:srgbClr val="332533"/>
                </a:solidFill>
                <a:latin typeface="Roboto Cn"/>
                <a:cs typeface="Roboto Cn"/>
              </a:rPr>
              <a:t>e</a:t>
            </a:r>
            <a:r>
              <a:rPr sz="1500" b="1" spc="10" dirty="0">
                <a:solidFill>
                  <a:srgbClr val="332533"/>
                </a:solidFill>
                <a:latin typeface="Roboto Cn"/>
                <a:cs typeface="Roboto Cn"/>
              </a:rPr>
              <a:t> d</a:t>
            </a:r>
            <a:r>
              <a:rPr sz="1500" b="1" spc="15" dirty="0">
                <a:solidFill>
                  <a:srgbClr val="332533"/>
                </a:solidFill>
                <a:latin typeface="Roboto Cn"/>
                <a:cs typeface="Roboto Cn"/>
              </a:rPr>
              <a:t>e</a:t>
            </a:r>
            <a:r>
              <a:rPr sz="1500" b="1" spc="10" dirty="0">
                <a:solidFill>
                  <a:srgbClr val="332533"/>
                </a:solidFill>
                <a:latin typeface="Roboto Cn"/>
                <a:cs typeface="Roboto Cn"/>
              </a:rPr>
              <a:t> </a:t>
            </a:r>
            <a:r>
              <a:rPr sz="1500" b="1" dirty="0">
                <a:solidFill>
                  <a:srgbClr val="332533"/>
                </a:solidFill>
                <a:latin typeface="Roboto Cn"/>
                <a:cs typeface="Roboto Cn"/>
              </a:rPr>
              <a:t>paiement</a:t>
            </a:r>
            <a:endParaRPr sz="1500" dirty="0">
              <a:solidFill>
                <a:prstClr val="black"/>
              </a:solidFill>
              <a:latin typeface="Roboto Cn"/>
              <a:cs typeface="Roboto Cn"/>
            </a:endParaRPr>
          </a:p>
          <a:p>
            <a:pPr>
              <a:buClr>
                <a:srgbClr val="332533"/>
              </a:buClr>
              <a:buFont typeface="Roboto Lt"/>
              <a:buChar char="-"/>
            </a:pPr>
            <a:endParaRPr sz="1500" dirty="0">
              <a:solidFill>
                <a:prstClr val="black"/>
              </a:solidFill>
              <a:latin typeface="Roboto Cn"/>
              <a:cs typeface="Roboto Cn"/>
            </a:endParaRPr>
          </a:p>
          <a:p>
            <a:pPr marL="542925" indent="-278130">
              <a:buFont typeface="Roboto Lt"/>
              <a:buChar char="-"/>
              <a:tabLst>
                <a:tab pos="542290" algn="l"/>
                <a:tab pos="542925" algn="l"/>
              </a:tabLst>
            </a:pPr>
            <a:r>
              <a:rPr sz="1500" b="1" spc="-35" dirty="0">
                <a:solidFill>
                  <a:srgbClr val="332533"/>
                </a:solidFill>
                <a:latin typeface="Roboto Cn"/>
                <a:cs typeface="Roboto Cn"/>
              </a:rPr>
              <a:t>5</a:t>
            </a:r>
            <a:r>
              <a:rPr sz="1500" b="1" spc="-30" dirty="0">
                <a:solidFill>
                  <a:srgbClr val="332533"/>
                </a:solidFill>
                <a:latin typeface="Roboto Cn"/>
                <a:cs typeface="Roboto Cn"/>
              </a:rPr>
              <a:t>0</a:t>
            </a:r>
            <a:r>
              <a:rPr sz="1500" spc="-155" dirty="0">
                <a:solidFill>
                  <a:srgbClr val="332533"/>
                </a:solidFill>
                <a:latin typeface="Roboto Lt"/>
                <a:cs typeface="Roboto Lt"/>
              </a:rPr>
              <a:t>%</a:t>
            </a:r>
            <a:r>
              <a:rPr sz="1500" spc="-30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500" spc="-110" dirty="0">
                <a:solidFill>
                  <a:srgbClr val="332533"/>
                </a:solidFill>
                <a:latin typeface="Roboto Lt"/>
                <a:cs typeface="Roboto Lt"/>
              </a:rPr>
              <a:t>on</a:t>
            </a:r>
            <a:r>
              <a:rPr sz="1500" spc="-60" dirty="0">
                <a:solidFill>
                  <a:srgbClr val="332533"/>
                </a:solidFill>
                <a:latin typeface="Roboto Lt"/>
                <a:cs typeface="Roboto Lt"/>
              </a:rPr>
              <a:t>t</a:t>
            </a:r>
            <a:r>
              <a:rPr sz="1500" spc="-35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500" spc="-90" dirty="0">
                <a:solidFill>
                  <a:srgbClr val="332533"/>
                </a:solidFill>
                <a:latin typeface="Roboto Lt"/>
                <a:cs typeface="Roboto Lt"/>
              </a:rPr>
              <a:t>chois</a:t>
            </a:r>
            <a:r>
              <a:rPr sz="1500" spc="-40" dirty="0">
                <a:solidFill>
                  <a:srgbClr val="332533"/>
                </a:solidFill>
                <a:latin typeface="Roboto Lt"/>
                <a:cs typeface="Roboto Lt"/>
              </a:rPr>
              <a:t>i</a:t>
            </a:r>
            <a:r>
              <a:rPr sz="1500" spc="-35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500" spc="-120" dirty="0">
                <a:solidFill>
                  <a:srgbClr val="332533"/>
                </a:solidFill>
                <a:latin typeface="Roboto Lt"/>
                <a:cs typeface="Roboto Lt"/>
              </a:rPr>
              <a:t>u</a:t>
            </a:r>
            <a:r>
              <a:rPr sz="1500" spc="-114" dirty="0">
                <a:solidFill>
                  <a:srgbClr val="332533"/>
                </a:solidFill>
                <a:latin typeface="Roboto Lt"/>
                <a:cs typeface="Roboto Lt"/>
              </a:rPr>
              <a:t>n</a:t>
            </a:r>
            <a:r>
              <a:rPr sz="1500" spc="-35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500" spc="-105" dirty="0">
                <a:solidFill>
                  <a:srgbClr val="332533"/>
                </a:solidFill>
                <a:latin typeface="Roboto Lt"/>
                <a:cs typeface="Roboto Lt"/>
              </a:rPr>
              <a:t>paiemen</a:t>
            </a:r>
            <a:r>
              <a:rPr sz="1500" spc="-60" dirty="0">
                <a:solidFill>
                  <a:srgbClr val="332533"/>
                </a:solidFill>
                <a:latin typeface="Roboto Lt"/>
                <a:cs typeface="Roboto Lt"/>
              </a:rPr>
              <a:t>t</a:t>
            </a:r>
            <a:r>
              <a:rPr sz="1500" spc="-30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500" spc="-105" dirty="0">
                <a:solidFill>
                  <a:srgbClr val="332533"/>
                </a:solidFill>
                <a:latin typeface="Roboto Lt"/>
                <a:cs typeface="Roboto Lt"/>
              </a:rPr>
              <a:t>en</a:t>
            </a:r>
            <a:r>
              <a:rPr sz="1500" spc="5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500" b="1" spc="10" dirty="0">
                <a:solidFill>
                  <a:srgbClr val="332533"/>
                </a:solidFill>
                <a:latin typeface="Roboto Cn"/>
                <a:cs typeface="Roboto Cn"/>
              </a:rPr>
              <a:t>plusieur foi</a:t>
            </a:r>
            <a:r>
              <a:rPr sz="1500" b="1" spc="25" dirty="0">
                <a:solidFill>
                  <a:srgbClr val="332533"/>
                </a:solidFill>
                <a:latin typeface="Roboto Cn"/>
                <a:cs typeface="Roboto Cn"/>
              </a:rPr>
              <a:t>s</a:t>
            </a:r>
            <a:r>
              <a:rPr sz="1500" dirty="0">
                <a:solidFill>
                  <a:srgbClr val="332533"/>
                </a:solidFill>
                <a:latin typeface="Roboto Lt"/>
                <a:cs typeface="Roboto Lt"/>
              </a:rPr>
              <a:t>.</a:t>
            </a:r>
            <a:endParaRPr sz="1500" dirty="0">
              <a:solidFill>
                <a:prstClr val="black"/>
              </a:solidFill>
              <a:latin typeface="Roboto Lt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3219982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58D45E1-3406-4A9F-936E-982BCC338E2E}"/>
              </a:ext>
            </a:extLst>
          </p:cNvPr>
          <p:cNvGrpSpPr/>
          <p:nvPr/>
        </p:nvGrpSpPr>
        <p:grpSpPr>
          <a:xfrm>
            <a:off x="3649675" y="2334656"/>
            <a:ext cx="7528172" cy="1621896"/>
            <a:chOff x="6127001" y="975256"/>
            <a:chExt cx="7528172" cy="16218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32343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8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8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E16F429-6192-415F-9755-6EE02C49F2C5}"/>
                </a:ext>
              </a:extLst>
            </p:cNvPr>
            <p:cNvGrpSpPr/>
            <p:nvPr/>
          </p:nvGrpSpPr>
          <p:grpSpPr>
            <a:xfrm>
              <a:off x="7186295" y="1273713"/>
              <a:ext cx="6468878" cy="1323439"/>
              <a:chOff x="7168717" y="1368649"/>
              <a:chExt cx="6468878" cy="13234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93B75C5-9BDB-4B5F-AB3F-CB12A702F1F8}"/>
                  </a:ext>
                </a:extLst>
              </p:cNvPr>
              <p:cNvSpPr txBox="1"/>
              <p:nvPr/>
            </p:nvSpPr>
            <p:spPr>
              <a:xfrm>
                <a:off x="7168717" y="1736433"/>
                <a:ext cx="44561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91A18A-7559-4485-BC2C-6ACBBA9F87DF}"/>
                  </a:ext>
                </a:extLst>
              </p:cNvPr>
              <p:cNvSpPr txBox="1"/>
              <p:nvPr/>
            </p:nvSpPr>
            <p:spPr>
              <a:xfrm>
                <a:off x="7168717" y="1368649"/>
                <a:ext cx="6468878" cy="1323439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cs typeface="Arial" pitchFamily="34" charset="0"/>
                  </a:rPr>
                  <a:t>  </a:t>
                </a:r>
                <a:r>
                  <a:rPr lang="en-US" altLang="ko-KR" sz="4000" b="1" dirty="0" smtClean="0">
                    <a:solidFill>
                      <a:schemeClr val="accent4"/>
                    </a:solidFill>
                    <a:cs typeface="Arial" pitchFamily="34" charset="0"/>
                  </a:rPr>
                  <a:t>Segmentation</a:t>
                </a:r>
                <a:endParaRPr lang="ko-KR" altLang="en-US" sz="4000" b="1" dirty="0">
                  <a:solidFill>
                    <a:schemeClr val="accent4"/>
                  </a:solidFill>
                  <a:cs typeface="Arial" pitchFamily="34" charset="0"/>
                </a:endParaRPr>
              </a:p>
              <a:p>
                <a:endParaRPr lang="ko-KR" altLang="en-US" sz="40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6" name="Diamond 15">
            <a:extLst>
              <a:ext uri="{FF2B5EF4-FFF2-40B4-BE49-F238E27FC236}">
                <a16:creationId xmlns:a16="http://schemas.microsoft.com/office/drawing/2014/main" id="{054C6852-9435-4614-9AEA-A0630E3781E5}"/>
              </a:ext>
            </a:extLst>
          </p:cNvPr>
          <p:cNvSpPr/>
          <p:nvPr/>
        </p:nvSpPr>
        <p:spPr>
          <a:xfrm>
            <a:off x="2969083" y="2778082"/>
            <a:ext cx="436586" cy="436586"/>
          </a:xfrm>
          <a:prstGeom prst="diamond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054C6852-9435-4614-9AEA-A0630E3781E5}"/>
              </a:ext>
            </a:extLst>
          </p:cNvPr>
          <p:cNvSpPr/>
          <p:nvPr/>
        </p:nvSpPr>
        <p:spPr>
          <a:xfrm>
            <a:off x="3187376" y="2778082"/>
            <a:ext cx="436586" cy="436586"/>
          </a:xfrm>
          <a:prstGeom prst="diamond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4868FC3E-D260-4335-BBC6-40B65794623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1C680976-A67E-4214-ADE9-8FD1A06F9B6F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22">
            <a:extLst>
              <a:ext uri="{FF2B5EF4-FFF2-40B4-BE49-F238E27FC236}">
                <a16:creationId xmlns:a16="http://schemas.microsoft.com/office/drawing/2014/main" id="{2E8858C0-4B16-4776-ACFB-E3D09DC58CE1}"/>
              </a:ext>
            </a:extLst>
          </p:cNvPr>
          <p:cNvCxnSpPr>
            <a:stCxn id="21" idx="6"/>
            <a:endCxn id="22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Oval 23">
            <a:extLst>
              <a:ext uri="{FF2B5EF4-FFF2-40B4-BE49-F238E27FC236}">
                <a16:creationId xmlns:a16="http://schemas.microsoft.com/office/drawing/2014/main" id="{4C74A6AF-E84A-4C79-A339-2BE5AE05E26C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24">
            <a:extLst>
              <a:ext uri="{FF2B5EF4-FFF2-40B4-BE49-F238E27FC236}">
                <a16:creationId xmlns:a16="http://schemas.microsoft.com/office/drawing/2014/main" id="{168723EB-EE29-4FE6-9996-FF237562E19F}"/>
              </a:ext>
            </a:extLst>
          </p:cNvPr>
          <p:cNvCxnSpPr>
            <a:endCxn id="41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11">
            <a:extLst>
              <a:ext uri="{FF2B5EF4-FFF2-40B4-BE49-F238E27FC236}">
                <a16:creationId xmlns:a16="http://schemas.microsoft.com/office/drawing/2014/main" id="{C1A842DF-9682-4B35-8285-F8CB20916420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70635EFE-478F-4D2C-95E9-2B46F3C994B1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Oval 23">
            <a:extLst>
              <a:ext uri="{FF2B5EF4-FFF2-40B4-BE49-F238E27FC236}">
                <a16:creationId xmlns:a16="http://schemas.microsoft.com/office/drawing/2014/main" id="{EF5D8D97-045C-4A0A-BD66-0120F462221E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24">
            <a:extLst>
              <a:ext uri="{FF2B5EF4-FFF2-40B4-BE49-F238E27FC236}">
                <a16:creationId xmlns:a16="http://schemas.microsoft.com/office/drawing/2014/main" id="{1679590F-C509-4E0F-9704-2F686B412866}"/>
              </a:ext>
            </a:extLst>
          </p:cNvPr>
          <p:cNvCxnSpPr>
            <a:endCxn id="45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Oval 23">
            <a:extLst>
              <a:ext uri="{FF2B5EF4-FFF2-40B4-BE49-F238E27FC236}">
                <a16:creationId xmlns:a16="http://schemas.microsoft.com/office/drawing/2014/main" id="{951F3F36-CB9D-4184-8855-6F98AB3A03A8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24">
            <a:extLst>
              <a:ext uri="{FF2B5EF4-FFF2-40B4-BE49-F238E27FC236}">
                <a16:creationId xmlns:a16="http://schemas.microsoft.com/office/drawing/2014/main" id="{1D907B3B-D6A4-4CB9-9E7C-73A85E539E3A}"/>
              </a:ext>
            </a:extLst>
          </p:cNvPr>
          <p:cNvCxnSpPr>
            <a:endCxn id="47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58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mond 8">
            <a:extLst>
              <a:ext uri="{FF2B5EF4-FFF2-40B4-BE49-F238E27FC236}">
                <a16:creationId xmlns:a16="http://schemas.microsoft.com/office/drawing/2014/main" id="{D8BAB20E-1C8C-4F1B-8554-257E4EA25266}"/>
              </a:ext>
            </a:extLst>
          </p:cNvPr>
          <p:cNvSpPr/>
          <p:nvPr/>
        </p:nvSpPr>
        <p:spPr>
          <a:xfrm>
            <a:off x="11532345" y="6174504"/>
            <a:ext cx="493710" cy="497416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그룹 3">
            <a:extLst>
              <a:ext uri="{FF2B5EF4-FFF2-40B4-BE49-F238E27FC236}">
                <a16:creationId xmlns:a16="http://schemas.microsoft.com/office/drawing/2014/main" id="{5B39F720-E20D-49D3-8B46-7B07942BBB61}"/>
              </a:ext>
            </a:extLst>
          </p:cNvPr>
          <p:cNvGrpSpPr/>
          <p:nvPr/>
        </p:nvGrpSpPr>
        <p:grpSpPr>
          <a:xfrm>
            <a:off x="977694" y="206012"/>
            <a:ext cx="11521440" cy="2747571"/>
            <a:chOff x="8070434" y="1568885"/>
            <a:chExt cx="2925465" cy="274757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B27A99-9F06-4369-9D25-57588020C7FA}"/>
                </a:ext>
              </a:extLst>
            </p:cNvPr>
            <p:cNvSpPr txBox="1"/>
            <p:nvPr/>
          </p:nvSpPr>
          <p:spPr>
            <a:xfrm>
              <a:off x="8070434" y="2008132"/>
              <a:ext cx="2425601" cy="230832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v"/>
              </a:pPr>
              <a:r>
                <a:rPr lang="fr-FR" altLang="ko-KR" sz="1600" dirty="0" smtClean="0">
                  <a:solidFill>
                    <a:schemeClr val="bg1"/>
                  </a:solidFill>
                  <a:cs typeface="Arial" pitchFamily="34" charset="0"/>
                </a:rPr>
                <a:t>Segmenter </a:t>
              </a:r>
              <a:r>
                <a:rPr lang="fr-FR" altLang="ko-KR" sz="1600" dirty="0">
                  <a:solidFill>
                    <a:schemeClr val="bg1"/>
                  </a:solidFill>
                  <a:cs typeface="Arial" pitchFamily="34" charset="0"/>
                </a:rPr>
                <a:t>permet de simplifier la réalité complexe afin de mieux l’appréhender.</a:t>
              </a:r>
            </a:p>
            <a:p>
              <a:pPr marL="285750" indent="-285750" algn="just">
                <a:buFont typeface="Wingdings" panose="05000000000000000000" pitchFamily="2" charset="2"/>
                <a:buChar char="v"/>
              </a:pPr>
              <a:endParaRPr lang="fr-FR" altLang="ko-KR" sz="16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v"/>
              </a:pPr>
              <a:r>
                <a:rPr lang="fr-FR" altLang="ko-KR" sz="1600" dirty="0" smtClean="0">
                  <a:solidFill>
                    <a:schemeClr val="bg1"/>
                  </a:solidFill>
                  <a:cs typeface="Arial" pitchFamily="34" charset="0"/>
                </a:rPr>
                <a:t>D’affiner compréhension </a:t>
              </a:r>
              <a:r>
                <a:rPr lang="fr-FR" altLang="ko-KR" sz="1600" dirty="0">
                  <a:solidFill>
                    <a:schemeClr val="bg1"/>
                  </a:solidFill>
                  <a:cs typeface="Arial" pitchFamily="34" charset="0"/>
                </a:rPr>
                <a:t>des clients et d’identifier leurs attentes</a:t>
              </a:r>
            </a:p>
            <a:p>
              <a:pPr marL="285750" indent="-285750" algn="just">
                <a:buFont typeface="Wingdings" panose="05000000000000000000" pitchFamily="2" charset="2"/>
                <a:buChar char="v"/>
              </a:pPr>
              <a:endParaRPr lang="fr-FR" altLang="ko-KR" sz="16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v"/>
              </a:pPr>
              <a:r>
                <a:rPr lang="fr-FR" altLang="ko-KR" sz="1600" dirty="0" smtClean="0">
                  <a:solidFill>
                    <a:schemeClr val="bg1"/>
                  </a:solidFill>
                  <a:cs typeface="Arial" pitchFamily="34" charset="0"/>
                </a:rPr>
                <a:t>De </a:t>
              </a:r>
              <a:r>
                <a:rPr lang="fr-FR" altLang="ko-KR" sz="1600" dirty="0">
                  <a:solidFill>
                    <a:schemeClr val="bg1"/>
                  </a:solidFill>
                  <a:cs typeface="Arial" pitchFamily="34" charset="0"/>
                </a:rPr>
                <a:t>mieux cibler votre communication et vos offres marketing et commerciales</a:t>
              </a:r>
            </a:p>
            <a:p>
              <a:pPr marL="285750" indent="-285750" algn="just">
                <a:buFont typeface="Wingdings" panose="05000000000000000000" pitchFamily="2" charset="2"/>
                <a:buChar char="v"/>
              </a:pPr>
              <a:endParaRPr lang="fr-FR" altLang="ko-KR" sz="16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v"/>
              </a:pPr>
              <a:r>
                <a:rPr lang="fr-FR" altLang="ko-KR" sz="1600" dirty="0" smtClean="0">
                  <a:solidFill>
                    <a:schemeClr val="bg1"/>
                  </a:solidFill>
                  <a:cs typeface="Arial" pitchFamily="34" charset="0"/>
                </a:rPr>
                <a:t>D’optimiser </a:t>
              </a:r>
              <a:r>
                <a:rPr lang="fr-FR" altLang="ko-KR" sz="1600" dirty="0">
                  <a:solidFill>
                    <a:schemeClr val="bg1"/>
                  </a:solidFill>
                  <a:cs typeface="Arial" pitchFamily="34" charset="0"/>
                </a:rPr>
                <a:t>l’allocation des ressources de votre entreprise grâce à une meilleure priorisation</a:t>
              </a:r>
            </a:p>
            <a:p>
              <a:pPr algn="just"/>
              <a:endParaRPr lang="fr-FR" altLang="ko-KR" sz="16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just"/>
              <a:r>
                <a:rPr lang="fr-FR" altLang="ko-KR" sz="1600" dirty="0" smtClean="0">
                  <a:solidFill>
                    <a:schemeClr val="bg1"/>
                  </a:solidFill>
                  <a:cs typeface="Arial" pitchFamily="34" charset="0"/>
                </a:rPr>
                <a:t>En </a:t>
              </a:r>
              <a:r>
                <a:rPr lang="fr-FR" altLang="ko-KR" sz="1600" dirty="0">
                  <a:solidFill>
                    <a:schemeClr val="bg1"/>
                  </a:solidFill>
                  <a:cs typeface="Arial" pitchFamily="34" charset="0"/>
                </a:rPr>
                <a:t>bref, de fournir la meilleure expérience possible, celle qui va faire que votre client voudra revenir.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688A18-CA86-449B-91D5-535FF34B0D1F}"/>
                </a:ext>
              </a:extLst>
            </p:cNvPr>
            <p:cNvSpPr txBox="1"/>
            <p:nvPr/>
          </p:nvSpPr>
          <p:spPr>
            <a:xfrm>
              <a:off x="8070434" y="1568885"/>
              <a:ext cx="2925465" cy="461665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fr-FR" sz="2400" b="1" dirty="0">
                  <a:solidFill>
                    <a:schemeClr val="accent4">
                      <a:lumMod val="75000"/>
                    </a:schemeClr>
                  </a:solidFill>
                </a:rPr>
                <a:t>Pourquoi segmenter </a:t>
              </a:r>
              <a:r>
                <a:rPr lang="fr-FR" sz="2400" b="1" dirty="0" smtClean="0">
                  <a:solidFill>
                    <a:schemeClr val="accent4">
                      <a:lumMod val="75000"/>
                    </a:schemeClr>
                  </a:solidFill>
                </a:rPr>
                <a:t>?</a:t>
              </a:r>
              <a:endParaRPr lang="ko-KR" altLang="en-US" sz="24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그룹 3">
            <a:extLst>
              <a:ext uri="{FF2B5EF4-FFF2-40B4-BE49-F238E27FC236}">
                <a16:creationId xmlns:a16="http://schemas.microsoft.com/office/drawing/2014/main" id="{5B39F720-E20D-49D3-8B46-7B07942BBB61}"/>
              </a:ext>
            </a:extLst>
          </p:cNvPr>
          <p:cNvGrpSpPr/>
          <p:nvPr/>
        </p:nvGrpSpPr>
        <p:grpSpPr>
          <a:xfrm>
            <a:off x="977694" y="3185685"/>
            <a:ext cx="11521440" cy="3486235"/>
            <a:chOff x="8070434" y="1568885"/>
            <a:chExt cx="2925465" cy="34862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B27A99-9F06-4369-9D25-57588020C7FA}"/>
                </a:ext>
              </a:extLst>
            </p:cNvPr>
            <p:cNvSpPr txBox="1"/>
            <p:nvPr/>
          </p:nvSpPr>
          <p:spPr>
            <a:xfrm>
              <a:off x="8070434" y="2008132"/>
              <a:ext cx="2425601" cy="304698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v"/>
              </a:pPr>
              <a:r>
                <a:rPr lang="fr-FR" altLang="ko-KR" sz="1600" dirty="0" smtClean="0">
                  <a:solidFill>
                    <a:schemeClr val="bg1"/>
                  </a:solidFill>
                  <a:cs typeface="Arial" pitchFamily="34" charset="0"/>
                </a:rPr>
                <a:t>Pour </a:t>
              </a:r>
              <a:r>
                <a:rPr lang="fr-FR" altLang="ko-KR" sz="1600" dirty="0">
                  <a:solidFill>
                    <a:schemeClr val="bg1"/>
                  </a:solidFill>
                  <a:cs typeface="Arial" pitchFamily="34" charset="0"/>
                </a:rPr>
                <a:t>ce faire, nous utilisons deux approches à savoir </a:t>
              </a:r>
              <a:r>
                <a:rPr lang="fr-FR" altLang="ko-KR" sz="1600" dirty="0" smtClean="0">
                  <a:solidFill>
                    <a:schemeClr val="bg1"/>
                  </a:solidFill>
                  <a:cs typeface="Arial" pitchFamily="34" charset="0"/>
                </a:rPr>
                <a:t>:</a:t>
              </a:r>
            </a:p>
            <a:p>
              <a:pPr marL="285750" indent="-285750" algn="just">
                <a:buFont typeface="Wingdings" panose="05000000000000000000" pitchFamily="2" charset="2"/>
                <a:buChar char="Ø"/>
              </a:pPr>
              <a:endParaRPr lang="fr-FR" altLang="ko-KR" sz="16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742950" lvl="1" indent="-285750" algn="just">
                <a:buFont typeface="Wingdings" panose="05000000000000000000" pitchFamily="2" charset="2"/>
                <a:buChar char="Ø"/>
              </a:pPr>
              <a:r>
                <a:rPr lang="fr-FR" altLang="ko-KR" sz="1600" dirty="0">
                  <a:solidFill>
                    <a:schemeClr val="bg1"/>
                  </a:solidFill>
                  <a:cs typeface="Arial" pitchFamily="34" charset="0"/>
                </a:rPr>
                <a:t>1 L’approche analytique avec la technique </a:t>
              </a:r>
              <a:r>
                <a:rPr lang="fr-FR" altLang="ko-KR" sz="1600" dirty="0" smtClean="0">
                  <a:solidFill>
                    <a:schemeClr val="bg1"/>
                  </a:solidFill>
                  <a:cs typeface="Arial" pitchFamily="34" charset="0"/>
                </a:rPr>
                <a:t>RFM</a:t>
              </a:r>
            </a:p>
            <a:p>
              <a:pPr marL="742950" lvl="1" indent="-285750" algn="just">
                <a:buFont typeface="Wingdings" panose="05000000000000000000" pitchFamily="2" charset="2"/>
                <a:buChar char="Ø"/>
              </a:pPr>
              <a:endParaRPr lang="fr-FR" altLang="ko-KR" sz="16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742950" lvl="1" indent="-285750" algn="just">
                <a:buFont typeface="Wingdings" panose="05000000000000000000" pitchFamily="2" charset="2"/>
                <a:buChar char="Ø"/>
              </a:pPr>
              <a:r>
                <a:rPr lang="fr-FR" altLang="ko-KR" sz="1600" dirty="0">
                  <a:solidFill>
                    <a:schemeClr val="bg1"/>
                  </a:solidFill>
                  <a:cs typeface="Arial" pitchFamily="34" charset="0"/>
                </a:rPr>
                <a:t>2 L’approche automatique avec l’algorithme de </a:t>
              </a:r>
              <a:r>
                <a:rPr lang="fr-FR" altLang="ko-KR" sz="1600" dirty="0" smtClean="0">
                  <a:solidFill>
                    <a:schemeClr val="bg1"/>
                  </a:solidFill>
                  <a:cs typeface="Arial" pitchFamily="34" charset="0"/>
                </a:rPr>
                <a:t>K-</a:t>
              </a:r>
              <a:r>
                <a:rPr lang="fr-FR" altLang="ko-KR" sz="1600" dirty="0" err="1" smtClean="0">
                  <a:solidFill>
                    <a:schemeClr val="bg1"/>
                  </a:solidFill>
                  <a:cs typeface="Arial" pitchFamily="34" charset="0"/>
                </a:rPr>
                <a:t>Means</a:t>
              </a:r>
              <a:endParaRPr lang="fr-FR" altLang="ko-KR" sz="16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marL="742950" lvl="1" indent="-285750" algn="just">
                <a:buFont typeface="Wingdings" panose="05000000000000000000" pitchFamily="2" charset="2"/>
                <a:buChar char="Ø"/>
              </a:pPr>
              <a:endParaRPr lang="fr-FR" altLang="ko-KR" sz="16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v"/>
              </a:pPr>
              <a:r>
                <a:rPr lang="fr-FR" altLang="ko-KR" sz="1600" dirty="0">
                  <a:solidFill>
                    <a:schemeClr val="bg1"/>
                  </a:solidFill>
                  <a:cs typeface="Arial" pitchFamily="34" charset="0"/>
                </a:rPr>
                <a:t>L’analyse RFM(</a:t>
              </a:r>
              <a:r>
                <a:rPr lang="fr-FR" altLang="ko-KR" sz="1600" dirty="0" err="1">
                  <a:solidFill>
                    <a:schemeClr val="bg1"/>
                  </a:solidFill>
                  <a:cs typeface="Arial" pitchFamily="34" charset="0"/>
                </a:rPr>
                <a:t>Recency</a:t>
              </a:r>
              <a:r>
                <a:rPr lang="fr-FR" altLang="ko-KR" sz="16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fr-FR" altLang="ko-KR" sz="1600" dirty="0" err="1">
                  <a:solidFill>
                    <a:schemeClr val="bg1"/>
                  </a:solidFill>
                  <a:cs typeface="Arial" pitchFamily="34" charset="0"/>
                </a:rPr>
                <a:t>Frequency</a:t>
              </a:r>
              <a:r>
                <a:rPr lang="fr-FR" altLang="ko-KR" sz="16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fr-FR" altLang="ko-KR" sz="1600" dirty="0" err="1">
                  <a:solidFill>
                    <a:schemeClr val="bg1"/>
                  </a:solidFill>
                  <a:cs typeface="Arial" pitchFamily="34" charset="0"/>
                </a:rPr>
                <a:t>Monetary</a:t>
              </a:r>
              <a:r>
                <a:rPr lang="fr-FR" altLang="ko-KR" sz="1600" dirty="0">
                  <a:solidFill>
                    <a:schemeClr val="bg1"/>
                  </a:solidFill>
                  <a:cs typeface="Arial" pitchFamily="34" charset="0"/>
                </a:rPr>
                <a:t>) combinent </a:t>
              </a:r>
              <a:r>
                <a:rPr lang="fr-FR" altLang="ko-KR" sz="1600" dirty="0" smtClean="0">
                  <a:solidFill>
                    <a:schemeClr val="bg1"/>
                  </a:solidFill>
                  <a:cs typeface="Arial" pitchFamily="34" charset="0"/>
                </a:rPr>
                <a:t>ces trois </a:t>
              </a:r>
              <a:r>
                <a:rPr lang="fr-FR" altLang="ko-KR" sz="1600" dirty="0">
                  <a:solidFill>
                    <a:schemeClr val="bg1"/>
                  </a:solidFill>
                  <a:cs typeface="Arial" pitchFamily="34" charset="0"/>
                </a:rPr>
                <a:t>paramètres(provenant de l’historique des transactions) </a:t>
              </a:r>
              <a:r>
                <a:rPr lang="fr-FR" altLang="ko-KR" sz="1600" dirty="0" smtClean="0">
                  <a:solidFill>
                    <a:schemeClr val="bg1"/>
                  </a:solidFill>
                  <a:cs typeface="Arial" pitchFamily="34" charset="0"/>
                </a:rPr>
                <a:t>pour segmenter </a:t>
              </a:r>
              <a:r>
                <a:rPr lang="fr-FR" altLang="ko-KR" sz="1600" dirty="0">
                  <a:solidFill>
                    <a:schemeClr val="bg1"/>
                  </a:solidFill>
                  <a:cs typeface="Arial" pitchFamily="34" charset="0"/>
                </a:rPr>
                <a:t>les clients basés sur leurs comportements</a:t>
              </a:r>
              <a:r>
                <a:rPr lang="fr-FR" altLang="ko-KR" sz="1600" dirty="0" smtClean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  <a:p>
              <a:pPr marL="285750" indent="-285750" algn="just">
                <a:buFont typeface="Wingdings" panose="05000000000000000000" pitchFamily="2" charset="2"/>
                <a:buChar char="v"/>
              </a:pPr>
              <a:endParaRPr lang="fr-FR" altLang="ko-KR" sz="16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v"/>
              </a:pPr>
              <a:r>
                <a:rPr lang="fr-FR" altLang="ko-KR" sz="1600" dirty="0" smtClean="0">
                  <a:solidFill>
                    <a:schemeClr val="bg1"/>
                  </a:solidFill>
                  <a:cs typeface="Arial" pitchFamily="34" charset="0"/>
                </a:rPr>
                <a:t>L’algorithme </a:t>
              </a:r>
              <a:r>
                <a:rPr lang="fr-FR" altLang="ko-KR" sz="1600" dirty="0">
                  <a:solidFill>
                    <a:schemeClr val="bg1"/>
                  </a:solidFill>
                  <a:cs typeface="Arial" pitchFamily="34" charset="0"/>
                </a:rPr>
                <a:t>de K-</a:t>
              </a:r>
              <a:r>
                <a:rPr lang="fr-FR" altLang="ko-KR" sz="1600" dirty="0" err="1">
                  <a:solidFill>
                    <a:schemeClr val="bg1"/>
                  </a:solidFill>
                  <a:cs typeface="Arial" pitchFamily="34" charset="0"/>
                </a:rPr>
                <a:t>Means</a:t>
              </a:r>
              <a:r>
                <a:rPr lang="fr-FR" altLang="ko-KR" sz="1600" dirty="0">
                  <a:solidFill>
                    <a:schemeClr val="bg1"/>
                  </a:solidFill>
                  <a:cs typeface="Arial" pitchFamily="34" charset="0"/>
                </a:rPr>
                <a:t> partitionne en K groupes l’ensemble </a:t>
              </a:r>
              <a:r>
                <a:rPr lang="fr-FR" altLang="ko-KR" sz="1600" dirty="0" smtClean="0">
                  <a:solidFill>
                    <a:schemeClr val="bg1"/>
                  </a:solidFill>
                  <a:cs typeface="Arial" pitchFamily="34" charset="0"/>
                </a:rPr>
                <a:t>des observations </a:t>
              </a:r>
              <a:r>
                <a:rPr lang="fr-FR" altLang="ko-KR" sz="1600" dirty="0">
                  <a:solidFill>
                    <a:schemeClr val="bg1"/>
                  </a:solidFill>
                  <a:cs typeface="Arial" pitchFamily="34" charset="0"/>
                </a:rPr>
                <a:t>en minimisant la distance euclidienne de </a:t>
              </a:r>
              <a:r>
                <a:rPr lang="fr-FR" altLang="ko-KR" sz="1600" dirty="0" smtClean="0">
                  <a:solidFill>
                    <a:schemeClr val="bg1"/>
                  </a:solidFill>
                  <a:cs typeface="Arial" pitchFamily="34" charset="0"/>
                </a:rPr>
                <a:t>chaque observation </a:t>
              </a:r>
              <a:r>
                <a:rPr lang="fr-FR" altLang="ko-KR" sz="1600" dirty="0">
                  <a:solidFill>
                    <a:schemeClr val="bg1"/>
                  </a:solidFill>
                  <a:cs typeface="Arial" pitchFamily="34" charset="0"/>
                </a:rPr>
                <a:t>à la moyenne de son cluster d’appartenance</a:t>
              </a:r>
              <a:r>
                <a:rPr lang="fr-FR" altLang="ko-KR" sz="1600" dirty="0" smtClean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  <a:p>
              <a:pPr marL="285750" indent="-285750" algn="just">
                <a:buFont typeface="Wingdings" panose="05000000000000000000" pitchFamily="2" charset="2"/>
                <a:buChar char="v"/>
              </a:pPr>
              <a:endParaRPr lang="fr-FR" altLang="ko-KR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688A18-CA86-449B-91D5-535FF34B0D1F}"/>
                </a:ext>
              </a:extLst>
            </p:cNvPr>
            <p:cNvSpPr txBox="1"/>
            <p:nvPr/>
          </p:nvSpPr>
          <p:spPr>
            <a:xfrm>
              <a:off x="8070434" y="1568885"/>
              <a:ext cx="2925465" cy="461665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fr-FR" sz="2400" b="1" dirty="0" smtClean="0">
                  <a:solidFill>
                    <a:schemeClr val="accent4">
                      <a:lumMod val="75000"/>
                    </a:schemeClr>
                  </a:solidFill>
                </a:rPr>
                <a:t>Approches</a:t>
              </a:r>
              <a:r>
                <a:rPr lang="fr-FR" sz="2400" b="1" dirty="0">
                  <a:solidFill>
                    <a:schemeClr val="accent4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fr-FR" sz="2400" b="1" dirty="0" smtClean="0">
                  <a:solidFill>
                    <a:schemeClr val="accent4">
                      <a:lumMod val="75000"/>
                    </a:schemeClr>
                  </a:solidFill>
                  <a:cs typeface="Arial" pitchFamily="34" charset="0"/>
                </a:rPr>
                <a:t>:</a:t>
              </a:r>
              <a:endParaRPr lang="ko-KR" altLang="en-US" sz="24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881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mond 8">
            <a:extLst>
              <a:ext uri="{FF2B5EF4-FFF2-40B4-BE49-F238E27FC236}">
                <a16:creationId xmlns:a16="http://schemas.microsoft.com/office/drawing/2014/main" id="{D8BAB20E-1C8C-4F1B-8554-257E4EA25266}"/>
              </a:ext>
            </a:extLst>
          </p:cNvPr>
          <p:cNvSpPr/>
          <p:nvPr/>
        </p:nvSpPr>
        <p:spPr>
          <a:xfrm>
            <a:off x="11532345" y="6174504"/>
            <a:ext cx="493710" cy="497416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688A18-CA86-449B-91D5-535FF34B0D1F}"/>
              </a:ext>
            </a:extLst>
          </p:cNvPr>
          <p:cNvSpPr txBox="1"/>
          <p:nvPr/>
        </p:nvSpPr>
        <p:spPr>
          <a:xfrm>
            <a:off x="2739546" y="91511"/>
            <a:ext cx="11521440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r>
              <a:rPr lang="fr-FR" sz="2400" b="1" dirty="0" smtClean="0">
                <a:solidFill>
                  <a:schemeClr val="accent5">
                    <a:lumMod val="75000"/>
                  </a:schemeClr>
                </a:solidFill>
              </a:rPr>
              <a:t>Les différents </a:t>
            </a:r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types de segmentation 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3961" y="553176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Montserrat"/>
              </a:rPr>
              <a:t>La segmentation démographique</a:t>
            </a:r>
          </a:p>
          <a:p>
            <a:r>
              <a:rPr lang="fr-FR" dirty="0">
                <a:solidFill>
                  <a:schemeClr val="bg1"/>
                </a:solidFill>
                <a:latin typeface="Montserrat"/>
              </a:rPr>
              <a:t>Autrement dit, les traits de vos clients tels que l’âge, le genre, la catégorie socio-professionnelle, le revenu, le niveau d’études, le statut marital…</a:t>
            </a:r>
          </a:p>
          <a:p>
            <a:r>
              <a:rPr lang="fr-FR" b="1" dirty="0">
                <a:solidFill>
                  <a:schemeClr val="bg1"/>
                </a:solidFill>
                <a:latin typeface="Montserrat"/>
              </a:rPr>
              <a:t>La </a:t>
            </a:r>
            <a:r>
              <a:rPr lang="fr-F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ontserrat"/>
              </a:rPr>
              <a:t>segmentation géographique</a:t>
            </a:r>
          </a:p>
          <a:p>
            <a:r>
              <a:rPr lang="fr-FR" dirty="0">
                <a:solidFill>
                  <a:schemeClr val="bg1"/>
                </a:solidFill>
                <a:latin typeface="Montserrat"/>
              </a:rPr>
              <a:t>C’est-à-dire en fonction du lieu de résidence ou de consommation du service / produit ou du lieu où ils travaillent. Vous vous poserez alors des questions comme : vos clients sont-ils </a:t>
            </a:r>
            <a:r>
              <a:rPr lang="fr-FR" dirty="0" err="1">
                <a:solidFill>
                  <a:schemeClr val="bg1"/>
                </a:solidFill>
                <a:latin typeface="Montserrat"/>
              </a:rPr>
              <a:t>sur-représentés</a:t>
            </a:r>
            <a:r>
              <a:rPr lang="fr-FR" dirty="0">
                <a:solidFill>
                  <a:schemeClr val="bg1"/>
                </a:solidFill>
                <a:latin typeface="Montserrat"/>
              </a:rPr>
              <a:t> dans certaines régions ? À quelle distance sont-ils de vos enseignes physiques ? Habitent-ils plutôt à la campagne que dans des grandes villes ?</a:t>
            </a:r>
          </a:p>
          <a:p>
            <a:r>
              <a:rPr lang="fr-FR" b="1" dirty="0">
                <a:solidFill>
                  <a:schemeClr val="bg1"/>
                </a:solidFill>
                <a:latin typeface="Montserrat"/>
              </a:rPr>
              <a:t>La segmentation </a:t>
            </a:r>
            <a:r>
              <a:rPr lang="fr-FR" b="1" dirty="0" err="1">
                <a:solidFill>
                  <a:schemeClr val="bg1"/>
                </a:solidFill>
                <a:latin typeface="Montserrat"/>
              </a:rPr>
              <a:t>psychographique</a:t>
            </a:r>
            <a:endParaRPr lang="fr-FR" b="1" dirty="0">
              <a:solidFill>
                <a:schemeClr val="bg1"/>
              </a:solidFill>
              <a:latin typeface="Montserrat"/>
            </a:endParaRPr>
          </a:p>
          <a:p>
            <a:r>
              <a:rPr lang="fr-FR" dirty="0">
                <a:solidFill>
                  <a:schemeClr val="bg1"/>
                </a:solidFill>
                <a:latin typeface="Montserrat"/>
              </a:rPr>
              <a:t>Elle est basée sur le mode de vie : les hobbies, les intérêts, ou encore les traits de personnalité.</a:t>
            </a:r>
          </a:p>
          <a:p>
            <a:r>
              <a:rPr lang="fr-FR" b="1" dirty="0">
                <a:solidFill>
                  <a:schemeClr val="bg1"/>
                </a:solidFill>
                <a:latin typeface="Montserrat"/>
              </a:rPr>
              <a:t>La </a:t>
            </a:r>
            <a:r>
              <a:rPr lang="fr-F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ontserrat"/>
              </a:rPr>
              <a:t>segmentation comportementale</a:t>
            </a:r>
          </a:p>
          <a:p>
            <a:r>
              <a:rPr lang="fr-FR" dirty="0">
                <a:solidFill>
                  <a:schemeClr val="bg1"/>
                </a:solidFill>
                <a:latin typeface="Montserrat"/>
              </a:rPr>
              <a:t>Elle est fondée sur le comportement de vos clients avec votre enseigne. Ici, vous jonglerez avec des informations liées à : la fréquence d’achat, les marques préférées, la sensibilité au prix, la loyauté, l’engagement, l’utilisation du site Web. De toute évidence là on a le plus de données.</a:t>
            </a:r>
            <a:endParaRPr lang="fr-FR" b="0" i="0" dirty="0">
              <a:solidFill>
                <a:schemeClr val="bg1"/>
              </a:solidFill>
              <a:effectLst/>
              <a:latin typeface="Montserra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02477" y="454559"/>
            <a:ext cx="6096000" cy="64633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Montserrat"/>
              </a:rPr>
              <a:t>Une </a:t>
            </a:r>
            <a:r>
              <a:rPr lang="fr-F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ontserrat"/>
              </a:rPr>
              <a:t>segmentation reine : la RFM</a:t>
            </a:r>
            <a:r>
              <a:rPr lang="fr-FR" b="1" dirty="0">
                <a:solidFill>
                  <a:schemeClr val="bg1"/>
                </a:solidFill>
                <a:latin typeface="Montserrat"/>
              </a:rPr>
              <a:t> - Récence, Fréquence, Montant</a:t>
            </a:r>
          </a:p>
          <a:p>
            <a:r>
              <a:rPr lang="fr-FR" dirty="0">
                <a:solidFill>
                  <a:schemeClr val="bg1"/>
                </a:solidFill>
                <a:latin typeface="Montserrat"/>
              </a:rPr>
              <a:t>Il s’agit d’une segmentation très utilisée en marketing et relative simple à effectuer. Vous l’utiliserez surtout dans des contextes où il y a des achats répétés comme les vêtements, la nourriture, les produits de beauté.</a:t>
            </a:r>
          </a:p>
          <a:p>
            <a:r>
              <a:rPr lang="fr-FR" dirty="0">
                <a:solidFill>
                  <a:schemeClr val="bg1"/>
                </a:solidFill>
                <a:latin typeface="Montserrat"/>
              </a:rPr>
              <a:t>La </a:t>
            </a:r>
            <a:r>
              <a:rPr lang="fr-FR" b="1" dirty="0">
                <a:solidFill>
                  <a:schemeClr val="bg1"/>
                </a:solidFill>
                <a:latin typeface="Montserrat"/>
              </a:rPr>
              <a:t>récence</a:t>
            </a:r>
            <a:r>
              <a:rPr lang="fr-FR" dirty="0">
                <a:solidFill>
                  <a:schemeClr val="bg1"/>
                </a:solidFill>
                <a:latin typeface="Montserrat"/>
              </a:rPr>
              <a:t> permet de situer le dernier achat dans le temps. En effet, plus ce celui-ci sera éloigné et moindre sera la valeur de ce client pour vous. Par exemple, un client dont la dernière date d’achat remonte à la semaine dernière aura plus de chance de revenir à votre enseigne qu’un client dont la dernière date d’achat remonte à l’année dernière.</a:t>
            </a:r>
          </a:p>
          <a:p>
            <a:r>
              <a:rPr lang="fr-FR" dirty="0">
                <a:solidFill>
                  <a:schemeClr val="bg1"/>
                </a:solidFill>
                <a:latin typeface="Montserrat"/>
              </a:rPr>
              <a:t>La </a:t>
            </a:r>
            <a:r>
              <a:rPr lang="fr-FR" b="1" dirty="0">
                <a:solidFill>
                  <a:schemeClr val="bg1"/>
                </a:solidFill>
                <a:latin typeface="Montserrat"/>
              </a:rPr>
              <a:t>fréquence</a:t>
            </a:r>
            <a:r>
              <a:rPr lang="fr-FR" dirty="0">
                <a:solidFill>
                  <a:schemeClr val="bg1"/>
                </a:solidFill>
                <a:latin typeface="Montserrat"/>
              </a:rPr>
              <a:t> indique le nombre de fois où votre client a fait une transaction pendant une période donnée. Plus celle-ci est élevée, plus élevée sera la valeur de ce client pour vous.</a:t>
            </a:r>
          </a:p>
          <a:p>
            <a:r>
              <a:rPr lang="fr-FR" dirty="0">
                <a:solidFill>
                  <a:schemeClr val="bg1"/>
                </a:solidFill>
                <a:latin typeface="Montserrat"/>
              </a:rPr>
              <a:t>Enfin, le </a:t>
            </a:r>
            <a:r>
              <a:rPr lang="fr-FR" b="1" dirty="0">
                <a:solidFill>
                  <a:schemeClr val="bg1"/>
                </a:solidFill>
                <a:latin typeface="Montserrat"/>
              </a:rPr>
              <a:t>montant</a:t>
            </a:r>
            <a:r>
              <a:rPr lang="fr-FR" dirty="0">
                <a:solidFill>
                  <a:schemeClr val="bg1"/>
                </a:solidFill>
                <a:latin typeface="Montserrat"/>
              </a:rPr>
              <a:t> correspond à la somme ou moyenne des dépenses de votre client. Encore une fois, plus il est élevé, mieux c’est.</a:t>
            </a:r>
          </a:p>
          <a:p>
            <a:r>
              <a:rPr lang="fr-FR" dirty="0">
                <a:solidFill>
                  <a:schemeClr val="bg1"/>
                </a:solidFill>
                <a:latin typeface="Montserrat"/>
              </a:rPr>
              <a:t>Afin d’établir la RFM, il est commun de procéder par </a:t>
            </a:r>
            <a:r>
              <a:rPr lang="fr-FR" dirty="0" err="1">
                <a:solidFill>
                  <a:schemeClr val="bg1"/>
                </a:solidFill>
                <a:latin typeface="Montserrat"/>
              </a:rPr>
              <a:t>scoring</a:t>
            </a:r>
            <a:r>
              <a:rPr lang="fr-FR" dirty="0">
                <a:solidFill>
                  <a:schemeClr val="bg1"/>
                </a:solidFill>
                <a:latin typeface="Montserrat"/>
              </a:rPr>
              <a:t>, en attribuant un système de points à chaque indicateur de la RFM.</a:t>
            </a:r>
            <a:endParaRPr lang="fr-FR" b="0" i="0" dirty="0">
              <a:solidFill>
                <a:schemeClr val="bg1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44625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8930E984-2898-446A-BBCC-972A4F5C8A11}"/>
              </a:ext>
            </a:extLst>
          </p:cNvPr>
          <p:cNvGrpSpPr/>
          <p:nvPr/>
        </p:nvGrpSpPr>
        <p:grpSpPr>
          <a:xfrm>
            <a:off x="6848520" y="1668189"/>
            <a:ext cx="6156126" cy="1015663"/>
            <a:chOff x="6127001" y="975256"/>
            <a:chExt cx="5729173" cy="1015663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B2ADD4C-C730-418D-8969-EBE392E13CE9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99552D3-BF5F-49CD-8C1E-24080FA49F94}"/>
                </a:ext>
              </a:extLst>
            </p:cNvPr>
            <p:cNvGrpSpPr/>
            <p:nvPr/>
          </p:nvGrpSpPr>
          <p:grpSpPr>
            <a:xfrm>
              <a:off x="7112828" y="1273713"/>
              <a:ext cx="4743346" cy="644783"/>
              <a:chOff x="7095250" y="1368649"/>
              <a:chExt cx="4743346" cy="644783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2D60BF5-734C-4822-B3C3-C1F81420029C}"/>
                  </a:ext>
                </a:extLst>
              </p:cNvPr>
              <p:cNvSpPr txBox="1"/>
              <p:nvPr/>
            </p:nvSpPr>
            <p:spPr>
              <a:xfrm>
                <a:off x="7308993" y="1368649"/>
                <a:ext cx="4529603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fr-FR" altLang="ko-KR" sz="2000" b="1" dirty="0" smtClean="0">
                    <a:solidFill>
                      <a:schemeClr val="accent2"/>
                    </a:solidFill>
                    <a:cs typeface="Arial" pitchFamily="34" charset="0"/>
                  </a:rPr>
                  <a:t>Préparation </a:t>
                </a:r>
                <a:r>
                  <a:rPr lang="fr-FR" altLang="ko-KR" sz="2000" b="1" dirty="0">
                    <a:solidFill>
                      <a:schemeClr val="accent2"/>
                    </a:solidFill>
                    <a:cs typeface="Arial" pitchFamily="34" charset="0"/>
                  </a:rPr>
                  <a:t>des </a:t>
                </a:r>
                <a:r>
                  <a:rPr lang="fr-FR" altLang="ko-KR" sz="2000" b="1" dirty="0" smtClean="0">
                    <a:solidFill>
                      <a:schemeClr val="accent2"/>
                    </a:solidFill>
                    <a:cs typeface="Arial" pitchFamily="34" charset="0"/>
                  </a:rPr>
                  <a:t>données</a:t>
                </a:r>
                <a:endParaRPr lang="ko-KR" altLang="en-US" sz="20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C99D5C0-49FA-4E40-A44B-5CBF050E5027}"/>
                  </a:ext>
                </a:extLst>
              </p:cNvPr>
              <p:cNvSpPr txBox="1"/>
              <p:nvPr/>
            </p:nvSpPr>
            <p:spPr>
              <a:xfrm>
                <a:off x="7095250" y="1736433"/>
                <a:ext cx="43008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38875" y="535066"/>
            <a:ext cx="347989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5400" dirty="0" smtClean="0">
                <a:solidFill>
                  <a:schemeClr val="bg1"/>
                </a:solidFill>
                <a:latin typeface="Source Sans Pro"/>
              </a:rPr>
              <a:t>Sommaire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F7D63C-9C1E-483F-9F3C-623D625D2CE1}"/>
              </a:ext>
            </a:extLst>
          </p:cNvPr>
          <p:cNvGrpSpPr/>
          <p:nvPr/>
        </p:nvGrpSpPr>
        <p:grpSpPr>
          <a:xfrm rot="16200000" flipH="1">
            <a:off x="2458686" y="4082555"/>
            <a:ext cx="3634011" cy="1097280"/>
            <a:chOff x="8230329" y="5360525"/>
            <a:chExt cx="3634011" cy="10972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3C245B-3C75-41B6-B64A-09E40959C5AD}"/>
                </a:ext>
              </a:extLst>
            </p:cNvPr>
            <p:cNvSpPr/>
            <p:nvPr/>
          </p:nvSpPr>
          <p:spPr>
            <a:xfrm rot="10800000" flipV="1">
              <a:off x="11772900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90CF62E-B43D-4CFB-B3C2-60836643346E}"/>
                </a:ext>
              </a:extLst>
            </p:cNvPr>
            <p:cNvSpPr/>
            <p:nvPr/>
          </p:nvSpPr>
          <p:spPr>
            <a:xfrm flipH="1">
              <a:off x="8230329" y="6366364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DFDBBB-5FD1-4358-9ACC-967678FD5B83}"/>
              </a:ext>
            </a:extLst>
          </p:cNvPr>
          <p:cNvGrpSpPr/>
          <p:nvPr/>
        </p:nvGrpSpPr>
        <p:grpSpPr>
          <a:xfrm rot="16200000" flipV="1">
            <a:off x="-701217" y="1737213"/>
            <a:ext cx="3643536" cy="1106806"/>
            <a:chOff x="8230329" y="5360525"/>
            <a:chExt cx="3643536" cy="110680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0265A0C-13F4-4D76-8DF8-C9FD24BAB3EA}"/>
                </a:ext>
              </a:extLst>
            </p:cNvPr>
            <p:cNvSpPr/>
            <p:nvPr/>
          </p:nvSpPr>
          <p:spPr>
            <a:xfrm rot="10800000" flipV="1">
              <a:off x="11782425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2C072D6-C945-4B11-B7E6-8019C6B738A1}"/>
                </a:ext>
              </a:extLst>
            </p:cNvPr>
            <p:cNvSpPr/>
            <p:nvPr/>
          </p:nvSpPr>
          <p:spPr>
            <a:xfrm flipH="1">
              <a:off x="8230329" y="6375891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Diamond 29">
            <a:extLst>
              <a:ext uri="{FF2B5EF4-FFF2-40B4-BE49-F238E27FC236}">
                <a16:creationId xmlns:a16="http://schemas.microsoft.com/office/drawing/2014/main" id="{65697609-5EA4-4D68-BE22-A65FB4074EBA}"/>
              </a:ext>
            </a:extLst>
          </p:cNvPr>
          <p:cNvSpPr/>
          <p:nvPr/>
        </p:nvSpPr>
        <p:spPr>
          <a:xfrm>
            <a:off x="6417310" y="4338417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6C3EB5A1-3CF0-4BD5-BB53-71BA76F7E118}"/>
              </a:ext>
            </a:extLst>
          </p:cNvPr>
          <p:cNvSpPr/>
          <p:nvPr/>
        </p:nvSpPr>
        <p:spPr>
          <a:xfrm>
            <a:off x="6417310" y="787356"/>
            <a:ext cx="436586" cy="436586"/>
          </a:xfrm>
          <a:prstGeom prst="diamon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07DED52A-6554-4E8F-991E-8854317480D7}"/>
              </a:ext>
            </a:extLst>
          </p:cNvPr>
          <p:cNvSpPr/>
          <p:nvPr/>
        </p:nvSpPr>
        <p:spPr>
          <a:xfrm>
            <a:off x="6417310" y="3127651"/>
            <a:ext cx="432491" cy="432491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9F0825D9-D869-4D5D-A365-028BEBB07060}"/>
              </a:ext>
            </a:extLst>
          </p:cNvPr>
          <p:cNvSpPr/>
          <p:nvPr/>
        </p:nvSpPr>
        <p:spPr>
          <a:xfrm>
            <a:off x="6417310" y="5538444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58D45E1-3406-4A9F-936E-982BCC338E2E}"/>
              </a:ext>
            </a:extLst>
          </p:cNvPr>
          <p:cNvGrpSpPr/>
          <p:nvPr/>
        </p:nvGrpSpPr>
        <p:grpSpPr>
          <a:xfrm>
            <a:off x="6931649" y="488899"/>
            <a:ext cx="5515430" cy="1015663"/>
            <a:chOff x="6127001" y="975256"/>
            <a:chExt cx="5515430" cy="10156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E16F429-6192-415F-9755-6EE02C49F2C5}"/>
                </a:ext>
              </a:extLst>
            </p:cNvPr>
            <p:cNvGrpSpPr/>
            <p:nvPr/>
          </p:nvGrpSpPr>
          <p:grpSpPr>
            <a:xfrm>
              <a:off x="7186295" y="1273713"/>
              <a:ext cx="4456136" cy="644783"/>
              <a:chOff x="7168717" y="1368649"/>
              <a:chExt cx="4456136" cy="644783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3B75C5-9BDB-4B5F-AB3F-CB12A702F1F8}"/>
                  </a:ext>
                </a:extLst>
              </p:cNvPr>
              <p:cNvSpPr txBox="1"/>
              <p:nvPr/>
            </p:nvSpPr>
            <p:spPr>
              <a:xfrm>
                <a:off x="7168717" y="1736433"/>
                <a:ext cx="44561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91A18A-7559-4485-BC2C-6ACBBA9F87DF}"/>
                  </a:ext>
                </a:extLst>
              </p:cNvPr>
              <p:cNvSpPr txBox="1"/>
              <p:nvPr/>
            </p:nvSpPr>
            <p:spPr>
              <a:xfrm>
                <a:off x="7315259" y="1368649"/>
                <a:ext cx="3058578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chemeClr val="accent1"/>
                    </a:solidFill>
                    <a:cs typeface="Arial" pitchFamily="34" charset="0"/>
                  </a:rPr>
                  <a:t>Context</a:t>
                </a:r>
                <a:endParaRPr lang="ko-KR" altLang="en-US" sz="20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29" name="Diamond 28">
            <a:extLst>
              <a:ext uri="{FF2B5EF4-FFF2-40B4-BE49-F238E27FC236}">
                <a16:creationId xmlns:a16="http://schemas.microsoft.com/office/drawing/2014/main" id="{054C6852-9435-4614-9AEA-A0630E3781E5}"/>
              </a:ext>
            </a:extLst>
          </p:cNvPr>
          <p:cNvSpPr/>
          <p:nvPr/>
        </p:nvSpPr>
        <p:spPr>
          <a:xfrm>
            <a:off x="6417310" y="1948408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8CA6C78-DA6C-4275-82EC-3787DFB5550A}"/>
              </a:ext>
            </a:extLst>
          </p:cNvPr>
          <p:cNvGrpSpPr/>
          <p:nvPr/>
        </p:nvGrpSpPr>
        <p:grpSpPr>
          <a:xfrm>
            <a:off x="6931648" y="2861575"/>
            <a:ext cx="5766409" cy="1015663"/>
            <a:chOff x="6127001" y="975256"/>
            <a:chExt cx="5766409" cy="1015663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C3C1ED3-456D-48B3-A18D-AA9B10A97955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3097DBA-A06A-4720-9655-E7F6DE5CE17B}"/>
                </a:ext>
              </a:extLst>
            </p:cNvPr>
            <p:cNvGrpSpPr/>
            <p:nvPr/>
          </p:nvGrpSpPr>
          <p:grpSpPr>
            <a:xfrm>
              <a:off x="7186293" y="1283032"/>
              <a:ext cx="4707117" cy="635464"/>
              <a:chOff x="7168715" y="1377968"/>
              <a:chExt cx="4707117" cy="635464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7A5FCA3-532E-4C20-ABEF-9B1BBB37AA2C}"/>
                  </a:ext>
                </a:extLst>
              </p:cNvPr>
              <p:cNvSpPr txBox="1"/>
              <p:nvPr/>
            </p:nvSpPr>
            <p:spPr>
              <a:xfrm>
                <a:off x="7168715" y="1736433"/>
                <a:ext cx="44561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AA994B7-3E11-497F-B303-F940B1BA2CA3}"/>
                  </a:ext>
                </a:extLst>
              </p:cNvPr>
              <p:cNvSpPr txBox="1"/>
              <p:nvPr/>
            </p:nvSpPr>
            <p:spPr>
              <a:xfrm>
                <a:off x="7419695" y="1377968"/>
                <a:ext cx="4456137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err="1" smtClean="0">
                    <a:solidFill>
                      <a:schemeClr val="accent3"/>
                    </a:solidFill>
                    <a:cs typeface="Arial" pitchFamily="34" charset="0"/>
                  </a:rPr>
                  <a:t>Analyse</a:t>
                </a:r>
                <a:r>
                  <a:rPr lang="en-US" altLang="ko-KR" sz="2000" b="1" dirty="0" smtClean="0">
                    <a:solidFill>
                      <a:schemeClr val="accent3"/>
                    </a:solidFill>
                    <a:cs typeface="Arial" pitchFamily="34" charset="0"/>
                  </a:rPr>
                  <a:t> </a:t>
                </a:r>
                <a:r>
                  <a:rPr lang="en-US" altLang="ko-KR" sz="2000" b="1" dirty="0" err="1">
                    <a:solidFill>
                      <a:schemeClr val="accent3"/>
                    </a:solidFill>
                    <a:cs typeface="Arial" pitchFamily="34" charset="0"/>
                  </a:rPr>
                  <a:t>exploratoire</a:t>
                </a:r>
                <a:r>
                  <a:rPr lang="en-US" altLang="ko-KR" sz="2000" b="1" dirty="0">
                    <a:solidFill>
                      <a:schemeClr val="accent3"/>
                    </a:solidFill>
                    <a:cs typeface="Arial" pitchFamily="34" charset="0"/>
                  </a:rPr>
                  <a:t> </a:t>
                </a:r>
                <a:endParaRPr lang="ko-KR" altLang="en-US" sz="20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9B6C371-5C94-42CD-86BA-EE65CCA8A0A3}"/>
              </a:ext>
            </a:extLst>
          </p:cNvPr>
          <p:cNvGrpSpPr/>
          <p:nvPr/>
        </p:nvGrpSpPr>
        <p:grpSpPr>
          <a:xfrm>
            <a:off x="6931647" y="4058198"/>
            <a:ext cx="5701296" cy="1015663"/>
            <a:chOff x="6127001" y="975256"/>
            <a:chExt cx="5701296" cy="1015663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9430735-CE10-49F3-A6C7-1CCE8BAAA7F2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2E68FA5-2752-4A25-A67B-5C0AE2DB84FC}"/>
                </a:ext>
              </a:extLst>
            </p:cNvPr>
            <p:cNvGrpSpPr/>
            <p:nvPr/>
          </p:nvGrpSpPr>
          <p:grpSpPr>
            <a:xfrm>
              <a:off x="7186293" y="1281780"/>
              <a:ext cx="4642004" cy="636716"/>
              <a:chOff x="7168715" y="1376716"/>
              <a:chExt cx="4642004" cy="636716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C42DF97-C8D5-45F6-9BF3-B650D985AC89}"/>
                  </a:ext>
                </a:extLst>
              </p:cNvPr>
              <p:cNvSpPr txBox="1"/>
              <p:nvPr/>
            </p:nvSpPr>
            <p:spPr>
              <a:xfrm>
                <a:off x="7168715" y="1736433"/>
                <a:ext cx="44561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4E65764-3AA6-4F74-89F2-7ACE88A1A06E}"/>
                  </a:ext>
                </a:extLst>
              </p:cNvPr>
              <p:cNvSpPr txBox="1"/>
              <p:nvPr/>
            </p:nvSpPr>
            <p:spPr>
              <a:xfrm>
                <a:off x="7354581" y="1376716"/>
                <a:ext cx="4456138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chemeClr val="accent4"/>
                    </a:solidFill>
                    <a:cs typeface="Arial" pitchFamily="34" charset="0"/>
                  </a:rPr>
                  <a:t>Segmentation</a:t>
                </a:r>
                <a:endParaRPr lang="ko-KR" altLang="en-US" sz="20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95" name="Diamond 94">
            <a:extLst>
              <a:ext uri="{FF2B5EF4-FFF2-40B4-BE49-F238E27FC236}">
                <a16:creationId xmlns:a16="http://schemas.microsoft.com/office/drawing/2014/main" id="{054C6852-9435-4614-9AEA-A0630E3781E5}"/>
              </a:ext>
            </a:extLst>
          </p:cNvPr>
          <p:cNvSpPr/>
          <p:nvPr/>
        </p:nvSpPr>
        <p:spPr>
          <a:xfrm>
            <a:off x="394574" y="4328246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9B6C371-5C94-42CD-86BA-EE65CCA8A0A3}"/>
              </a:ext>
            </a:extLst>
          </p:cNvPr>
          <p:cNvGrpSpPr/>
          <p:nvPr/>
        </p:nvGrpSpPr>
        <p:grpSpPr>
          <a:xfrm>
            <a:off x="6931647" y="5248906"/>
            <a:ext cx="5766409" cy="1015663"/>
            <a:chOff x="6127001" y="975256"/>
            <a:chExt cx="5766409" cy="1015663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9430735-CE10-49F3-A6C7-1CCE8BAAA7F2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05</a:t>
              </a:r>
              <a:endParaRPr lang="ko-KR" alt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2E68FA5-2752-4A25-A67B-5C0AE2DB84FC}"/>
                </a:ext>
              </a:extLst>
            </p:cNvPr>
            <p:cNvGrpSpPr/>
            <p:nvPr/>
          </p:nvGrpSpPr>
          <p:grpSpPr>
            <a:xfrm>
              <a:off x="7186293" y="1301270"/>
              <a:ext cx="4707117" cy="617226"/>
              <a:chOff x="7168715" y="1396206"/>
              <a:chExt cx="4707117" cy="617226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5C42DF97-C8D5-45F6-9BF3-B650D985AC89}"/>
                  </a:ext>
                </a:extLst>
              </p:cNvPr>
              <p:cNvSpPr txBox="1"/>
              <p:nvPr/>
            </p:nvSpPr>
            <p:spPr>
              <a:xfrm>
                <a:off x="7168715" y="1736433"/>
                <a:ext cx="44561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4E65764-3AA6-4F74-89F2-7ACE88A1A06E}"/>
                  </a:ext>
                </a:extLst>
              </p:cNvPr>
              <p:cNvSpPr txBox="1"/>
              <p:nvPr/>
            </p:nvSpPr>
            <p:spPr>
              <a:xfrm>
                <a:off x="7419694" y="1396206"/>
                <a:ext cx="4456138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chemeClr val="accent5"/>
                    </a:solidFill>
                    <a:cs typeface="Arial" pitchFamily="34" charset="0"/>
                  </a:rPr>
                  <a:t>Conclusion</a:t>
                </a:r>
                <a:endParaRPr lang="ko-KR" altLang="en-US" sz="2000" b="1" dirty="0">
                  <a:solidFill>
                    <a:schemeClr val="accent5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58D45E1-3406-4A9F-936E-982BCC338E2E}"/>
              </a:ext>
            </a:extLst>
          </p:cNvPr>
          <p:cNvGrpSpPr/>
          <p:nvPr/>
        </p:nvGrpSpPr>
        <p:grpSpPr>
          <a:xfrm>
            <a:off x="2785151" y="2040358"/>
            <a:ext cx="8137772" cy="2237449"/>
            <a:chOff x="6127001" y="975256"/>
            <a:chExt cx="7528172" cy="223744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32343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fr-FR" altLang="ko-KR" sz="8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1</a:t>
              </a:r>
              <a:endParaRPr lang="ko-KR" altLang="en-US" sz="8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E16F429-6192-415F-9755-6EE02C49F2C5}"/>
                </a:ext>
              </a:extLst>
            </p:cNvPr>
            <p:cNvGrpSpPr/>
            <p:nvPr/>
          </p:nvGrpSpPr>
          <p:grpSpPr>
            <a:xfrm>
              <a:off x="7186295" y="1273713"/>
              <a:ext cx="6468878" cy="1938992"/>
              <a:chOff x="7168717" y="1368649"/>
              <a:chExt cx="6468878" cy="1938992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93B75C5-9BDB-4B5F-AB3F-CB12A702F1F8}"/>
                  </a:ext>
                </a:extLst>
              </p:cNvPr>
              <p:cNvSpPr txBox="1"/>
              <p:nvPr/>
            </p:nvSpPr>
            <p:spPr>
              <a:xfrm>
                <a:off x="7168717" y="1736433"/>
                <a:ext cx="44561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91A18A-7559-4485-BC2C-6ACBBA9F87DF}"/>
                  </a:ext>
                </a:extLst>
              </p:cNvPr>
              <p:cNvSpPr txBox="1"/>
              <p:nvPr/>
            </p:nvSpPr>
            <p:spPr>
              <a:xfrm>
                <a:off x="7168717" y="1368649"/>
                <a:ext cx="6468878" cy="193899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4000" b="1" dirty="0" smtClean="0">
                    <a:solidFill>
                      <a:schemeClr val="accent1"/>
                    </a:solidFill>
                    <a:cs typeface="Arial" pitchFamily="34" charset="0"/>
                  </a:rPr>
                  <a:t> </a:t>
                </a:r>
                <a:r>
                  <a:rPr lang="en-US" altLang="ko-KR" sz="4000" b="1" dirty="0" smtClean="0">
                    <a:solidFill>
                      <a:schemeClr val="accent4"/>
                    </a:solidFill>
                    <a:cs typeface="Arial" pitchFamily="34" charset="0"/>
                  </a:rPr>
                  <a:t>MODEL NON SUPERVISE</a:t>
                </a:r>
                <a:r>
                  <a:rPr lang="en-US" altLang="ko-KR" sz="4000" b="1" dirty="0">
                    <a:solidFill>
                      <a:schemeClr val="accent4"/>
                    </a:solidFill>
                    <a:cs typeface="Arial" pitchFamily="34" charset="0"/>
                  </a:rPr>
                  <a:t>:</a:t>
                </a:r>
              </a:p>
              <a:p>
                <a:pPr algn="ctr"/>
                <a:r>
                  <a:rPr lang="en-US" altLang="ko-KR" sz="4000" b="1" dirty="0" smtClean="0">
                    <a:solidFill>
                      <a:schemeClr val="accent4"/>
                    </a:solidFill>
                    <a:cs typeface="Arial" pitchFamily="34" charset="0"/>
                  </a:rPr>
                  <a:t> K-MEANS</a:t>
                </a:r>
                <a:endParaRPr lang="ko-KR" altLang="en-US" sz="4000" b="1" dirty="0">
                  <a:solidFill>
                    <a:schemeClr val="accent4"/>
                  </a:solidFill>
                  <a:cs typeface="Arial" pitchFamily="34" charset="0"/>
                </a:endParaRPr>
              </a:p>
              <a:p>
                <a:endParaRPr lang="ko-KR" altLang="en-US" sz="40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6" name="Diamond 15">
            <a:extLst>
              <a:ext uri="{FF2B5EF4-FFF2-40B4-BE49-F238E27FC236}">
                <a16:creationId xmlns:a16="http://schemas.microsoft.com/office/drawing/2014/main" id="{054C6852-9435-4614-9AEA-A0630E3781E5}"/>
              </a:ext>
            </a:extLst>
          </p:cNvPr>
          <p:cNvSpPr/>
          <p:nvPr/>
        </p:nvSpPr>
        <p:spPr>
          <a:xfrm>
            <a:off x="2104559" y="2483784"/>
            <a:ext cx="436586" cy="436586"/>
          </a:xfrm>
          <a:prstGeom prst="diamond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054C6852-9435-4614-9AEA-A0630E3781E5}"/>
              </a:ext>
            </a:extLst>
          </p:cNvPr>
          <p:cNvSpPr/>
          <p:nvPr/>
        </p:nvSpPr>
        <p:spPr>
          <a:xfrm>
            <a:off x="2322852" y="2483784"/>
            <a:ext cx="436586" cy="436586"/>
          </a:xfrm>
          <a:prstGeom prst="diamond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4868FC3E-D260-4335-BBC6-40B65794623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1C680976-A67E-4214-ADE9-8FD1A06F9B6F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22">
            <a:extLst>
              <a:ext uri="{FF2B5EF4-FFF2-40B4-BE49-F238E27FC236}">
                <a16:creationId xmlns:a16="http://schemas.microsoft.com/office/drawing/2014/main" id="{2E8858C0-4B16-4776-ACFB-E3D09DC58CE1}"/>
              </a:ext>
            </a:extLst>
          </p:cNvPr>
          <p:cNvCxnSpPr>
            <a:stCxn id="21" idx="6"/>
            <a:endCxn id="22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Oval 23">
            <a:extLst>
              <a:ext uri="{FF2B5EF4-FFF2-40B4-BE49-F238E27FC236}">
                <a16:creationId xmlns:a16="http://schemas.microsoft.com/office/drawing/2014/main" id="{4C74A6AF-E84A-4C79-A339-2BE5AE05E26C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24">
            <a:extLst>
              <a:ext uri="{FF2B5EF4-FFF2-40B4-BE49-F238E27FC236}">
                <a16:creationId xmlns:a16="http://schemas.microsoft.com/office/drawing/2014/main" id="{168723EB-EE29-4FE6-9996-FF237562E19F}"/>
              </a:ext>
            </a:extLst>
          </p:cNvPr>
          <p:cNvCxnSpPr>
            <a:endCxn id="41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11">
            <a:extLst>
              <a:ext uri="{FF2B5EF4-FFF2-40B4-BE49-F238E27FC236}">
                <a16:creationId xmlns:a16="http://schemas.microsoft.com/office/drawing/2014/main" id="{C1A842DF-9682-4B35-8285-F8CB20916420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70635EFE-478F-4D2C-95E9-2B46F3C994B1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Oval 23">
            <a:extLst>
              <a:ext uri="{FF2B5EF4-FFF2-40B4-BE49-F238E27FC236}">
                <a16:creationId xmlns:a16="http://schemas.microsoft.com/office/drawing/2014/main" id="{EF5D8D97-045C-4A0A-BD66-0120F462221E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24">
            <a:extLst>
              <a:ext uri="{FF2B5EF4-FFF2-40B4-BE49-F238E27FC236}">
                <a16:creationId xmlns:a16="http://schemas.microsoft.com/office/drawing/2014/main" id="{1679590F-C509-4E0F-9704-2F686B412866}"/>
              </a:ext>
            </a:extLst>
          </p:cNvPr>
          <p:cNvCxnSpPr>
            <a:endCxn id="45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Oval 23">
            <a:extLst>
              <a:ext uri="{FF2B5EF4-FFF2-40B4-BE49-F238E27FC236}">
                <a16:creationId xmlns:a16="http://schemas.microsoft.com/office/drawing/2014/main" id="{951F3F36-CB9D-4184-8855-6F98AB3A03A8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24">
            <a:extLst>
              <a:ext uri="{FF2B5EF4-FFF2-40B4-BE49-F238E27FC236}">
                <a16:creationId xmlns:a16="http://schemas.microsoft.com/office/drawing/2014/main" id="{1D907B3B-D6A4-4CB9-9E7C-73A85E539E3A}"/>
              </a:ext>
            </a:extLst>
          </p:cNvPr>
          <p:cNvCxnSpPr>
            <a:endCxn id="47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26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/>
          </p:cNvSpPr>
          <p:nvPr/>
        </p:nvSpPr>
        <p:spPr>
          <a:xfrm>
            <a:off x="249382" y="251303"/>
            <a:ext cx="11702782" cy="4437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2400" b="1" dirty="0" smtClean="0"/>
              <a:t>Segmentation </a:t>
            </a:r>
            <a:r>
              <a:rPr lang="fr-FR" sz="2400" b="1" dirty="0"/>
              <a:t>RFM</a:t>
            </a:r>
          </a:p>
        </p:txBody>
      </p:sp>
      <p:grpSp>
        <p:nvGrpSpPr>
          <p:cNvPr id="34" name="object 4"/>
          <p:cNvGrpSpPr/>
          <p:nvPr/>
        </p:nvGrpSpPr>
        <p:grpSpPr>
          <a:xfrm>
            <a:off x="28982" y="1841847"/>
            <a:ext cx="5439805" cy="4922876"/>
            <a:chOff x="201937" y="1366837"/>
            <a:chExt cx="4079854" cy="3692157"/>
          </a:xfrm>
        </p:grpSpPr>
        <p:pic>
          <p:nvPicPr>
            <p:cNvPr id="3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6699" y="1371599"/>
              <a:ext cx="3904679" cy="3551432"/>
            </a:xfrm>
            <a:prstGeom prst="rect">
              <a:avLst/>
            </a:prstGeom>
          </p:spPr>
        </p:pic>
        <p:sp>
          <p:nvSpPr>
            <p:cNvPr id="36" name="object 6"/>
            <p:cNvSpPr/>
            <p:nvPr/>
          </p:nvSpPr>
          <p:spPr>
            <a:xfrm>
              <a:off x="201937" y="1366837"/>
              <a:ext cx="3914775" cy="3561079"/>
            </a:xfrm>
            <a:custGeom>
              <a:avLst/>
              <a:gdLst/>
              <a:ahLst/>
              <a:cxnLst/>
              <a:rect l="l" t="t" r="r" b="b"/>
              <a:pathLst>
                <a:path w="3914775" h="3561079">
                  <a:moveTo>
                    <a:pt x="0" y="0"/>
                  </a:moveTo>
                  <a:lnTo>
                    <a:pt x="3914204" y="0"/>
                  </a:lnTo>
                  <a:lnTo>
                    <a:pt x="3914204" y="3560957"/>
                  </a:lnTo>
                  <a:lnTo>
                    <a:pt x="0" y="356095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7"/>
            <p:cNvSpPr/>
            <p:nvPr/>
          </p:nvSpPr>
          <p:spPr>
            <a:xfrm>
              <a:off x="813196" y="3196539"/>
              <a:ext cx="1374775" cy="1862455"/>
            </a:xfrm>
            <a:custGeom>
              <a:avLst/>
              <a:gdLst/>
              <a:ahLst/>
              <a:cxnLst/>
              <a:rect l="l" t="t" r="r" b="b"/>
              <a:pathLst>
                <a:path w="1374775" h="1862454">
                  <a:moveTo>
                    <a:pt x="37562" y="848022"/>
                  </a:moveTo>
                  <a:lnTo>
                    <a:pt x="53391" y="800035"/>
                  </a:lnTo>
                  <a:lnTo>
                    <a:pt x="72644" y="754083"/>
                  </a:lnTo>
                  <a:lnTo>
                    <a:pt x="94987" y="710015"/>
                  </a:lnTo>
                  <a:lnTo>
                    <a:pt x="120089" y="667683"/>
                  </a:lnTo>
                  <a:lnTo>
                    <a:pt x="147619" y="626938"/>
                  </a:lnTo>
                  <a:lnTo>
                    <a:pt x="177244" y="587630"/>
                  </a:lnTo>
                  <a:lnTo>
                    <a:pt x="208632" y="549610"/>
                  </a:lnTo>
                  <a:lnTo>
                    <a:pt x="241452" y="512730"/>
                  </a:lnTo>
                  <a:lnTo>
                    <a:pt x="275372" y="476840"/>
                  </a:lnTo>
                  <a:lnTo>
                    <a:pt x="310060" y="441791"/>
                  </a:lnTo>
                  <a:lnTo>
                    <a:pt x="345183" y="407434"/>
                  </a:lnTo>
                  <a:lnTo>
                    <a:pt x="380411" y="373619"/>
                  </a:lnTo>
                  <a:lnTo>
                    <a:pt x="415410" y="340198"/>
                  </a:lnTo>
                  <a:lnTo>
                    <a:pt x="449850" y="307022"/>
                  </a:lnTo>
                  <a:lnTo>
                    <a:pt x="483336" y="273125"/>
                  </a:lnTo>
                  <a:lnTo>
                    <a:pt x="516636" y="237592"/>
                  </a:lnTo>
                  <a:lnTo>
                    <a:pt x="550033" y="201441"/>
                  </a:lnTo>
                  <a:lnTo>
                    <a:pt x="583816" y="165687"/>
                  </a:lnTo>
                  <a:lnTo>
                    <a:pt x="618270" y="131349"/>
                  </a:lnTo>
                  <a:lnTo>
                    <a:pt x="653680" y="99443"/>
                  </a:lnTo>
                  <a:lnTo>
                    <a:pt x="690332" y="70987"/>
                  </a:lnTo>
                  <a:lnTo>
                    <a:pt x="728513" y="46997"/>
                  </a:lnTo>
                  <a:lnTo>
                    <a:pt x="768509" y="28491"/>
                  </a:lnTo>
                  <a:lnTo>
                    <a:pt x="810605" y="16486"/>
                  </a:lnTo>
                  <a:lnTo>
                    <a:pt x="856070" y="8546"/>
                  </a:lnTo>
                  <a:lnTo>
                    <a:pt x="902412" y="2762"/>
                  </a:lnTo>
                  <a:lnTo>
                    <a:pt x="949092" y="0"/>
                  </a:lnTo>
                  <a:lnTo>
                    <a:pt x="995571" y="1127"/>
                  </a:lnTo>
                  <a:lnTo>
                    <a:pt x="1041309" y="7012"/>
                  </a:lnTo>
                  <a:lnTo>
                    <a:pt x="1085767" y="18521"/>
                  </a:lnTo>
                  <a:lnTo>
                    <a:pt x="1128405" y="36522"/>
                  </a:lnTo>
                  <a:lnTo>
                    <a:pt x="1164447" y="59510"/>
                  </a:lnTo>
                  <a:lnTo>
                    <a:pt x="1197277" y="88714"/>
                  </a:lnTo>
                  <a:lnTo>
                    <a:pt x="1227031" y="123109"/>
                  </a:lnTo>
                  <a:lnTo>
                    <a:pt x="1253851" y="161670"/>
                  </a:lnTo>
                  <a:lnTo>
                    <a:pt x="1277873" y="203374"/>
                  </a:lnTo>
                  <a:lnTo>
                    <a:pt x="1299236" y="247194"/>
                  </a:lnTo>
                  <a:lnTo>
                    <a:pt x="1318078" y="292107"/>
                  </a:lnTo>
                  <a:lnTo>
                    <a:pt x="1334540" y="337088"/>
                  </a:lnTo>
                  <a:lnTo>
                    <a:pt x="1348552" y="382484"/>
                  </a:lnTo>
                  <a:lnTo>
                    <a:pt x="1359980" y="429760"/>
                  </a:lnTo>
                  <a:lnTo>
                    <a:pt x="1368420" y="478288"/>
                  </a:lnTo>
                  <a:lnTo>
                    <a:pt x="1373470" y="527443"/>
                  </a:lnTo>
                  <a:lnTo>
                    <a:pt x="1374727" y="576598"/>
                  </a:lnTo>
                  <a:lnTo>
                    <a:pt x="1371789" y="625127"/>
                  </a:lnTo>
                  <a:lnTo>
                    <a:pt x="1364254" y="672402"/>
                  </a:lnTo>
                  <a:lnTo>
                    <a:pt x="1351717" y="717799"/>
                  </a:lnTo>
                  <a:lnTo>
                    <a:pt x="1331676" y="766878"/>
                  </a:lnTo>
                  <a:lnTo>
                    <a:pt x="1307106" y="812880"/>
                  </a:lnTo>
                  <a:lnTo>
                    <a:pt x="1279027" y="856517"/>
                  </a:lnTo>
                  <a:lnTo>
                    <a:pt x="1248460" y="898501"/>
                  </a:lnTo>
                  <a:lnTo>
                    <a:pt x="1216427" y="939542"/>
                  </a:lnTo>
                  <a:lnTo>
                    <a:pt x="1183949" y="980352"/>
                  </a:lnTo>
                  <a:lnTo>
                    <a:pt x="1152045" y="1021644"/>
                  </a:lnTo>
                  <a:lnTo>
                    <a:pt x="1121739" y="1064128"/>
                  </a:lnTo>
                  <a:lnTo>
                    <a:pt x="1094049" y="1108516"/>
                  </a:lnTo>
                  <a:lnTo>
                    <a:pt x="1077572" y="1148820"/>
                  </a:lnTo>
                  <a:lnTo>
                    <a:pt x="1070080" y="1192758"/>
                  </a:lnTo>
                  <a:lnTo>
                    <a:pt x="1069079" y="1239344"/>
                  </a:lnTo>
                  <a:lnTo>
                    <a:pt x="1072074" y="1287593"/>
                  </a:lnTo>
                  <a:lnTo>
                    <a:pt x="1076572" y="1336518"/>
                  </a:lnTo>
                  <a:lnTo>
                    <a:pt x="1080077" y="1385134"/>
                  </a:lnTo>
                  <a:lnTo>
                    <a:pt x="1080095" y="1432454"/>
                  </a:lnTo>
                  <a:lnTo>
                    <a:pt x="1074132" y="1477495"/>
                  </a:lnTo>
                  <a:lnTo>
                    <a:pt x="1059694" y="1519269"/>
                  </a:lnTo>
                  <a:lnTo>
                    <a:pt x="1034960" y="1563854"/>
                  </a:lnTo>
                  <a:lnTo>
                    <a:pt x="1006249" y="1605332"/>
                  </a:lnTo>
                  <a:lnTo>
                    <a:pt x="973968" y="1643714"/>
                  </a:lnTo>
                  <a:lnTo>
                    <a:pt x="938524" y="1679012"/>
                  </a:lnTo>
                  <a:lnTo>
                    <a:pt x="900324" y="1711239"/>
                  </a:lnTo>
                  <a:lnTo>
                    <a:pt x="859775" y="1740406"/>
                  </a:lnTo>
                  <a:lnTo>
                    <a:pt x="817283" y="1766525"/>
                  </a:lnTo>
                  <a:lnTo>
                    <a:pt x="773256" y="1789609"/>
                  </a:lnTo>
                  <a:lnTo>
                    <a:pt x="728101" y="1809668"/>
                  </a:lnTo>
                  <a:lnTo>
                    <a:pt x="682225" y="1826716"/>
                  </a:lnTo>
                  <a:lnTo>
                    <a:pt x="636035" y="1840764"/>
                  </a:lnTo>
                  <a:lnTo>
                    <a:pt x="589937" y="1851823"/>
                  </a:lnTo>
                  <a:lnTo>
                    <a:pt x="544338" y="1859907"/>
                  </a:lnTo>
                  <a:lnTo>
                    <a:pt x="504548" y="1862367"/>
                  </a:lnTo>
                  <a:lnTo>
                    <a:pt x="465001" y="1858431"/>
                  </a:lnTo>
                  <a:lnTo>
                    <a:pt x="425877" y="1848576"/>
                  </a:lnTo>
                  <a:lnTo>
                    <a:pt x="387356" y="1833279"/>
                  </a:lnTo>
                  <a:lnTo>
                    <a:pt x="349617" y="1813019"/>
                  </a:lnTo>
                  <a:lnTo>
                    <a:pt x="312841" y="1788271"/>
                  </a:lnTo>
                  <a:lnTo>
                    <a:pt x="277207" y="1759515"/>
                  </a:lnTo>
                  <a:lnTo>
                    <a:pt x="242894" y="1727226"/>
                  </a:lnTo>
                  <a:lnTo>
                    <a:pt x="210084" y="1691883"/>
                  </a:lnTo>
                  <a:lnTo>
                    <a:pt x="178955" y="1653963"/>
                  </a:lnTo>
                  <a:lnTo>
                    <a:pt x="149687" y="1613943"/>
                  </a:lnTo>
                  <a:lnTo>
                    <a:pt x="122460" y="1572300"/>
                  </a:lnTo>
                  <a:lnTo>
                    <a:pt x="97455" y="1529512"/>
                  </a:lnTo>
                  <a:lnTo>
                    <a:pt x="74850" y="1486057"/>
                  </a:lnTo>
                  <a:lnTo>
                    <a:pt x="54826" y="1442411"/>
                  </a:lnTo>
                  <a:lnTo>
                    <a:pt x="37562" y="1399052"/>
                  </a:lnTo>
                  <a:lnTo>
                    <a:pt x="23292" y="1353875"/>
                  </a:lnTo>
                  <a:lnTo>
                    <a:pt x="12905" y="1307582"/>
                  </a:lnTo>
                  <a:lnTo>
                    <a:pt x="5895" y="1260329"/>
                  </a:lnTo>
                  <a:lnTo>
                    <a:pt x="1762" y="1212276"/>
                  </a:lnTo>
                  <a:lnTo>
                    <a:pt x="0" y="1163580"/>
                  </a:lnTo>
                  <a:lnTo>
                    <a:pt x="106" y="1114399"/>
                  </a:lnTo>
                  <a:lnTo>
                    <a:pt x="1577" y="1064891"/>
                  </a:lnTo>
                  <a:lnTo>
                    <a:pt x="3909" y="1015214"/>
                  </a:lnTo>
                  <a:lnTo>
                    <a:pt x="6600" y="965527"/>
                  </a:lnTo>
                  <a:lnTo>
                    <a:pt x="9145" y="915986"/>
                  </a:lnTo>
                  <a:lnTo>
                    <a:pt x="11041" y="866751"/>
                  </a:lnTo>
                  <a:lnTo>
                    <a:pt x="11785" y="817979"/>
                  </a:lnTo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8"/>
            <p:cNvSpPr/>
            <p:nvPr/>
          </p:nvSpPr>
          <p:spPr>
            <a:xfrm>
              <a:off x="3030841" y="1399734"/>
              <a:ext cx="1250950" cy="2581910"/>
            </a:xfrm>
            <a:custGeom>
              <a:avLst/>
              <a:gdLst/>
              <a:ahLst/>
              <a:cxnLst/>
              <a:rect l="l" t="t" r="r" b="b"/>
              <a:pathLst>
                <a:path w="1250950" h="2581910">
                  <a:moveTo>
                    <a:pt x="944249" y="0"/>
                  </a:moveTo>
                  <a:lnTo>
                    <a:pt x="901313" y="14480"/>
                  </a:lnTo>
                  <a:lnTo>
                    <a:pt x="859076" y="30936"/>
                  </a:lnTo>
                  <a:lnTo>
                    <a:pt x="817562" y="49305"/>
                  </a:lnTo>
                  <a:lnTo>
                    <a:pt x="776793" y="69522"/>
                  </a:lnTo>
                  <a:lnTo>
                    <a:pt x="736793" y="91524"/>
                  </a:lnTo>
                  <a:lnTo>
                    <a:pt x="697586" y="115248"/>
                  </a:lnTo>
                  <a:lnTo>
                    <a:pt x="659193" y="140631"/>
                  </a:lnTo>
                  <a:lnTo>
                    <a:pt x="621639" y="167608"/>
                  </a:lnTo>
                  <a:lnTo>
                    <a:pt x="584947" y="196117"/>
                  </a:lnTo>
                  <a:lnTo>
                    <a:pt x="549140" y="226094"/>
                  </a:lnTo>
                  <a:lnTo>
                    <a:pt x="514241" y="257475"/>
                  </a:lnTo>
                  <a:lnTo>
                    <a:pt x="480273" y="290198"/>
                  </a:lnTo>
                  <a:lnTo>
                    <a:pt x="447260" y="324199"/>
                  </a:lnTo>
                  <a:lnTo>
                    <a:pt x="415224" y="359413"/>
                  </a:lnTo>
                  <a:lnTo>
                    <a:pt x="384190" y="395779"/>
                  </a:lnTo>
                  <a:lnTo>
                    <a:pt x="354180" y="433232"/>
                  </a:lnTo>
                  <a:lnTo>
                    <a:pt x="325217" y="471709"/>
                  </a:lnTo>
                  <a:lnTo>
                    <a:pt x="297324" y="511146"/>
                  </a:lnTo>
                  <a:lnTo>
                    <a:pt x="270526" y="551481"/>
                  </a:lnTo>
                  <a:lnTo>
                    <a:pt x="244845" y="592649"/>
                  </a:lnTo>
                  <a:lnTo>
                    <a:pt x="220303" y="634587"/>
                  </a:lnTo>
                  <a:lnTo>
                    <a:pt x="196926" y="677232"/>
                  </a:lnTo>
                  <a:lnTo>
                    <a:pt x="174734" y="720520"/>
                  </a:lnTo>
                  <a:lnTo>
                    <a:pt x="153753" y="764388"/>
                  </a:lnTo>
                  <a:lnTo>
                    <a:pt x="134005" y="808773"/>
                  </a:lnTo>
                  <a:lnTo>
                    <a:pt x="115513" y="853610"/>
                  </a:lnTo>
                  <a:lnTo>
                    <a:pt x="98301" y="898837"/>
                  </a:lnTo>
                  <a:lnTo>
                    <a:pt x="82391" y="944390"/>
                  </a:lnTo>
                  <a:lnTo>
                    <a:pt x="67807" y="990206"/>
                  </a:lnTo>
                  <a:lnTo>
                    <a:pt x="54572" y="1036221"/>
                  </a:lnTo>
                  <a:lnTo>
                    <a:pt x="42710" y="1082371"/>
                  </a:lnTo>
                  <a:lnTo>
                    <a:pt x="32243" y="1128594"/>
                  </a:lnTo>
                  <a:lnTo>
                    <a:pt x="23195" y="1174826"/>
                  </a:lnTo>
                  <a:lnTo>
                    <a:pt x="15589" y="1221003"/>
                  </a:lnTo>
                  <a:lnTo>
                    <a:pt x="9448" y="1267062"/>
                  </a:lnTo>
                  <a:lnTo>
                    <a:pt x="4795" y="1312939"/>
                  </a:lnTo>
                  <a:lnTo>
                    <a:pt x="1654" y="1358572"/>
                  </a:lnTo>
                  <a:lnTo>
                    <a:pt x="48" y="1403896"/>
                  </a:lnTo>
                  <a:lnTo>
                    <a:pt x="0" y="1448848"/>
                  </a:lnTo>
                  <a:lnTo>
                    <a:pt x="1532" y="1493366"/>
                  </a:lnTo>
                  <a:lnTo>
                    <a:pt x="4670" y="1537384"/>
                  </a:lnTo>
                  <a:lnTo>
                    <a:pt x="9435" y="1580840"/>
                  </a:lnTo>
                  <a:lnTo>
                    <a:pt x="15851" y="1623671"/>
                  </a:lnTo>
                  <a:lnTo>
                    <a:pt x="23940" y="1665813"/>
                  </a:lnTo>
                  <a:lnTo>
                    <a:pt x="54114" y="1725768"/>
                  </a:lnTo>
                  <a:lnTo>
                    <a:pt x="109436" y="1764487"/>
                  </a:lnTo>
                  <a:lnTo>
                    <a:pt x="183636" y="1787770"/>
                  </a:lnTo>
                  <a:lnTo>
                    <a:pt x="225854" y="1795437"/>
                  </a:lnTo>
                  <a:lnTo>
                    <a:pt x="270438" y="1801421"/>
                  </a:lnTo>
                  <a:lnTo>
                    <a:pt x="316606" y="1806447"/>
                  </a:lnTo>
                  <a:lnTo>
                    <a:pt x="363572" y="1811241"/>
                  </a:lnTo>
                  <a:lnTo>
                    <a:pt x="410552" y="1816529"/>
                  </a:lnTo>
                  <a:lnTo>
                    <a:pt x="456763" y="1823035"/>
                  </a:lnTo>
                  <a:lnTo>
                    <a:pt x="501420" y="1831484"/>
                  </a:lnTo>
                  <a:lnTo>
                    <a:pt x="543739" y="1842603"/>
                  </a:lnTo>
                  <a:lnTo>
                    <a:pt x="582936" y="1857116"/>
                  </a:lnTo>
                  <a:lnTo>
                    <a:pt x="618227" y="1875749"/>
                  </a:lnTo>
                  <a:lnTo>
                    <a:pt x="648828" y="1899226"/>
                  </a:lnTo>
                  <a:lnTo>
                    <a:pt x="693083" y="1958100"/>
                  </a:lnTo>
                  <a:lnTo>
                    <a:pt x="720295" y="2030330"/>
                  </a:lnTo>
                  <a:lnTo>
                    <a:pt x="729006" y="2070125"/>
                  </a:lnTo>
                  <a:lnTo>
                    <a:pt x="735250" y="2111662"/>
                  </a:lnTo>
                  <a:lnTo>
                    <a:pt x="739627" y="2154411"/>
                  </a:lnTo>
                  <a:lnTo>
                    <a:pt x="742735" y="2197839"/>
                  </a:lnTo>
                  <a:lnTo>
                    <a:pt x="745171" y="2241414"/>
                  </a:lnTo>
                  <a:lnTo>
                    <a:pt x="747535" y="2284605"/>
                  </a:lnTo>
                  <a:lnTo>
                    <a:pt x="750425" y="2326879"/>
                  </a:lnTo>
                  <a:lnTo>
                    <a:pt x="754438" y="2367703"/>
                  </a:lnTo>
                  <a:lnTo>
                    <a:pt x="760174" y="2406547"/>
                  </a:lnTo>
                  <a:lnTo>
                    <a:pt x="779205" y="2476164"/>
                  </a:lnTo>
                  <a:lnTo>
                    <a:pt x="812305" y="2531473"/>
                  </a:lnTo>
                  <a:lnTo>
                    <a:pt x="864260" y="2568218"/>
                  </a:lnTo>
                  <a:lnTo>
                    <a:pt x="936123" y="2581517"/>
                  </a:lnTo>
                  <a:lnTo>
                    <a:pt x="969981" y="2576969"/>
                  </a:lnTo>
                  <a:lnTo>
                    <a:pt x="1028095" y="2547132"/>
                  </a:lnTo>
                  <a:lnTo>
                    <a:pt x="1074713" y="2493901"/>
                  </a:lnTo>
                  <a:lnTo>
                    <a:pt x="1094200" y="2460113"/>
                  </a:lnTo>
                  <a:lnTo>
                    <a:pt x="1111399" y="2422395"/>
                  </a:lnTo>
                  <a:lnTo>
                    <a:pt x="1126506" y="2381387"/>
                  </a:lnTo>
                  <a:lnTo>
                    <a:pt x="1139717" y="2337729"/>
                  </a:lnTo>
                  <a:lnTo>
                    <a:pt x="1151228" y="2292060"/>
                  </a:lnTo>
                  <a:lnTo>
                    <a:pt x="1161234" y="2245020"/>
                  </a:lnTo>
                  <a:lnTo>
                    <a:pt x="1169931" y="2197248"/>
                  </a:lnTo>
                  <a:lnTo>
                    <a:pt x="1177514" y="2149384"/>
                  </a:lnTo>
                  <a:lnTo>
                    <a:pt x="1184180" y="2102067"/>
                  </a:lnTo>
                  <a:lnTo>
                    <a:pt x="1190123" y="2055938"/>
                  </a:lnTo>
                  <a:lnTo>
                    <a:pt x="1195539" y="2011635"/>
                  </a:lnTo>
                  <a:lnTo>
                    <a:pt x="1200624" y="1969799"/>
                  </a:lnTo>
                  <a:lnTo>
                    <a:pt x="1205574" y="1931068"/>
                  </a:lnTo>
                  <a:lnTo>
                    <a:pt x="1211974" y="1882200"/>
                  </a:lnTo>
                  <a:lnTo>
                    <a:pt x="1218103" y="1832986"/>
                  </a:lnTo>
                  <a:lnTo>
                    <a:pt x="1223899" y="1783467"/>
                  </a:lnTo>
                  <a:lnTo>
                    <a:pt x="1229301" y="1733680"/>
                  </a:lnTo>
                  <a:lnTo>
                    <a:pt x="1234247" y="1683667"/>
                  </a:lnTo>
                  <a:lnTo>
                    <a:pt x="1238676" y="1633468"/>
                  </a:lnTo>
                  <a:lnTo>
                    <a:pt x="1242525" y="1583121"/>
                  </a:lnTo>
                  <a:lnTo>
                    <a:pt x="1245734" y="1532667"/>
                  </a:lnTo>
                  <a:lnTo>
                    <a:pt x="1248241" y="1482145"/>
                  </a:lnTo>
                  <a:lnTo>
                    <a:pt x="1249985" y="1431596"/>
                  </a:lnTo>
                  <a:lnTo>
                    <a:pt x="1250902" y="1381059"/>
                  </a:lnTo>
                  <a:lnTo>
                    <a:pt x="1250934" y="1330574"/>
                  </a:lnTo>
                  <a:lnTo>
                    <a:pt x="1250016" y="1280181"/>
                  </a:lnTo>
                  <a:lnTo>
                    <a:pt x="1248089" y="1229919"/>
                  </a:lnTo>
                  <a:lnTo>
                    <a:pt x="1245090" y="1179829"/>
                  </a:lnTo>
                  <a:lnTo>
                    <a:pt x="1240958" y="1129950"/>
                  </a:lnTo>
                  <a:lnTo>
                    <a:pt x="1235632" y="1080321"/>
                  </a:lnTo>
                  <a:lnTo>
                    <a:pt x="1229049" y="1030984"/>
                  </a:lnTo>
                  <a:lnTo>
                    <a:pt x="1221149" y="981977"/>
                  </a:lnTo>
                  <a:lnTo>
                    <a:pt x="1211869" y="933340"/>
                  </a:lnTo>
                  <a:lnTo>
                    <a:pt x="1201148" y="885113"/>
                  </a:lnTo>
                  <a:lnTo>
                    <a:pt x="1188925" y="837336"/>
                  </a:lnTo>
                  <a:lnTo>
                    <a:pt x="1175137" y="790049"/>
                  </a:lnTo>
                  <a:lnTo>
                    <a:pt x="1159724" y="743292"/>
                  </a:lnTo>
                  <a:lnTo>
                    <a:pt x="1142624" y="697103"/>
                  </a:lnTo>
                  <a:lnTo>
                    <a:pt x="1123776" y="651524"/>
                  </a:lnTo>
                  <a:lnTo>
                    <a:pt x="1103117" y="606594"/>
                  </a:lnTo>
                  <a:lnTo>
                    <a:pt x="1080586" y="562352"/>
                  </a:lnTo>
                  <a:lnTo>
                    <a:pt x="1054689" y="514986"/>
                  </a:lnTo>
                  <a:lnTo>
                    <a:pt x="1028755" y="466889"/>
                  </a:lnTo>
                  <a:lnTo>
                    <a:pt x="1004900" y="417964"/>
                  </a:lnTo>
                  <a:lnTo>
                    <a:pt x="985240" y="368114"/>
                  </a:lnTo>
                  <a:lnTo>
                    <a:pt x="971892" y="317243"/>
                  </a:lnTo>
                  <a:lnTo>
                    <a:pt x="966972" y="265255"/>
                  </a:lnTo>
                  <a:lnTo>
                    <a:pt x="970286" y="220699"/>
                  </a:lnTo>
                  <a:lnTo>
                    <a:pt x="976818" y="169840"/>
                  </a:lnTo>
                  <a:lnTo>
                    <a:pt x="981456" y="119101"/>
                  </a:lnTo>
                  <a:lnTo>
                    <a:pt x="979087" y="74906"/>
                  </a:lnTo>
                  <a:lnTo>
                    <a:pt x="964598" y="43678"/>
                  </a:lnTo>
                  <a:lnTo>
                    <a:pt x="932875" y="31841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9"/>
            <p:cNvSpPr/>
            <p:nvPr/>
          </p:nvSpPr>
          <p:spPr>
            <a:xfrm>
              <a:off x="1919571" y="3273785"/>
              <a:ext cx="1860550" cy="1643380"/>
            </a:xfrm>
            <a:custGeom>
              <a:avLst/>
              <a:gdLst/>
              <a:ahLst/>
              <a:cxnLst/>
              <a:rect l="l" t="t" r="r" b="b"/>
              <a:pathLst>
                <a:path w="1860550" h="1643379">
                  <a:moveTo>
                    <a:pt x="664825" y="55203"/>
                  </a:moveTo>
                  <a:lnTo>
                    <a:pt x="710144" y="47487"/>
                  </a:lnTo>
                  <a:lnTo>
                    <a:pt x="756694" y="39825"/>
                  </a:lnTo>
                  <a:lnTo>
                    <a:pt x="804301" y="32381"/>
                  </a:lnTo>
                  <a:lnTo>
                    <a:pt x="852791" y="25317"/>
                  </a:lnTo>
                  <a:lnTo>
                    <a:pt x="901991" y="18795"/>
                  </a:lnTo>
                  <a:lnTo>
                    <a:pt x="951727" y="12978"/>
                  </a:lnTo>
                  <a:lnTo>
                    <a:pt x="1001823" y="8027"/>
                  </a:lnTo>
                  <a:lnTo>
                    <a:pt x="1052107" y="4106"/>
                  </a:lnTo>
                  <a:lnTo>
                    <a:pt x="1102405" y="1376"/>
                  </a:lnTo>
                  <a:lnTo>
                    <a:pt x="1152542" y="0"/>
                  </a:lnTo>
                  <a:lnTo>
                    <a:pt x="1202345" y="139"/>
                  </a:lnTo>
                  <a:lnTo>
                    <a:pt x="1251640" y="1958"/>
                  </a:lnTo>
                  <a:lnTo>
                    <a:pt x="1300252" y="5617"/>
                  </a:lnTo>
                  <a:lnTo>
                    <a:pt x="1348008" y="11279"/>
                  </a:lnTo>
                  <a:lnTo>
                    <a:pt x="1394734" y="19107"/>
                  </a:lnTo>
                  <a:lnTo>
                    <a:pt x="1440256" y="29262"/>
                  </a:lnTo>
                  <a:lnTo>
                    <a:pt x="1484400" y="41908"/>
                  </a:lnTo>
                  <a:lnTo>
                    <a:pt x="1526992" y="57206"/>
                  </a:lnTo>
                  <a:lnTo>
                    <a:pt x="1567858" y="75319"/>
                  </a:lnTo>
                  <a:lnTo>
                    <a:pt x="1606824" y="96409"/>
                  </a:lnTo>
                  <a:lnTo>
                    <a:pt x="1643716" y="120638"/>
                  </a:lnTo>
                  <a:lnTo>
                    <a:pt x="1678360" y="148169"/>
                  </a:lnTo>
                  <a:lnTo>
                    <a:pt x="1710583" y="179164"/>
                  </a:lnTo>
                  <a:lnTo>
                    <a:pt x="1740210" y="213786"/>
                  </a:lnTo>
                  <a:lnTo>
                    <a:pt x="1765586" y="252779"/>
                  </a:lnTo>
                  <a:lnTo>
                    <a:pt x="1784290" y="294591"/>
                  </a:lnTo>
                  <a:lnTo>
                    <a:pt x="1797258" y="338843"/>
                  </a:lnTo>
                  <a:lnTo>
                    <a:pt x="1805424" y="385156"/>
                  </a:lnTo>
                  <a:lnTo>
                    <a:pt x="1809723" y="433151"/>
                  </a:lnTo>
                  <a:lnTo>
                    <a:pt x="1811090" y="482451"/>
                  </a:lnTo>
                  <a:lnTo>
                    <a:pt x="1810458" y="532677"/>
                  </a:lnTo>
                  <a:lnTo>
                    <a:pt x="1808762" y="583450"/>
                  </a:lnTo>
                  <a:lnTo>
                    <a:pt x="1806937" y="634391"/>
                  </a:lnTo>
                  <a:lnTo>
                    <a:pt x="1805918" y="685123"/>
                  </a:lnTo>
                  <a:lnTo>
                    <a:pt x="1806639" y="735266"/>
                  </a:lnTo>
                  <a:lnTo>
                    <a:pt x="1810034" y="784443"/>
                  </a:lnTo>
                  <a:lnTo>
                    <a:pt x="1817039" y="832274"/>
                  </a:lnTo>
                  <a:lnTo>
                    <a:pt x="1825918" y="878751"/>
                  </a:lnTo>
                  <a:lnTo>
                    <a:pt x="1834571" y="926626"/>
                  </a:lnTo>
                  <a:lnTo>
                    <a:pt x="1842588" y="975547"/>
                  </a:lnTo>
                  <a:lnTo>
                    <a:pt x="1849555" y="1025164"/>
                  </a:lnTo>
                  <a:lnTo>
                    <a:pt x="1855061" y="1075127"/>
                  </a:lnTo>
                  <a:lnTo>
                    <a:pt x="1858695" y="1125084"/>
                  </a:lnTo>
                  <a:lnTo>
                    <a:pt x="1860046" y="1174686"/>
                  </a:lnTo>
                  <a:lnTo>
                    <a:pt x="1858701" y="1223581"/>
                  </a:lnTo>
                  <a:lnTo>
                    <a:pt x="1854248" y="1271419"/>
                  </a:lnTo>
                  <a:lnTo>
                    <a:pt x="1846277" y="1317849"/>
                  </a:lnTo>
                  <a:lnTo>
                    <a:pt x="1834375" y="1362521"/>
                  </a:lnTo>
                  <a:lnTo>
                    <a:pt x="1818131" y="1405084"/>
                  </a:lnTo>
                  <a:lnTo>
                    <a:pt x="1797133" y="1445187"/>
                  </a:lnTo>
                  <a:lnTo>
                    <a:pt x="1770970" y="1482479"/>
                  </a:lnTo>
                  <a:lnTo>
                    <a:pt x="1740246" y="1515762"/>
                  </a:lnTo>
                  <a:lnTo>
                    <a:pt x="1706177" y="1544178"/>
                  </a:lnTo>
                  <a:lnTo>
                    <a:pt x="1669095" y="1568101"/>
                  </a:lnTo>
                  <a:lnTo>
                    <a:pt x="1629333" y="1587908"/>
                  </a:lnTo>
                  <a:lnTo>
                    <a:pt x="1587225" y="1603973"/>
                  </a:lnTo>
                  <a:lnTo>
                    <a:pt x="1543101" y="1616672"/>
                  </a:lnTo>
                  <a:lnTo>
                    <a:pt x="1497297" y="1626380"/>
                  </a:lnTo>
                  <a:lnTo>
                    <a:pt x="1450143" y="1633473"/>
                  </a:lnTo>
                  <a:lnTo>
                    <a:pt x="1401973" y="1638325"/>
                  </a:lnTo>
                  <a:lnTo>
                    <a:pt x="1353119" y="1641313"/>
                  </a:lnTo>
                  <a:lnTo>
                    <a:pt x="1303915" y="1642811"/>
                  </a:lnTo>
                  <a:lnTo>
                    <a:pt x="1254692" y="1643196"/>
                  </a:lnTo>
                  <a:lnTo>
                    <a:pt x="1205785" y="1642841"/>
                  </a:lnTo>
                  <a:lnTo>
                    <a:pt x="1157524" y="1642123"/>
                  </a:lnTo>
                  <a:lnTo>
                    <a:pt x="1110244" y="1641417"/>
                  </a:lnTo>
                  <a:lnTo>
                    <a:pt x="1064276" y="1641099"/>
                  </a:lnTo>
                  <a:lnTo>
                    <a:pt x="1018932" y="1640759"/>
                  </a:lnTo>
                  <a:lnTo>
                    <a:pt x="972498" y="1639685"/>
                  </a:lnTo>
                  <a:lnTo>
                    <a:pt x="925154" y="1637798"/>
                  </a:lnTo>
                  <a:lnTo>
                    <a:pt x="877081" y="1635018"/>
                  </a:lnTo>
                  <a:lnTo>
                    <a:pt x="828461" y="1631265"/>
                  </a:lnTo>
                  <a:lnTo>
                    <a:pt x="779473" y="1626459"/>
                  </a:lnTo>
                  <a:lnTo>
                    <a:pt x="730300" y="1620520"/>
                  </a:lnTo>
                  <a:lnTo>
                    <a:pt x="681122" y="1613368"/>
                  </a:lnTo>
                  <a:lnTo>
                    <a:pt x="632119" y="1604922"/>
                  </a:lnTo>
                  <a:lnTo>
                    <a:pt x="583473" y="1595105"/>
                  </a:lnTo>
                  <a:lnTo>
                    <a:pt x="535364" y="1583834"/>
                  </a:lnTo>
                  <a:lnTo>
                    <a:pt x="487974" y="1571031"/>
                  </a:lnTo>
                  <a:lnTo>
                    <a:pt x="441483" y="1556615"/>
                  </a:lnTo>
                  <a:lnTo>
                    <a:pt x="396073" y="1540506"/>
                  </a:lnTo>
                  <a:lnTo>
                    <a:pt x="351923" y="1522625"/>
                  </a:lnTo>
                  <a:lnTo>
                    <a:pt x="309215" y="1502892"/>
                  </a:lnTo>
                  <a:lnTo>
                    <a:pt x="268130" y="1481227"/>
                  </a:lnTo>
                  <a:lnTo>
                    <a:pt x="228849" y="1457549"/>
                  </a:lnTo>
                  <a:lnTo>
                    <a:pt x="191553" y="1431779"/>
                  </a:lnTo>
                  <a:lnTo>
                    <a:pt x="156421" y="1403837"/>
                  </a:lnTo>
                  <a:lnTo>
                    <a:pt x="123637" y="1373643"/>
                  </a:lnTo>
                  <a:lnTo>
                    <a:pt x="93379" y="1341117"/>
                  </a:lnTo>
                  <a:lnTo>
                    <a:pt x="65830" y="1306179"/>
                  </a:lnTo>
                  <a:lnTo>
                    <a:pt x="41169" y="1268750"/>
                  </a:lnTo>
                  <a:lnTo>
                    <a:pt x="19579" y="1228748"/>
                  </a:lnTo>
                  <a:lnTo>
                    <a:pt x="4992" y="1186432"/>
                  </a:lnTo>
                  <a:lnTo>
                    <a:pt x="0" y="1141853"/>
                  </a:lnTo>
                  <a:lnTo>
                    <a:pt x="3332" y="1095795"/>
                  </a:lnTo>
                  <a:lnTo>
                    <a:pt x="13722" y="1049043"/>
                  </a:lnTo>
                  <a:lnTo>
                    <a:pt x="29901" y="1002378"/>
                  </a:lnTo>
                  <a:lnTo>
                    <a:pt x="50599" y="956585"/>
                  </a:lnTo>
                  <a:lnTo>
                    <a:pt x="74550" y="912448"/>
                  </a:lnTo>
                  <a:lnTo>
                    <a:pt x="100483" y="870750"/>
                  </a:lnTo>
                  <a:lnTo>
                    <a:pt x="127132" y="832274"/>
                  </a:lnTo>
                  <a:lnTo>
                    <a:pt x="157095" y="790920"/>
                  </a:lnTo>
                  <a:lnTo>
                    <a:pt x="187018" y="749491"/>
                  </a:lnTo>
                  <a:lnTo>
                    <a:pt x="216937" y="708024"/>
                  </a:lnTo>
                  <a:lnTo>
                    <a:pt x="246891" y="666559"/>
                  </a:lnTo>
                  <a:lnTo>
                    <a:pt x="276918" y="625134"/>
                  </a:lnTo>
                  <a:lnTo>
                    <a:pt x="307056" y="583788"/>
                  </a:lnTo>
                  <a:lnTo>
                    <a:pt x="337344" y="542560"/>
                  </a:lnTo>
                  <a:lnTo>
                    <a:pt x="367818" y="501487"/>
                  </a:lnTo>
                  <a:lnTo>
                    <a:pt x="398518" y="460610"/>
                  </a:lnTo>
                  <a:lnTo>
                    <a:pt x="429481" y="419966"/>
                  </a:lnTo>
                  <a:lnTo>
                    <a:pt x="460745" y="379593"/>
                  </a:lnTo>
                  <a:lnTo>
                    <a:pt x="492349" y="339532"/>
                  </a:lnTo>
                  <a:lnTo>
                    <a:pt x="524330" y="299820"/>
                  </a:lnTo>
                  <a:lnTo>
                    <a:pt x="556726" y="260495"/>
                  </a:lnTo>
                  <a:lnTo>
                    <a:pt x="589576" y="221597"/>
                  </a:lnTo>
                  <a:lnTo>
                    <a:pt x="622918" y="183164"/>
                  </a:lnTo>
                  <a:lnTo>
                    <a:pt x="656789" y="145235"/>
                  </a:lnTo>
                  <a:lnTo>
                    <a:pt x="691228" y="107849"/>
                  </a:lnTo>
                  <a:lnTo>
                    <a:pt x="726273" y="71043"/>
                  </a:lnTo>
                </a:path>
              </a:pathLst>
            </a:custGeom>
            <a:ln w="28574">
              <a:solidFill>
                <a:srgbClr val="274E13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10"/>
            <p:cNvSpPr/>
            <p:nvPr/>
          </p:nvSpPr>
          <p:spPr>
            <a:xfrm>
              <a:off x="332085" y="4417574"/>
              <a:ext cx="473075" cy="519430"/>
            </a:xfrm>
            <a:custGeom>
              <a:avLst/>
              <a:gdLst/>
              <a:ahLst/>
              <a:cxnLst/>
              <a:rect l="l" t="t" r="r" b="b"/>
              <a:pathLst>
                <a:path w="473075" h="519429">
                  <a:moveTo>
                    <a:pt x="120875" y="37887"/>
                  </a:moveTo>
                  <a:lnTo>
                    <a:pt x="149951" y="12953"/>
                  </a:lnTo>
                  <a:lnTo>
                    <a:pt x="189292" y="830"/>
                  </a:lnTo>
                  <a:lnTo>
                    <a:pt x="235292" y="0"/>
                  </a:lnTo>
                  <a:lnTo>
                    <a:pt x="284345" y="8946"/>
                  </a:lnTo>
                  <a:lnTo>
                    <a:pt x="332847" y="26153"/>
                  </a:lnTo>
                  <a:lnTo>
                    <a:pt x="377193" y="50104"/>
                  </a:lnTo>
                  <a:lnTo>
                    <a:pt x="413776" y="79280"/>
                  </a:lnTo>
                  <a:lnTo>
                    <a:pt x="438992" y="112167"/>
                  </a:lnTo>
                  <a:lnTo>
                    <a:pt x="456488" y="153017"/>
                  </a:lnTo>
                  <a:lnTo>
                    <a:pt x="467755" y="197639"/>
                  </a:lnTo>
                  <a:lnTo>
                    <a:pt x="472778" y="244586"/>
                  </a:lnTo>
                  <a:lnTo>
                    <a:pt x="471538" y="292412"/>
                  </a:lnTo>
                  <a:lnTo>
                    <a:pt x="464020" y="339671"/>
                  </a:lnTo>
                  <a:lnTo>
                    <a:pt x="450206" y="384917"/>
                  </a:lnTo>
                  <a:lnTo>
                    <a:pt x="430080" y="426705"/>
                  </a:lnTo>
                  <a:lnTo>
                    <a:pt x="403625" y="463587"/>
                  </a:lnTo>
                  <a:lnTo>
                    <a:pt x="370824" y="494118"/>
                  </a:lnTo>
                  <a:lnTo>
                    <a:pt x="335982" y="511833"/>
                  </a:lnTo>
                  <a:lnTo>
                    <a:pt x="295474" y="519107"/>
                  </a:lnTo>
                  <a:lnTo>
                    <a:pt x="251634" y="517113"/>
                  </a:lnTo>
                  <a:lnTo>
                    <a:pt x="206793" y="507027"/>
                  </a:lnTo>
                  <a:lnTo>
                    <a:pt x="163282" y="490022"/>
                  </a:lnTo>
                  <a:lnTo>
                    <a:pt x="123434" y="467273"/>
                  </a:lnTo>
                  <a:lnTo>
                    <a:pt x="89581" y="439954"/>
                  </a:lnTo>
                  <a:lnTo>
                    <a:pt x="64055" y="409240"/>
                  </a:lnTo>
                  <a:lnTo>
                    <a:pt x="44499" y="373011"/>
                  </a:lnTo>
                  <a:lnTo>
                    <a:pt x="27429" y="329800"/>
                  </a:lnTo>
                  <a:lnTo>
                    <a:pt x="13731" y="282149"/>
                  </a:lnTo>
                  <a:lnTo>
                    <a:pt x="4292" y="232602"/>
                  </a:lnTo>
                  <a:lnTo>
                    <a:pt x="0" y="183701"/>
                  </a:lnTo>
                  <a:lnTo>
                    <a:pt x="1740" y="137989"/>
                  </a:lnTo>
                  <a:lnTo>
                    <a:pt x="10401" y="98009"/>
                  </a:lnTo>
                  <a:lnTo>
                    <a:pt x="26870" y="66303"/>
                  </a:lnTo>
                  <a:lnTo>
                    <a:pt x="52033" y="45415"/>
                  </a:lnTo>
                  <a:lnTo>
                    <a:pt x="86777" y="37887"/>
                  </a:lnTo>
                </a:path>
              </a:pathLst>
            </a:custGeom>
            <a:ln w="28574">
              <a:solidFill>
                <a:srgbClr val="B45F0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4" name="object 23"/>
          <p:cNvSpPr txBox="1"/>
          <p:nvPr/>
        </p:nvSpPr>
        <p:spPr>
          <a:xfrm>
            <a:off x="4509334" y="3059685"/>
            <a:ext cx="5308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3" dirty="0">
                <a:solidFill>
                  <a:srgbClr val="980000"/>
                </a:solidFill>
                <a:latin typeface="Roboto Cn"/>
                <a:cs typeface="Roboto Cn"/>
              </a:rPr>
              <a:t>VIP</a:t>
            </a:r>
            <a:endParaRPr sz="1867" dirty="0">
              <a:latin typeface="Roboto Cn"/>
              <a:cs typeface="Roboto Cn"/>
            </a:endParaRPr>
          </a:p>
        </p:txBody>
      </p:sp>
      <p:sp>
        <p:nvSpPr>
          <p:cNvPr id="45" name="object 24"/>
          <p:cNvSpPr txBox="1"/>
          <p:nvPr/>
        </p:nvSpPr>
        <p:spPr>
          <a:xfrm>
            <a:off x="3340934" y="4680418"/>
            <a:ext cx="952877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b="1" spc="-7" dirty="0">
                <a:solidFill>
                  <a:srgbClr val="274E13"/>
                </a:solidFill>
                <a:latin typeface="Roboto Cn"/>
                <a:cs typeface="Roboto Cn"/>
              </a:rPr>
              <a:t>Bon </a:t>
            </a:r>
            <a:r>
              <a:rPr sz="1867" b="1" dirty="0">
                <a:solidFill>
                  <a:srgbClr val="274E13"/>
                </a:solidFill>
                <a:latin typeface="Roboto Cn"/>
                <a:cs typeface="Roboto Cn"/>
              </a:rPr>
              <a:t> </a:t>
            </a:r>
            <a:r>
              <a:rPr sz="1867" b="1" spc="7" dirty="0">
                <a:solidFill>
                  <a:srgbClr val="274E13"/>
                </a:solidFill>
                <a:latin typeface="Roboto Cn"/>
                <a:cs typeface="Roboto Cn"/>
              </a:rPr>
              <a:t>client</a:t>
            </a:r>
            <a:endParaRPr sz="1867" dirty="0">
              <a:latin typeface="Roboto Cn"/>
              <a:cs typeface="Roboto Cn"/>
            </a:endParaRPr>
          </a:p>
        </p:txBody>
      </p:sp>
      <p:sp>
        <p:nvSpPr>
          <p:cNvPr id="46" name="object 25"/>
          <p:cNvSpPr txBox="1"/>
          <p:nvPr/>
        </p:nvSpPr>
        <p:spPr>
          <a:xfrm>
            <a:off x="1601065" y="4735018"/>
            <a:ext cx="1298191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b="1" spc="7" dirty="0">
                <a:solidFill>
                  <a:srgbClr val="1B4587"/>
                </a:solidFill>
                <a:latin typeface="Roboto Cn"/>
                <a:cs typeface="Roboto Cn"/>
              </a:rPr>
              <a:t>Client</a:t>
            </a:r>
            <a:r>
              <a:rPr sz="1867" b="1" spc="-80" dirty="0">
                <a:solidFill>
                  <a:srgbClr val="1B4587"/>
                </a:solidFill>
                <a:latin typeface="Roboto Cn"/>
                <a:cs typeface="Roboto Cn"/>
              </a:rPr>
              <a:t> </a:t>
            </a:r>
            <a:r>
              <a:rPr sz="1867" b="1" dirty="0">
                <a:solidFill>
                  <a:srgbClr val="1B4587"/>
                </a:solidFill>
                <a:latin typeface="Roboto Cn"/>
                <a:cs typeface="Roboto Cn"/>
              </a:rPr>
              <a:t>à </a:t>
            </a:r>
            <a:r>
              <a:rPr sz="1867" b="1" spc="-387" dirty="0">
                <a:solidFill>
                  <a:srgbClr val="1B4587"/>
                </a:solidFill>
                <a:latin typeface="Roboto Cn"/>
                <a:cs typeface="Roboto Cn"/>
              </a:rPr>
              <a:t> </a:t>
            </a:r>
            <a:r>
              <a:rPr sz="1867" b="1" spc="7" dirty="0">
                <a:solidFill>
                  <a:srgbClr val="1B4587"/>
                </a:solidFill>
                <a:latin typeface="Roboto Cn"/>
                <a:cs typeface="Roboto Cn"/>
              </a:rPr>
              <a:t>booster</a:t>
            </a:r>
            <a:endParaRPr sz="1867" dirty="0">
              <a:latin typeface="Roboto Cn"/>
              <a:cs typeface="Roboto Cn"/>
            </a:endParaRPr>
          </a:p>
        </p:txBody>
      </p:sp>
      <p:sp>
        <p:nvSpPr>
          <p:cNvPr id="47" name="object 26"/>
          <p:cNvSpPr txBox="1"/>
          <p:nvPr/>
        </p:nvSpPr>
        <p:spPr>
          <a:xfrm>
            <a:off x="288384" y="5863653"/>
            <a:ext cx="876489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b="1" spc="7" dirty="0">
                <a:solidFill>
                  <a:srgbClr val="783E04"/>
                </a:solidFill>
                <a:latin typeface="Roboto Cn"/>
                <a:cs typeface="Roboto Cn"/>
              </a:rPr>
              <a:t>Client  </a:t>
            </a:r>
            <a:r>
              <a:rPr sz="1867" b="1" spc="20" dirty="0">
                <a:solidFill>
                  <a:srgbClr val="783E04"/>
                </a:solidFill>
                <a:latin typeface="Roboto Cn"/>
                <a:cs typeface="Roboto Cn"/>
              </a:rPr>
              <a:t>pe</a:t>
            </a:r>
            <a:r>
              <a:rPr sz="1867" b="1" dirty="0">
                <a:solidFill>
                  <a:srgbClr val="783E04"/>
                </a:solidFill>
                <a:latin typeface="Roboto Cn"/>
                <a:cs typeface="Roboto Cn"/>
              </a:rPr>
              <a:t>r</a:t>
            </a:r>
            <a:r>
              <a:rPr sz="1867" b="1" spc="-7" dirty="0">
                <a:solidFill>
                  <a:srgbClr val="783E04"/>
                </a:solidFill>
                <a:latin typeface="Roboto Cn"/>
                <a:cs typeface="Roboto Cn"/>
              </a:rPr>
              <a:t>du</a:t>
            </a:r>
            <a:endParaRPr sz="1867" dirty="0">
              <a:latin typeface="Roboto Cn"/>
              <a:cs typeface="Roboto Cn"/>
            </a:endParaRPr>
          </a:p>
        </p:txBody>
      </p:sp>
      <p:sp>
        <p:nvSpPr>
          <p:cNvPr id="51" name="object 17"/>
          <p:cNvSpPr/>
          <p:nvPr/>
        </p:nvSpPr>
        <p:spPr>
          <a:xfrm>
            <a:off x="5905476" y="1245309"/>
            <a:ext cx="1826634" cy="524933"/>
          </a:xfrm>
          <a:custGeom>
            <a:avLst/>
            <a:gdLst/>
            <a:ahLst/>
            <a:cxnLst/>
            <a:rect l="l" t="t" r="r" b="b"/>
            <a:pathLst>
              <a:path w="1231264" h="393700">
                <a:moveTo>
                  <a:pt x="1231199" y="393599"/>
                </a:moveTo>
                <a:lnTo>
                  <a:pt x="0" y="393599"/>
                </a:lnTo>
                <a:lnTo>
                  <a:pt x="0" y="0"/>
                </a:lnTo>
                <a:lnTo>
                  <a:pt x="1231199" y="0"/>
                </a:lnTo>
                <a:lnTo>
                  <a:pt x="1231199" y="393599"/>
                </a:lnTo>
                <a:close/>
              </a:path>
            </a:pathLst>
          </a:custGeom>
          <a:solidFill>
            <a:srgbClr val="5FA4A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2" name="object 18"/>
          <p:cNvSpPr txBox="1"/>
          <p:nvPr/>
        </p:nvSpPr>
        <p:spPr>
          <a:xfrm>
            <a:off x="6022371" y="1317144"/>
            <a:ext cx="1641687" cy="393270"/>
          </a:xfrm>
          <a:prstGeom prst="rect">
            <a:avLst/>
          </a:prstGeom>
          <a:solidFill>
            <a:srgbClr val="5FA4AB"/>
          </a:solidFill>
        </p:spPr>
        <p:txBody>
          <a:bodyPr vert="horz" wrap="square" lIns="0" tIns="97367" rIns="0" bIns="0" rtlCol="0">
            <a:spAutoFit/>
          </a:bodyPr>
          <a:lstStyle/>
          <a:p>
            <a:pPr marL="138849">
              <a:lnSpc>
                <a:spcPts val="2267"/>
              </a:lnSpc>
              <a:spcBef>
                <a:spcPts val="767"/>
              </a:spcBef>
            </a:pPr>
            <a:r>
              <a:rPr sz="2000" spc="-87" dirty="0">
                <a:solidFill>
                  <a:srgbClr val="051934"/>
                </a:solidFill>
                <a:latin typeface="Verdana"/>
                <a:cs typeface="Verdana"/>
              </a:rPr>
              <a:t>Recency/JR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53" name="object 19"/>
          <p:cNvSpPr/>
          <p:nvPr/>
        </p:nvSpPr>
        <p:spPr>
          <a:xfrm>
            <a:off x="7764376" y="1249119"/>
            <a:ext cx="1991605" cy="524933"/>
          </a:xfrm>
          <a:custGeom>
            <a:avLst/>
            <a:gdLst/>
            <a:ahLst/>
            <a:cxnLst/>
            <a:rect l="l" t="t" r="r" b="b"/>
            <a:pathLst>
              <a:path w="1231265" h="393700">
                <a:moveTo>
                  <a:pt x="1231199" y="393599"/>
                </a:moveTo>
                <a:lnTo>
                  <a:pt x="0" y="393599"/>
                </a:lnTo>
                <a:lnTo>
                  <a:pt x="0" y="0"/>
                </a:lnTo>
                <a:lnTo>
                  <a:pt x="1231199" y="0"/>
                </a:lnTo>
                <a:lnTo>
                  <a:pt x="1231199" y="393599"/>
                </a:lnTo>
                <a:close/>
              </a:path>
            </a:pathLst>
          </a:custGeom>
          <a:solidFill>
            <a:srgbClr val="5FA4A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20"/>
          <p:cNvSpPr txBox="1"/>
          <p:nvPr/>
        </p:nvSpPr>
        <p:spPr>
          <a:xfrm>
            <a:off x="7923202" y="1335829"/>
            <a:ext cx="1641687" cy="357426"/>
          </a:xfrm>
          <a:prstGeom prst="rect">
            <a:avLst/>
          </a:prstGeom>
          <a:solidFill>
            <a:srgbClr val="5FA4AB"/>
          </a:solidFill>
        </p:spPr>
        <p:txBody>
          <a:bodyPr vert="horz" wrap="square" lIns="0" tIns="69425" rIns="0" bIns="0" rtlCol="0">
            <a:spAutoFit/>
          </a:bodyPr>
          <a:lstStyle/>
          <a:p>
            <a:pPr marL="143930">
              <a:spcBef>
                <a:spcPts val="545"/>
              </a:spcBef>
            </a:pPr>
            <a:r>
              <a:rPr sz="1867" spc="-93" dirty="0">
                <a:solidFill>
                  <a:srgbClr val="051934"/>
                </a:solidFill>
                <a:latin typeface="Verdana"/>
                <a:cs typeface="Verdana"/>
              </a:rPr>
              <a:t>FREQUENCE</a:t>
            </a:r>
            <a:endParaRPr sz="1867" dirty="0">
              <a:latin typeface="Verdana"/>
              <a:cs typeface="Verdana"/>
            </a:endParaRPr>
          </a:p>
        </p:txBody>
      </p:sp>
      <p:sp>
        <p:nvSpPr>
          <p:cNvPr id="55" name="object 21"/>
          <p:cNvSpPr/>
          <p:nvPr/>
        </p:nvSpPr>
        <p:spPr>
          <a:xfrm>
            <a:off x="9788248" y="1245309"/>
            <a:ext cx="2163916" cy="519999"/>
          </a:xfrm>
          <a:custGeom>
            <a:avLst/>
            <a:gdLst/>
            <a:ahLst/>
            <a:cxnLst/>
            <a:rect l="l" t="t" r="r" b="b"/>
            <a:pathLst>
              <a:path w="1231265" h="343534">
                <a:moveTo>
                  <a:pt x="1231199" y="343499"/>
                </a:moveTo>
                <a:lnTo>
                  <a:pt x="0" y="343499"/>
                </a:lnTo>
                <a:lnTo>
                  <a:pt x="0" y="0"/>
                </a:lnTo>
                <a:lnTo>
                  <a:pt x="1231199" y="0"/>
                </a:lnTo>
                <a:lnTo>
                  <a:pt x="1231199" y="343499"/>
                </a:lnTo>
                <a:close/>
              </a:path>
            </a:pathLst>
          </a:custGeom>
          <a:solidFill>
            <a:srgbClr val="5FA4A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6" name="object 22"/>
          <p:cNvSpPr txBox="1"/>
          <p:nvPr/>
        </p:nvSpPr>
        <p:spPr>
          <a:xfrm>
            <a:off x="9910061" y="1301142"/>
            <a:ext cx="2042103" cy="384721"/>
          </a:xfrm>
          <a:prstGeom prst="rect">
            <a:avLst/>
          </a:prstGeom>
          <a:solidFill>
            <a:srgbClr val="5FA4AB"/>
          </a:solidFill>
        </p:spPr>
        <p:txBody>
          <a:bodyPr vert="horz" wrap="square" lIns="0" tIns="76200" rIns="0" bIns="0" rtlCol="0">
            <a:spAutoFit/>
          </a:bodyPr>
          <a:lstStyle/>
          <a:p>
            <a:pPr marL="171869">
              <a:lnSpc>
                <a:spcPts val="2433"/>
              </a:lnSpc>
              <a:spcBef>
                <a:spcPts val="600"/>
              </a:spcBef>
            </a:pPr>
            <a:r>
              <a:rPr sz="2133" spc="-87" dirty="0">
                <a:solidFill>
                  <a:srgbClr val="051934"/>
                </a:solidFill>
                <a:latin typeface="Verdana"/>
                <a:cs typeface="Verdana"/>
              </a:rPr>
              <a:t>MONTANT</a:t>
            </a:r>
            <a:endParaRPr sz="2133" dirty="0">
              <a:latin typeface="Verdana"/>
              <a:cs typeface="Verdana"/>
            </a:endParaRPr>
          </a:p>
        </p:txBody>
      </p:sp>
      <p:sp>
        <p:nvSpPr>
          <p:cNvPr id="57" name="object 27"/>
          <p:cNvSpPr/>
          <p:nvPr/>
        </p:nvSpPr>
        <p:spPr>
          <a:xfrm>
            <a:off x="5905477" y="780131"/>
            <a:ext cx="6046688" cy="341205"/>
          </a:xfrm>
          <a:custGeom>
            <a:avLst/>
            <a:gdLst/>
            <a:ahLst/>
            <a:cxnLst/>
            <a:rect l="l" t="t" r="r" b="b"/>
            <a:pathLst>
              <a:path w="2496820" h="255904">
                <a:moveTo>
                  <a:pt x="2496599" y="255899"/>
                </a:moveTo>
                <a:lnTo>
                  <a:pt x="0" y="255899"/>
                </a:lnTo>
                <a:lnTo>
                  <a:pt x="0" y="0"/>
                </a:lnTo>
                <a:lnTo>
                  <a:pt x="2496599" y="0"/>
                </a:lnTo>
                <a:lnTo>
                  <a:pt x="2496599" y="25589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8" name="object 28"/>
          <p:cNvSpPr txBox="1"/>
          <p:nvPr/>
        </p:nvSpPr>
        <p:spPr>
          <a:xfrm>
            <a:off x="7338636" y="812212"/>
            <a:ext cx="2708485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07" dirty="0">
                <a:solidFill>
                  <a:srgbClr val="051934"/>
                </a:solidFill>
                <a:latin typeface="Verdana"/>
                <a:cs typeface="Verdana"/>
              </a:rPr>
              <a:t>RÈGL</a:t>
            </a:r>
            <a:r>
              <a:rPr sz="1867" spc="-93" dirty="0">
                <a:solidFill>
                  <a:srgbClr val="051934"/>
                </a:solidFill>
                <a:latin typeface="Verdana"/>
                <a:cs typeface="Verdana"/>
              </a:rPr>
              <a:t>E</a:t>
            </a:r>
            <a:r>
              <a:rPr sz="1867" spc="-140" dirty="0">
                <a:solidFill>
                  <a:srgbClr val="051934"/>
                </a:solidFill>
                <a:latin typeface="Verdana"/>
                <a:cs typeface="Verdana"/>
              </a:rPr>
              <a:t> </a:t>
            </a:r>
            <a:r>
              <a:rPr sz="1867" spc="-73" dirty="0">
                <a:solidFill>
                  <a:srgbClr val="051934"/>
                </a:solidFill>
                <a:latin typeface="Verdana"/>
                <a:cs typeface="Verdana"/>
              </a:rPr>
              <a:t>pou</a:t>
            </a:r>
            <a:r>
              <a:rPr sz="1867" spc="-47" dirty="0">
                <a:solidFill>
                  <a:srgbClr val="051934"/>
                </a:solidFill>
                <a:latin typeface="Verdana"/>
                <a:cs typeface="Verdana"/>
              </a:rPr>
              <a:t>r</a:t>
            </a:r>
            <a:r>
              <a:rPr sz="1867" spc="-140" dirty="0">
                <a:solidFill>
                  <a:srgbClr val="051934"/>
                </a:solidFill>
                <a:latin typeface="Verdana"/>
                <a:cs typeface="Verdana"/>
              </a:rPr>
              <a:t> </a:t>
            </a:r>
            <a:r>
              <a:rPr sz="1867" spc="-67" dirty="0">
                <a:solidFill>
                  <a:srgbClr val="051934"/>
                </a:solidFill>
                <a:latin typeface="Verdana"/>
                <a:cs typeface="Verdana"/>
              </a:rPr>
              <a:t>RF</a:t>
            </a:r>
            <a:r>
              <a:rPr sz="1867" spc="-47" dirty="0">
                <a:solidFill>
                  <a:srgbClr val="051934"/>
                </a:solidFill>
                <a:latin typeface="Verdana"/>
                <a:cs typeface="Verdana"/>
              </a:rPr>
              <a:t>M</a:t>
            </a:r>
            <a:r>
              <a:rPr sz="1867" spc="-140" dirty="0">
                <a:solidFill>
                  <a:srgbClr val="051934"/>
                </a:solidFill>
                <a:latin typeface="Verdana"/>
                <a:cs typeface="Verdana"/>
              </a:rPr>
              <a:t> </a:t>
            </a:r>
            <a:r>
              <a:rPr sz="1867" spc="-133" dirty="0">
                <a:solidFill>
                  <a:srgbClr val="051934"/>
                </a:solidFill>
                <a:latin typeface="Verdana"/>
                <a:cs typeface="Verdana"/>
              </a:rPr>
              <a:t>S</a:t>
            </a:r>
            <a:r>
              <a:rPr sz="1867" spc="-167" dirty="0">
                <a:solidFill>
                  <a:srgbClr val="051934"/>
                </a:solidFill>
                <a:latin typeface="Verdana"/>
                <a:cs typeface="Verdana"/>
              </a:rPr>
              <a:t>C</a:t>
            </a:r>
            <a:r>
              <a:rPr sz="1867" spc="-73" dirty="0">
                <a:solidFill>
                  <a:srgbClr val="051934"/>
                </a:solidFill>
                <a:latin typeface="Verdana"/>
                <a:cs typeface="Verdana"/>
              </a:rPr>
              <a:t>ORE</a:t>
            </a:r>
            <a:endParaRPr sz="1867" dirty="0">
              <a:latin typeface="Verdana"/>
              <a:cs typeface="Verdana"/>
            </a:endParaRPr>
          </a:p>
        </p:txBody>
      </p:sp>
      <p:sp>
        <p:nvSpPr>
          <p:cNvPr id="59" name="object 29"/>
          <p:cNvSpPr txBox="1"/>
          <p:nvPr/>
        </p:nvSpPr>
        <p:spPr>
          <a:xfrm>
            <a:off x="9634595" y="4175635"/>
            <a:ext cx="2192867" cy="14529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333" spc="-120" dirty="0">
                <a:latin typeface="Roboto Lt"/>
                <a:cs typeface="Roboto Lt"/>
              </a:rPr>
              <a:t>RF</a:t>
            </a:r>
            <a:r>
              <a:rPr sz="1333" spc="-160" dirty="0">
                <a:latin typeface="Roboto Lt"/>
                <a:cs typeface="Roboto Lt"/>
              </a:rPr>
              <a:t>M</a:t>
            </a:r>
            <a:r>
              <a:rPr sz="1333" spc="-33" dirty="0">
                <a:latin typeface="Roboto Lt"/>
                <a:cs typeface="Roboto Lt"/>
              </a:rPr>
              <a:t> </a:t>
            </a:r>
            <a:r>
              <a:rPr sz="1333" spc="-80" dirty="0">
                <a:latin typeface="Roboto Lt"/>
                <a:cs typeface="Roboto Lt"/>
              </a:rPr>
              <a:t>signiﬁe</a:t>
            </a:r>
            <a:r>
              <a:rPr sz="1333" spc="-27" dirty="0">
                <a:latin typeface="Roboto Lt"/>
                <a:cs typeface="Roboto Lt"/>
              </a:rPr>
              <a:t> </a:t>
            </a:r>
            <a:r>
              <a:rPr sz="1333" spc="-93" dirty="0">
                <a:latin typeface="Roboto Lt"/>
                <a:cs typeface="Roboto Lt"/>
              </a:rPr>
              <a:t>Récence</a:t>
            </a:r>
            <a:r>
              <a:rPr sz="1333" spc="-33" dirty="0">
                <a:latin typeface="Roboto Lt"/>
                <a:cs typeface="Roboto Lt"/>
              </a:rPr>
              <a:t>, </a:t>
            </a:r>
            <a:r>
              <a:rPr sz="1333" spc="-107" dirty="0">
                <a:latin typeface="Roboto Lt"/>
                <a:cs typeface="Roboto Lt"/>
              </a:rPr>
              <a:t>F</a:t>
            </a:r>
            <a:r>
              <a:rPr sz="1333" spc="-67" dirty="0">
                <a:latin typeface="Roboto Lt"/>
                <a:cs typeface="Roboto Lt"/>
              </a:rPr>
              <a:t>r</a:t>
            </a:r>
            <a:r>
              <a:rPr sz="1333" spc="-87" dirty="0">
                <a:latin typeface="Roboto Lt"/>
                <a:cs typeface="Roboto Lt"/>
              </a:rPr>
              <a:t>équence  </a:t>
            </a:r>
            <a:r>
              <a:rPr sz="1333" spc="-80" dirty="0">
                <a:latin typeface="Roboto Lt"/>
                <a:cs typeface="Roboto Lt"/>
              </a:rPr>
              <a:t>e</a:t>
            </a:r>
            <a:r>
              <a:rPr sz="1333" spc="-47" dirty="0">
                <a:latin typeface="Roboto Lt"/>
                <a:cs typeface="Roboto Lt"/>
              </a:rPr>
              <a:t>t</a:t>
            </a:r>
            <a:r>
              <a:rPr sz="1333" spc="-33" dirty="0">
                <a:latin typeface="Roboto Lt"/>
                <a:cs typeface="Roboto Lt"/>
              </a:rPr>
              <a:t> </a:t>
            </a:r>
            <a:r>
              <a:rPr sz="1333" spc="-133" dirty="0">
                <a:latin typeface="Roboto Lt"/>
                <a:cs typeface="Roboto Lt"/>
              </a:rPr>
              <a:t>V</a:t>
            </a:r>
            <a:r>
              <a:rPr sz="1333" spc="-80" dirty="0">
                <a:latin typeface="Roboto Lt"/>
                <a:cs typeface="Roboto Lt"/>
              </a:rPr>
              <a:t>aleu</a:t>
            </a:r>
            <a:r>
              <a:rPr sz="1333" spc="-53" dirty="0">
                <a:latin typeface="Roboto Lt"/>
                <a:cs typeface="Roboto Lt"/>
              </a:rPr>
              <a:t>r</a:t>
            </a:r>
            <a:r>
              <a:rPr sz="1333" spc="-33" dirty="0">
                <a:latin typeface="Roboto Lt"/>
                <a:cs typeface="Roboto Lt"/>
              </a:rPr>
              <a:t> </a:t>
            </a:r>
            <a:r>
              <a:rPr sz="1333" spc="-93" dirty="0">
                <a:latin typeface="Roboto Lt"/>
                <a:cs typeface="Roboto Lt"/>
              </a:rPr>
              <a:t>monétai</a:t>
            </a:r>
            <a:r>
              <a:rPr sz="1333" spc="-73" dirty="0">
                <a:latin typeface="Roboto Lt"/>
                <a:cs typeface="Roboto Lt"/>
              </a:rPr>
              <a:t>r</a:t>
            </a:r>
            <a:r>
              <a:rPr sz="1333" spc="-67" dirty="0">
                <a:latin typeface="Roboto Lt"/>
                <a:cs typeface="Roboto Lt"/>
              </a:rPr>
              <a:t>e</a:t>
            </a:r>
            <a:r>
              <a:rPr sz="1333" spc="-27" dirty="0">
                <a:latin typeface="Roboto Lt"/>
                <a:cs typeface="Roboto Lt"/>
              </a:rPr>
              <a:t>,</a:t>
            </a:r>
            <a:r>
              <a:rPr sz="1333" spc="-33" dirty="0">
                <a:latin typeface="Roboto Lt"/>
                <a:cs typeface="Roboto Lt"/>
              </a:rPr>
              <a:t> </a:t>
            </a:r>
            <a:r>
              <a:rPr sz="1333" spc="-87" dirty="0">
                <a:latin typeface="Roboto Lt"/>
                <a:cs typeface="Roboto Lt"/>
              </a:rPr>
              <a:t>chacun  cor</a:t>
            </a:r>
            <a:r>
              <a:rPr sz="1333" spc="-67" dirty="0">
                <a:latin typeface="Roboto Lt"/>
                <a:cs typeface="Roboto Lt"/>
              </a:rPr>
              <a:t>r</a:t>
            </a:r>
            <a:r>
              <a:rPr sz="1333" spc="-100" dirty="0">
                <a:latin typeface="Roboto Lt"/>
                <a:cs typeface="Roboto Lt"/>
              </a:rPr>
              <a:t>espondan</a:t>
            </a:r>
            <a:r>
              <a:rPr sz="1333" spc="-53" dirty="0">
                <a:latin typeface="Roboto Lt"/>
                <a:cs typeface="Roboto Lt"/>
              </a:rPr>
              <a:t>t</a:t>
            </a:r>
            <a:r>
              <a:rPr sz="1333" spc="-33" dirty="0">
                <a:latin typeface="Roboto Lt"/>
                <a:cs typeface="Roboto Lt"/>
              </a:rPr>
              <a:t> </a:t>
            </a:r>
            <a:r>
              <a:rPr sz="1333" spc="-93" dirty="0">
                <a:latin typeface="Roboto Lt"/>
                <a:cs typeface="Roboto Lt"/>
              </a:rPr>
              <a:t>à</a:t>
            </a:r>
            <a:r>
              <a:rPr sz="1333" spc="-33" dirty="0">
                <a:latin typeface="Roboto Lt"/>
                <a:cs typeface="Roboto Lt"/>
              </a:rPr>
              <a:t> </a:t>
            </a:r>
            <a:r>
              <a:rPr sz="1333" spc="-80" dirty="0">
                <a:latin typeface="Roboto Lt"/>
                <a:cs typeface="Roboto Lt"/>
              </a:rPr>
              <a:t>une  caractéristique</a:t>
            </a:r>
            <a:r>
              <a:rPr sz="1333" spc="-33" dirty="0">
                <a:latin typeface="Roboto Lt"/>
                <a:cs typeface="Roboto Lt"/>
              </a:rPr>
              <a:t> </a:t>
            </a:r>
            <a:r>
              <a:rPr sz="1333" spc="-93" dirty="0">
                <a:latin typeface="Roboto Lt"/>
                <a:cs typeface="Roboto Lt"/>
              </a:rPr>
              <a:t>d'un</a:t>
            </a:r>
            <a:r>
              <a:rPr sz="1333" spc="-33" dirty="0">
                <a:latin typeface="Roboto Lt"/>
                <a:cs typeface="Roboto Lt"/>
              </a:rPr>
              <a:t> </a:t>
            </a:r>
            <a:r>
              <a:rPr sz="1333" spc="-67" dirty="0">
                <a:latin typeface="Roboto Lt"/>
                <a:cs typeface="Roboto Lt"/>
              </a:rPr>
              <a:t>client</a:t>
            </a:r>
            <a:r>
              <a:rPr sz="1333" spc="-33" dirty="0">
                <a:latin typeface="Roboto Lt"/>
                <a:cs typeface="Roboto Lt"/>
              </a:rPr>
              <a:t> </a:t>
            </a:r>
            <a:r>
              <a:rPr sz="1333" dirty="0">
                <a:latin typeface="Roboto Lt"/>
                <a:cs typeface="Roboto Lt"/>
              </a:rPr>
              <a:t>.</a:t>
            </a:r>
            <a:r>
              <a:rPr sz="1333" spc="-33" dirty="0">
                <a:latin typeface="Roboto Lt"/>
                <a:cs typeface="Roboto Lt"/>
              </a:rPr>
              <a:t> </a:t>
            </a:r>
            <a:r>
              <a:rPr sz="1333" spc="-100" dirty="0">
                <a:latin typeface="Roboto Lt"/>
                <a:cs typeface="Roboto Lt"/>
              </a:rPr>
              <a:t>Ces </a:t>
            </a:r>
            <a:r>
              <a:rPr sz="1333" spc="-93" dirty="0">
                <a:latin typeface="Roboto Lt"/>
                <a:cs typeface="Roboto Lt"/>
              </a:rPr>
              <a:t> </a:t>
            </a:r>
            <a:r>
              <a:rPr sz="1333" spc="-113" dirty="0">
                <a:latin typeface="Roboto Lt"/>
                <a:cs typeface="Roboto Lt"/>
              </a:rPr>
              <a:t>mesu</a:t>
            </a:r>
            <a:r>
              <a:rPr sz="1333" spc="-73" dirty="0">
                <a:latin typeface="Roboto Lt"/>
                <a:cs typeface="Roboto Lt"/>
              </a:rPr>
              <a:t>r</a:t>
            </a:r>
            <a:r>
              <a:rPr sz="1333" spc="-93" dirty="0">
                <a:latin typeface="Roboto Lt"/>
                <a:cs typeface="Roboto Lt"/>
              </a:rPr>
              <a:t>e</a:t>
            </a:r>
            <a:r>
              <a:rPr sz="1333" spc="-80" dirty="0">
                <a:latin typeface="Roboto Lt"/>
                <a:cs typeface="Roboto Lt"/>
              </a:rPr>
              <a:t>s</a:t>
            </a:r>
            <a:r>
              <a:rPr sz="1333" spc="-33" dirty="0">
                <a:latin typeface="Roboto Lt"/>
                <a:cs typeface="Roboto Lt"/>
              </a:rPr>
              <a:t> </a:t>
            </a:r>
            <a:r>
              <a:rPr sz="1333" spc="-100" dirty="0">
                <a:latin typeface="Roboto Lt"/>
                <a:cs typeface="Roboto Lt"/>
              </a:rPr>
              <a:t>son</a:t>
            </a:r>
            <a:r>
              <a:rPr sz="1333" spc="-53" dirty="0">
                <a:latin typeface="Roboto Lt"/>
                <a:cs typeface="Roboto Lt"/>
              </a:rPr>
              <a:t>t</a:t>
            </a:r>
            <a:r>
              <a:rPr sz="1333" spc="-27" dirty="0">
                <a:latin typeface="Roboto Lt"/>
                <a:cs typeface="Roboto Lt"/>
              </a:rPr>
              <a:t> </a:t>
            </a:r>
            <a:r>
              <a:rPr sz="1333" spc="-93" dirty="0">
                <a:latin typeface="Roboto Lt"/>
                <a:cs typeface="Roboto Lt"/>
              </a:rPr>
              <a:t>de</a:t>
            </a:r>
            <a:r>
              <a:rPr sz="1333" spc="-87" dirty="0">
                <a:latin typeface="Roboto Lt"/>
                <a:cs typeface="Roboto Lt"/>
              </a:rPr>
              <a:t>s</a:t>
            </a:r>
            <a:r>
              <a:rPr sz="1333" spc="-33" dirty="0">
                <a:latin typeface="Roboto Lt"/>
                <a:cs typeface="Roboto Lt"/>
              </a:rPr>
              <a:t> </a:t>
            </a:r>
            <a:r>
              <a:rPr sz="1333" spc="-73" dirty="0">
                <a:latin typeface="Roboto Lt"/>
                <a:cs typeface="Roboto Lt"/>
              </a:rPr>
              <a:t>indicateurs  </a:t>
            </a:r>
            <a:r>
              <a:rPr sz="1333" spc="-100" dirty="0">
                <a:latin typeface="Roboto Lt"/>
                <a:cs typeface="Roboto Lt"/>
              </a:rPr>
              <a:t>impo</a:t>
            </a:r>
            <a:r>
              <a:rPr sz="1333" spc="-33" dirty="0">
                <a:latin typeface="Roboto Lt"/>
                <a:cs typeface="Roboto Lt"/>
              </a:rPr>
              <a:t>r</a:t>
            </a:r>
            <a:r>
              <a:rPr sz="1333" spc="-80" dirty="0">
                <a:latin typeface="Roboto Lt"/>
                <a:cs typeface="Roboto Lt"/>
              </a:rPr>
              <a:t>tant</a:t>
            </a:r>
            <a:r>
              <a:rPr sz="1333" spc="-87" dirty="0">
                <a:latin typeface="Roboto Lt"/>
                <a:cs typeface="Roboto Lt"/>
              </a:rPr>
              <a:t>s</a:t>
            </a:r>
            <a:r>
              <a:rPr sz="1333" spc="-27" dirty="0">
                <a:latin typeface="Roboto Lt"/>
                <a:cs typeface="Roboto Lt"/>
              </a:rPr>
              <a:t> </a:t>
            </a:r>
            <a:r>
              <a:rPr sz="1333" spc="-107" dirty="0">
                <a:latin typeface="Roboto Lt"/>
                <a:cs typeface="Roboto Lt"/>
              </a:rPr>
              <a:t>d</a:t>
            </a:r>
            <a:r>
              <a:rPr sz="1333" spc="-100" dirty="0">
                <a:latin typeface="Roboto Lt"/>
                <a:cs typeface="Roboto Lt"/>
              </a:rPr>
              <a:t>u</a:t>
            </a:r>
            <a:r>
              <a:rPr sz="1333" spc="-33" dirty="0">
                <a:latin typeface="Roboto Lt"/>
                <a:cs typeface="Roboto Lt"/>
              </a:rPr>
              <a:t> </a:t>
            </a:r>
            <a:r>
              <a:rPr sz="1333" spc="-113" dirty="0">
                <a:latin typeface="Roboto Lt"/>
                <a:cs typeface="Roboto Lt"/>
              </a:rPr>
              <a:t>compo</a:t>
            </a:r>
            <a:r>
              <a:rPr sz="1333" spc="-33" dirty="0">
                <a:latin typeface="Roboto Lt"/>
                <a:cs typeface="Roboto Lt"/>
              </a:rPr>
              <a:t>r</a:t>
            </a:r>
            <a:r>
              <a:rPr sz="1333" spc="-80" dirty="0">
                <a:latin typeface="Roboto Lt"/>
                <a:cs typeface="Roboto Lt"/>
              </a:rPr>
              <a:t>tement  </a:t>
            </a:r>
            <a:r>
              <a:rPr sz="1333" spc="-87" dirty="0">
                <a:latin typeface="Roboto Lt"/>
                <a:cs typeface="Roboto Lt"/>
              </a:rPr>
              <a:t>d'u</a:t>
            </a:r>
            <a:r>
              <a:rPr sz="1333" spc="-107" dirty="0">
                <a:latin typeface="Roboto Lt"/>
                <a:cs typeface="Roboto Lt"/>
              </a:rPr>
              <a:t>n</a:t>
            </a:r>
            <a:r>
              <a:rPr sz="1333" spc="-33" dirty="0">
                <a:latin typeface="Roboto Lt"/>
                <a:cs typeface="Roboto Lt"/>
              </a:rPr>
              <a:t> </a:t>
            </a:r>
            <a:r>
              <a:rPr sz="1333" spc="-60" dirty="0">
                <a:latin typeface="Roboto Lt"/>
                <a:cs typeface="Roboto Lt"/>
              </a:rPr>
              <a:t>client:</a:t>
            </a:r>
            <a:endParaRPr sz="1333" dirty="0">
              <a:latin typeface="Roboto Lt"/>
              <a:cs typeface="Roboto Lt"/>
            </a:endParaRPr>
          </a:p>
        </p:txBody>
      </p:sp>
      <p:sp>
        <p:nvSpPr>
          <p:cNvPr id="61" name="object 31"/>
          <p:cNvSpPr txBox="1"/>
          <p:nvPr/>
        </p:nvSpPr>
        <p:spPr>
          <a:xfrm>
            <a:off x="5857588" y="4181891"/>
            <a:ext cx="6094576" cy="2505814"/>
          </a:xfrm>
          <a:prstGeom prst="rect">
            <a:avLst/>
          </a:prstGeom>
          <a:solidFill>
            <a:srgbClr val="F3F3F3"/>
          </a:solidFill>
          <a:ln w="9524">
            <a:solidFill>
              <a:srgbClr val="595959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114297">
              <a:spcBef>
                <a:spcPts val="660"/>
              </a:spcBef>
            </a:pPr>
            <a:r>
              <a:rPr sz="1733" dirty="0">
                <a:latin typeface="Arial MT"/>
                <a:cs typeface="Arial MT"/>
              </a:rPr>
              <a:t>-Client</a:t>
            </a:r>
            <a:r>
              <a:rPr sz="1733" spc="-53" dirty="0">
                <a:latin typeface="Arial MT"/>
                <a:cs typeface="Arial MT"/>
              </a:rPr>
              <a:t> </a:t>
            </a:r>
            <a:r>
              <a:rPr sz="1733" b="1" spc="-7" dirty="0">
                <a:latin typeface="Arial"/>
                <a:cs typeface="Arial"/>
              </a:rPr>
              <a:t>Haut_VIP</a:t>
            </a:r>
            <a:r>
              <a:rPr sz="1733" b="1" spc="-67" dirty="0">
                <a:latin typeface="Arial"/>
                <a:cs typeface="Arial"/>
              </a:rPr>
              <a:t> </a:t>
            </a:r>
            <a:r>
              <a:rPr sz="1733" spc="-7" dirty="0">
                <a:latin typeface="Arial MT"/>
                <a:cs typeface="Arial MT"/>
              </a:rPr>
              <a:t>RFMS&gt;80</a:t>
            </a:r>
            <a:endParaRPr sz="1733" dirty="0">
              <a:latin typeface="Arial MT"/>
              <a:cs typeface="Arial MT"/>
            </a:endParaRPr>
          </a:p>
          <a:p>
            <a:pPr marL="114297">
              <a:spcBef>
                <a:spcPts val="20"/>
              </a:spcBef>
            </a:pPr>
            <a:r>
              <a:rPr sz="1733" dirty="0">
                <a:latin typeface="Arial MT"/>
                <a:cs typeface="Arial MT"/>
              </a:rPr>
              <a:t>-Client</a:t>
            </a:r>
            <a:r>
              <a:rPr sz="1733" spc="-47" dirty="0">
                <a:latin typeface="Arial MT"/>
                <a:cs typeface="Arial MT"/>
              </a:rPr>
              <a:t> </a:t>
            </a:r>
            <a:r>
              <a:rPr sz="1733" b="1" spc="-7" dirty="0">
                <a:latin typeface="Arial"/>
                <a:cs typeface="Arial"/>
              </a:rPr>
              <a:t>bon</a:t>
            </a:r>
            <a:r>
              <a:rPr sz="1733" b="1" spc="-40" dirty="0">
                <a:latin typeface="Arial"/>
                <a:cs typeface="Arial"/>
              </a:rPr>
              <a:t> </a:t>
            </a:r>
            <a:r>
              <a:rPr sz="1733" spc="-7" dirty="0">
                <a:latin typeface="Arial MT"/>
                <a:cs typeface="Arial MT"/>
              </a:rPr>
              <a:t>40&lt;RFMS&lt;80</a:t>
            </a:r>
            <a:endParaRPr sz="1733" dirty="0">
              <a:latin typeface="Arial MT"/>
              <a:cs typeface="Arial MT"/>
            </a:endParaRPr>
          </a:p>
          <a:p>
            <a:pPr marL="114297">
              <a:spcBef>
                <a:spcPts val="20"/>
              </a:spcBef>
            </a:pPr>
            <a:r>
              <a:rPr sz="1733" dirty="0">
                <a:latin typeface="Arial MT"/>
                <a:cs typeface="Arial MT"/>
              </a:rPr>
              <a:t>-Client</a:t>
            </a:r>
            <a:r>
              <a:rPr sz="1733" spc="-40" dirty="0">
                <a:latin typeface="Arial MT"/>
                <a:cs typeface="Arial MT"/>
              </a:rPr>
              <a:t> </a:t>
            </a:r>
            <a:r>
              <a:rPr sz="1733" b="1" dirty="0">
                <a:latin typeface="Arial"/>
                <a:cs typeface="Arial"/>
              </a:rPr>
              <a:t>à</a:t>
            </a:r>
            <a:r>
              <a:rPr sz="1733" b="1" spc="-33" dirty="0">
                <a:latin typeface="Arial"/>
                <a:cs typeface="Arial"/>
              </a:rPr>
              <a:t> </a:t>
            </a:r>
            <a:r>
              <a:rPr sz="1733" b="1" spc="-7" dirty="0">
                <a:latin typeface="Arial"/>
                <a:cs typeface="Arial"/>
              </a:rPr>
              <a:t>booster</a:t>
            </a:r>
            <a:r>
              <a:rPr sz="1733" b="1" spc="-27" dirty="0">
                <a:latin typeface="Arial"/>
                <a:cs typeface="Arial"/>
              </a:rPr>
              <a:t> </a:t>
            </a:r>
            <a:r>
              <a:rPr sz="1733" spc="-7" dirty="0">
                <a:latin typeface="Arial MT"/>
                <a:cs typeface="Arial MT"/>
              </a:rPr>
              <a:t>10&lt;RFMS&lt;40</a:t>
            </a:r>
            <a:endParaRPr sz="1733" dirty="0">
              <a:latin typeface="Arial MT"/>
              <a:cs typeface="Arial MT"/>
            </a:endParaRPr>
          </a:p>
          <a:p>
            <a:pPr marL="114297">
              <a:spcBef>
                <a:spcPts val="20"/>
              </a:spcBef>
            </a:pPr>
            <a:r>
              <a:rPr sz="1733" dirty="0">
                <a:latin typeface="Arial MT"/>
                <a:cs typeface="Arial MT"/>
              </a:rPr>
              <a:t>-Client</a:t>
            </a:r>
            <a:r>
              <a:rPr sz="1733" spc="-47" dirty="0">
                <a:latin typeface="Arial MT"/>
                <a:cs typeface="Arial MT"/>
              </a:rPr>
              <a:t> </a:t>
            </a:r>
            <a:r>
              <a:rPr sz="1733" b="1" spc="-7" dirty="0">
                <a:latin typeface="Arial"/>
                <a:cs typeface="Arial"/>
              </a:rPr>
              <a:t>perdu</a:t>
            </a:r>
            <a:r>
              <a:rPr sz="1733" b="1" spc="-33" dirty="0">
                <a:latin typeface="Arial"/>
                <a:cs typeface="Arial"/>
              </a:rPr>
              <a:t> </a:t>
            </a:r>
            <a:r>
              <a:rPr sz="1733" spc="-7" dirty="0">
                <a:latin typeface="Arial MT"/>
                <a:cs typeface="Arial MT"/>
              </a:rPr>
              <a:t>RFMS&lt;10</a:t>
            </a:r>
            <a:endParaRPr sz="1733" dirty="0">
              <a:latin typeface="Arial MT"/>
              <a:cs typeface="Arial MT"/>
            </a:endParaRPr>
          </a:p>
          <a:p>
            <a:pPr>
              <a:spcBef>
                <a:spcPts val="33"/>
              </a:spcBef>
            </a:pPr>
            <a:endParaRPr dirty="0">
              <a:latin typeface="Arial MT"/>
              <a:cs typeface="Arial MT"/>
            </a:endParaRPr>
          </a:p>
          <a:p>
            <a:pPr marL="114297" marR="159169">
              <a:lnSpc>
                <a:spcPct val="101000"/>
              </a:lnSpc>
            </a:pPr>
            <a:r>
              <a:rPr sz="1733" spc="-7" dirty="0">
                <a:latin typeface="Arial MT"/>
                <a:cs typeface="Arial MT"/>
              </a:rPr>
              <a:t>Pour la </a:t>
            </a:r>
            <a:r>
              <a:rPr sz="1733" dirty="0">
                <a:latin typeface="Arial MT"/>
                <a:cs typeface="Arial MT"/>
              </a:rPr>
              <a:t>suite </a:t>
            </a:r>
            <a:r>
              <a:rPr sz="1733" spc="-7" dirty="0">
                <a:latin typeface="Arial MT"/>
                <a:cs typeface="Arial MT"/>
              </a:rPr>
              <a:t>on isole les </a:t>
            </a:r>
            <a:r>
              <a:rPr sz="1733" b="1" spc="-7" dirty="0">
                <a:latin typeface="Arial"/>
                <a:cs typeface="Arial"/>
              </a:rPr>
              <a:t>VIP </a:t>
            </a:r>
            <a:r>
              <a:rPr sz="1733" spc="-7" dirty="0">
                <a:latin typeface="Arial MT"/>
                <a:cs typeface="Arial MT"/>
              </a:rPr>
              <a:t>que </a:t>
            </a:r>
            <a:r>
              <a:rPr sz="1733" spc="-467" dirty="0">
                <a:latin typeface="Arial MT"/>
                <a:cs typeface="Arial MT"/>
              </a:rPr>
              <a:t> </a:t>
            </a:r>
            <a:r>
              <a:rPr sz="1733" spc="-7" dirty="0">
                <a:latin typeface="Arial MT"/>
                <a:cs typeface="Arial MT"/>
              </a:rPr>
              <a:t>l'équipe</a:t>
            </a:r>
            <a:r>
              <a:rPr sz="1733" spc="-27" dirty="0">
                <a:latin typeface="Arial MT"/>
                <a:cs typeface="Arial MT"/>
              </a:rPr>
              <a:t> </a:t>
            </a:r>
            <a:r>
              <a:rPr sz="1733" dirty="0">
                <a:latin typeface="Arial MT"/>
                <a:cs typeface="Arial MT"/>
              </a:rPr>
              <a:t>marketing</a:t>
            </a:r>
            <a:r>
              <a:rPr sz="1733" spc="-20" dirty="0">
                <a:latin typeface="Arial MT"/>
                <a:cs typeface="Arial MT"/>
              </a:rPr>
              <a:t> </a:t>
            </a:r>
            <a:r>
              <a:rPr sz="1733" spc="-7" dirty="0">
                <a:latin typeface="Arial MT"/>
                <a:cs typeface="Arial MT"/>
              </a:rPr>
              <a:t>traite</a:t>
            </a:r>
            <a:r>
              <a:rPr sz="1733" spc="-20" dirty="0">
                <a:latin typeface="Arial MT"/>
                <a:cs typeface="Arial MT"/>
              </a:rPr>
              <a:t> </a:t>
            </a:r>
            <a:r>
              <a:rPr sz="1733" dirty="0">
                <a:latin typeface="Arial MT"/>
                <a:cs typeface="Arial MT"/>
              </a:rPr>
              <a:t>à</a:t>
            </a:r>
            <a:r>
              <a:rPr sz="1733" spc="-27" dirty="0">
                <a:latin typeface="Arial MT"/>
                <a:cs typeface="Arial MT"/>
              </a:rPr>
              <a:t> </a:t>
            </a:r>
            <a:r>
              <a:rPr sz="1733" spc="-7" dirty="0">
                <a:latin typeface="Arial MT"/>
                <a:cs typeface="Arial MT"/>
              </a:rPr>
              <a:t>part.</a:t>
            </a:r>
            <a:endParaRPr sz="1733" dirty="0">
              <a:latin typeface="Arial MT"/>
              <a:cs typeface="Arial MT"/>
            </a:endParaRPr>
          </a:p>
          <a:p>
            <a:pPr marL="114297" marR="242141">
              <a:lnSpc>
                <a:spcPct val="101000"/>
              </a:lnSpc>
            </a:pPr>
            <a:r>
              <a:rPr sz="1733" spc="-7" dirty="0">
                <a:latin typeface="Arial MT"/>
                <a:cs typeface="Arial MT"/>
              </a:rPr>
              <a:t>Ils </a:t>
            </a:r>
            <a:r>
              <a:rPr sz="1733" dirty="0">
                <a:latin typeface="Arial MT"/>
                <a:cs typeface="Arial MT"/>
              </a:rPr>
              <a:t>sont </a:t>
            </a:r>
            <a:r>
              <a:rPr sz="1733" b="1" dirty="0">
                <a:latin typeface="Arial"/>
                <a:cs typeface="Arial"/>
              </a:rPr>
              <a:t>fidèles, </a:t>
            </a:r>
            <a:r>
              <a:rPr sz="1733" spc="-7" dirty="0">
                <a:latin typeface="Arial MT"/>
                <a:cs typeface="Arial MT"/>
              </a:rPr>
              <a:t>achètent au </a:t>
            </a:r>
            <a:r>
              <a:rPr sz="1733" dirty="0">
                <a:latin typeface="Arial MT"/>
                <a:cs typeface="Arial MT"/>
              </a:rPr>
              <a:t> moins</a:t>
            </a:r>
            <a:r>
              <a:rPr sz="1733" spc="-33" dirty="0">
                <a:latin typeface="Arial MT"/>
                <a:cs typeface="Arial MT"/>
              </a:rPr>
              <a:t> </a:t>
            </a:r>
            <a:r>
              <a:rPr sz="1733" b="1" dirty="0">
                <a:latin typeface="Arial"/>
                <a:cs typeface="Arial"/>
              </a:rPr>
              <a:t>5</a:t>
            </a:r>
            <a:r>
              <a:rPr sz="1733" b="1" spc="-33" dirty="0">
                <a:latin typeface="Arial"/>
                <a:cs typeface="Arial"/>
              </a:rPr>
              <a:t> </a:t>
            </a:r>
            <a:r>
              <a:rPr sz="1733" b="1" dirty="0">
                <a:latin typeface="Arial"/>
                <a:cs typeface="Arial"/>
              </a:rPr>
              <a:t>fois</a:t>
            </a:r>
            <a:r>
              <a:rPr sz="1733" b="1" spc="-20" dirty="0">
                <a:latin typeface="Arial"/>
                <a:cs typeface="Arial"/>
              </a:rPr>
              <a:t> </a:t>
            </a:r>
            <a:r>
              <a:rPr sz="1733" spc="-7" dirty="0">
                <a:latin typeface="Arial MT"/>
                <a:cs typeface="Arial MT"/>
              </a:rPr>
              <a:t>et</a:t>
            </a:r>
            <a:r>
              <a:rPr sz="1733" spc="-33" dirty="0">
                <a:latin typeface="Arial MT"/>
                <a:cs typeface="Arial MT"/>
              </a:rPr>
              <a:t> </a:t>
            </a:r>
            <a:r>
              <a:rPr sz="1733" dirty="0">
                <a:latin typeface="Arial MT"/>
                <a:cs typeface="Arial MT"/>
              </a:rPr>
              <a:t>sont</a:t>
            </a:r>
            <a:r>
              <a:rPr sz="1733" spc="-33" dirty="0">
                <a:latin typeface="Arial MT"/>
                <a:cs typeface="Arial MT"/>
              </a:rPr>
              <a:t> </a:t>
            </a:r>
            <a:r>
              <a:rPr sz="1733" spc="-7" dirty="0">
                <a:latin typeface="Arial MT"/>
                <a:cs typeface="Arial MT"/>
              </a:rPr>
              <a:t>dépensiers: </a:t>
            </a:r>
            <a:r>
              <a:rPr sz="1733" spc="-460" dirty="0">
                <a:latin typeface="Arial MT"/>
                <a:cs typeface="Arial MT"/>
              </a:rPr>
              <a:t> </a:t>
            </a:r>
            <a:r>
              <a:rPr sz="1733" b="1" spc="-7" dirty="0">
                <a:latin typeface="Arial"/>
                <a:cs typeface="Arial"/>
              </a:rPr>
              <a:t>panier</a:t>
            </a:r>
            <a:r>
              <a:rPr sz="1733" b="1" spc="-13" dirty="0">
                <a:latin typeface="Arial"/>
                <a:cs typeface="Arial"/>
              </a:rPr>
              <a:t> </a:t>
            </a:r>
            <a:r>
              <a:rPr sz="1733" b="1" spc="-7" dirty="0">
                <a:latin typeface="Arial"/>
                <a:cs typeface="Arial"/>
              </a:rPr>
              <a:t>moyen</a:t>
            </a:r>
            <a:r>
              <a:rPr sz="1733" b="1" spc="-13" dirty="0">
                <a:latin typeface="Arial"/>
                <a:cs typeface="Arial"/>
              </a:rPr>
              <a:t> </a:t>
            </a:r>
            <a:r>
              <a:rPr sz="1733" b="1" spc="-7" dirty="0">
                <a:latin typeface="Arial"/>
                <a:cs typeface="Arial"/>
              </a:rPr>
              <a:t>élevé</a:t>
            </a:r>
            <a:endParaRPr sz="1733" dirty="0">
              <a:latin typeface="Arial"/>
              <a:cs typeface="Arial"/>
            </a:endParaRPr>
          </a:p>
        </p:txBody>
      </p:sp>
      <p:grpSp>
        <p:nvGrpSpPr>
          <p:cNvPr id="62" name="object 4"/>
          <p:cNvGrpSpPr/>
          <p:nvPr/>
        </p:nvGrpSpPr>
        <p:grpSpPr>
          <a:xfrm>
            <a:off x="336610" y="578656"/>
            <a:ext cx="11615554" cy="4748105"/>
            <a:chOff x="201937" y="1366837"/>
            <a:chExt cx="8711666" cy="3561079"/>
          </a:xfrm>
        </p:grpSpPr>
        <p:sp>
          <p:nvSpPr>
            <p:cNvPr id="67" name="object 11"/>
            <p:cNvSpPr/>
            <p:nvPr/>
          </p:nvSpPr>
          <p:spPr>
            <a:xfrm>
              <a:off x="4378587" y="2295933"/>
              <a:ext cx="4535016" cy="1736089"/>
            </a:xfrm>
            <a:custGeom>
              <a:avLst/>
              <a:gdLst/>
              <a:ahLst/>
              <a:cxnLst/>
              <a:rect l="l" t="t" r="r" b="b"/>
              <a:pathLst>
                <a:path w="4814570" h="1736089">
                  <a:moveTo>
                    <a:pt x="0" y="0"/>
                  </a:moveTo>
                  <a:lnTo>
                    <a:pt x="4814274" y="0"/>
                  </a:lnTo>
                  <a:lnTo>
                    <a:pt x="4814274" y="1735499"/>
                  </a:lnTo>
                  <a:lnTo>
                    <a:pt x="0" y="1735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DDE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"/>
            <p:cNvSpPr/>
            <p:nvPr/>
          </p:nvSpPr>
          <p:spPr>
            <a:xfrm>
              <a:off x="201937" y="1366837"/>
              <a:ext cx="3914775" cy="3561079"/>
            </a:xfrm>
            <a:custGeom>
              <a:avLst/>
              <a:gdLst/>
              <a:ahLst/>
              <a:cxnLst/>
              <a:rect l="l" t="t" r="r" b="b"/>
              <a:pathLst>
                <a:path w="3914775" h="3561079">
                  <a:moveTo>
                    <a:pt x="0" y="0"/>
                  </a:moveTo>
                  <a:lnTo>
                    <a:pt x="3914204" y="0"/>
                  </a:lnTo>
                  <a:lnTo>
                    <a:pt x="3914204" y="3560957"/>
                  </a:lnTo>
                  <a:lnTo>
                    <a:pt x="0" y="356095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12"/>
            <p:cNvSpPr/>
            <p:nvPr/>
          </p:nvSpPr>
          <p:spPr>
            <a:xfrm>
              <a:off x="5772762" y="2295933"/>
              <a:ext cx="0" cy="1668780"/>
            </a:xfrm>
            <a:custGeom>
              <a:avLst/>
              <a:gdLst/>
              <a:ahLst/>
              <a:cxnLst/>
              <a:rect l="l" t="t" r="r" b="b"/>
              <a:pathLst>
                <a:path h="1668780">
                  <a:moveTo>
                    <a:pt x="0" y="0"/>
                  </a:moveTo>
                  <a:lnTo>
                    <a:pt x="0" y="1668749"/>
                  </a:lnTo>
                </a:path>
              </a:pathLst>
            </a:custGeom>
            <a:ln w="38099">
              <a:solidFill>
                <a:srgbClr val="FFC3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13"/>
            <p:cNvSpPr/>
            <p:nvPr/>
          </p:nvSpPr>
          <p:spPr>
            <a:xfrm>
              <a:off x="7266466" y="2312986"/>
              <a:ext cx="0" cy="1668780"/>
            </a:xfrm>
            <a:custGeom>
              <a:avLst/>
              <a:gdLst/>
              <a:ahLst/>
              <a:cxnLst/>
              <a:rect l="l" t="t" r="r" b="b"/>
              <a:pathLst>
                <a:path h="1668780">
                  <a:moveTo>
                    <a:pt x="0" y="0"/>
                  </a:moveTo>
                  <a:lnTo>
                    <a:pt x="0" y="1668749"/>
                  </a:lnTo>
                </a:path>
              </a:pathLst>
            </a:custGeom>
            <a:ln w="38099">
              <a:solidFill>
                <a:srgbClr val="FFC53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8" name="object 14"/>
          <p:cNvSpPr txBox="1"/>
          <p:nvPr/>
        </p:nvSpPr>
        <p:spPr>
          <a:xfrm>
            <a:off x="5911292" y="2017962"/>
            <a:ext cx="1729740" cy="16582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  <a:tabLst>
                <a:tab pos="971102" algn="l"/>
              </a:tabLst>
            </a:pPr>
            <a:r>
              <a:rPr sz="2133" spc="7" dirty="0">
                <a:solidFill>
                  <a:srgbClr val="051934"/>
                </a:solidFill>
                <a:latin typeface="Microsoft Sans Serif"/>
                <a:cs typeface="Microsoft Sans Serif"/>
              </a:rPr>
              <a:t>0-6</a:t>
            </a:r>
            <a:r>
              <a:rPr sz="2133" spc="20" dirty="0">
                <a:solidFill>
                  <a:srgbClr val="051934"/>
                </a:solidFill>
                <a:latin typeface="Microsoft Sans Serif"/>
                <a:cs typeface="Microsoft Sans Serif"/>
              </a:rPr>
              <a:t>0</a:t>
            </a:r>
            <a:r>
              <a:rPr sz="2133" dirty="0">
                <a:solidFill>
                  <a:srgbClr val="051934"/>
                </a:solidFill>
                <a:latin typeface="Microsoft Sans Serif"/>
                <a:cs typeface="Microsoft Sans Serif"/>
              </a:rPr>
              <a:t>	</a:t>
            </a:r>
            <a:r>
              <a:rPr sz="2133" spc="-27" dirty="0">
                <a:solidFill>
                  <a:srgbClr val="051934"/>
                </a:solidFill>
                <a:latin typeface="Microsoft Sans Serif"/>
                <a:cs typeface="Microsoft Sans Serif"/>
              </a:rPr>
              <a:t>:</a:t>
            </a:r>
            <a:r>
              <a:rPr sz="2133" spc="-20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2133" spc="80" dirty="0">
                <a:solidFill>
                  <a:srgbClr val="051934"/>
                </a:solidFill>
                <a:latin typeface="Microsoft Sans Serif"/>
                <a:cs typeface="Microsoft Sans Serif"/>
              </a:rPr>
              <a:t>20pt</a:t>
            </a:r>
            <a:endParaRPr sz="2133" dirty="0">
              <a:latin typeface="Microsoft Sans Serif"/>
              <a:cs typeface="Microsoft Sans Serif"/>
            </a:endParaRPr>
          </a:p>
          <a:p>
            <a:pPr>
              <a:spcBef>
                <a:spcPts val="40"/>
              </a:spcBef>
            </a:pPr>
            <a:r>
              <a:rPr sz="2133" spc="13" dirty="0">
                <a:solidFill>
                  <a:srgbClr val="051934"/>
                </a:solidFill>
                <a:latin typeface="Microsoft Sans Serif"/>
                <a:cs typeface="Microsoft Sans Serif"/>
              </a:rPr>
              <a:t>60-120</a:t>
            </a:r>
            <a:r>
              <a:rPr sz="2133" spc="460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2133" spc="-27" dirty="0">
                <a:solidFill>
                  <a:srgbClr val="051934"/>
                </a:solidFill>
                <a:latin typeface="Microsoft Sans Serif"/>
                <a:cs typeface="Microsoft Sans Serif"/>
              </a:rPr>
              <a:t>:</a:t>
            </a:r>
            <a:r>
              <a:rPr sz="2133" spc="-53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2133" spc="80" dirty="0">
                <a:solidFill>
                  <a:srgbClr val="051934"/>
                </a:solidFill>
                <a:latin typeface="Microsoft Sans Serif"/>
                <a:cs typeface="Microsoft Sans Serif"/>
              </a:rPr>
              <a:t>10pt</a:t>
            </a:r>
            <a:endParaRPr sz="2133" dirty="0">
              <a:latin typeface="Microsoft Sans Serif"/>
              <a:cs typeface="Microsoft Sans Serif"/>
            </a:endParaRPr>
          </a:p>
          <a:p>
            <a:pPr>
              <a:spcBef>
                <a:spcPts val="40"/>
              </a:spcBef>
            </a:pPr>
            <a:r>
              <a:rPr sz="2133" spc="7" dirty="0">
                <a:solidFill>
                  <a:srgbClr val="051934"/>
                </a:solidFill>
                <a:latin typeface="Microsoft Sans Serif"/>
                <a:cs typeface="Microsoft Sans Serif"/>
              </a:rPr>
              <a:t>120-180:</a:t>
            </a:r>
            <a:r>
              <a:rPr sz="2133" spc="-93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2133" spc="93" dirty="0">
                <a:solidFill>
                  <a:srgbClr val="051934"/>
                </a:solidFill>
                <a:latin typeface="Microsoft Sans Serif"/>
                <a:cs typeface="Microsoft Sans Serif"/>
              </a:rPr>
              <a:t>5pt</a:t>
            </a:r>
            <a:endParaRPr sz="2133" dirty="0">
              <a:latin typeface="Microsoft Sans Serif"/>
              <a:cs typeface="Microsoft Sans Serif"/>
            </a:endParaRPr>
          </a:p>
          <a:p>
            <a:pPr>
              <a:spcBef>
                <a:spcPts val="40"/>
              </a:spcBef>
            </a:pPr>
            <a:r>
              <a:rPr sz="2133" spc="7" dirty="0">
                <a:solidFill>
                  <a:srgbClr val="051934"/>
                </a:solidFill>
                <a:latin typeface="Microsoft Sans Serif"/>
                <a:cs typeface="Microsoft Sans Serif"/>
              </a:rPr>
              <a:t>180-240:</a:t>
            </a:r>
            <a:r>
              <a:rPr sz="2133" spc="-93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2133" spc="93" dirty="0">
                <a:solidFill>
                  <a:srgbClr val="051934"/>
                </a:solidFill>
                <a:latin typeface="Microsoft Sans Serif"/>
                <a:cs typeface="Microsoft Sans Serif"/>
              </a:rPr>
              <a:t>1pt</a:t>
            </a:r>
            <a:endParaRPr sz="2133" dirty="0">
              <a:latin typeface="Microsoft Sans Serif"/>
              <a:cs typeface="Microsoft Sans Serif"/>
            </a:endParaRPr>
          </a:p>
          <a:p>
            <a:pPr>
              <a:spcBef>
                <a:spcPts val="40"/>
              </a:spcBef>
              <a:tabLst>
                <a:tab pos="982109" algn="l"/>
              </a:tabLst>
            </a:pPr>
            <a:r>
              <a:rPr sz="2133" dirty="0">
                <a:solidFill>
                  <a:srgbClr val="051934"/>
                </a:solidFill>
                <a:latin typeface="Microsoft Sans Serif"/>
                <a:cs typeface="Microsoft Sans Serif"/>
              </a:rPr>
              <a:t>&gt;=24</a:t>
            </a:r>
            <a:r>
              <a:rPr sz="2133" spc="7" dirty="0">
                <a:solidFill>
                  <a:srgbClr val="051934"/>
                </a:solidFill>
                <a:latin typeface="Microsoft Sans Serif"/>
                <a:cs typeface="Microsoft Sans Serif"/>
              </a:rPr>
              <a:t>0</a:t>
            </a:r>
            <a:r>
              <a:rPr sz="2133" dirty="0">
                <a:solidFill>
                  <a:srgbClr val="051934"/>
                </a:solidFill>
                <a:latin typeface="Microsoft Sans Serif"/>
                <a:cs typeface="Microsoft Sans Serif"/>
              </a:rPr>
              <a:t>	</a:t>
            </a:r>
            <a:r>
              <a:rPr sz="2133" spc="-27" dirty="0">
                <a:solidFill>
                  <a:srgbClr val="051934"/>
                </a:solidFill>
                <a:latin typeface="Microsoft Sans Serif"/>
                <a:cs typeface="Microsoft Sans Serif"/>
              </a:rPr>
              <a:t>:</a:t>
            </a:r>
            <a:r>
              <a:rPr sz="2133" spc="-20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2133" spc="93" dirty="0">
                <a:solidFill>
                  <a:srgbClr val="051934"/>
                </a:solidFill>
                <a:latin typeface="Microsoft Sans Serif"/>
                <a:cs typeface="Microsoft Sans Serif"/>
              </a:rPr>
              <a:t>0pt</a:t>
            </a:r>
            <a:endParaRPr sz="2133" dirty="0">
              <a:latin typeface="Microsoft Sans Serif"/>
              <a:cs typeface="Microsoft Sans Serif"/>
            </a:endParaRPr>
          </a:p>
        </p:txBody>
      </p:sp>
      <p:sp>
        <p:nvSpPr>
          <p:cNvPr id="49" name="object 15"/>
          <p:cNvSpPr txBox="1"/>
          <p:nvPr/>
        </p:nvSpPr>
        <p:spPr>
          <a:xfrm>
            <a:off x="7936926" y="2183062"/>
            <a:ext cx="1264073" cy="133002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  <a:tabLst>
                <a:tab pos="434329" algn="l"/>
              </a:tabLst>
            </a:pPr>
            <a:r>
              <a:rPr sz="2133" spc="33" dirty="0">
                <a:solidFill>
                  <a:srgbClr val="051934"/>
                </a:solidFill>
                <a:latin typeface="Microsoft Sans Serif"/>
                <a:cs typeface="Microsoft Sans Serif"/>
              </a:rPr>
              <a:t>1	</a:t>
            </a:r>
            <a:r>
              <a:rPr sz="2133" spc="-27" dirty="0">
                <a:solidFill>
                  <a:srgbClr val="051934"/>
                </a:solidFill>
                <a:latin typeface="Microsoft Sans Serif"/>
                <a:cs typeface="Microsoft Sans Serif"/>
              </a:rPr>
              <a:t>:</a:t>
            </a:r>
            <a:r>
              <a:rPr sz="2133" spc="-73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2133" spc="93" dirty="0">
                <a:solidFill>
                  <a:srgbClr val="051934"/>
                </a:solidFill>
                <a:latin typeface="Microsoft Sans Serif"/>
                <a:cs typeface="Microsoft Sans Serif"/>
              </a:rPr>
              <a:t>1pt</a:t>
            </a:r>
            <a:endParaRPr sz="2133" dirty="0">
              <a:latin typeface="Microsoft Sans Serif"/>
              <a:cs typeface="Microsoft Sans Serif"/>
            </a:endParaRPr>
          </a:p>
          <a:p>
            <a:pPr>
              <a:spcBef>
                <a:spcPts val="40"/>
              </a:spcBef>
            </a:pPr>
            <a:r>
              <a:rPr sz="2133" spc="7" dirty="0">
                <a:solidFill>
                  <a:srgbClr val="051934"/>
                </a:solidFill>
                <a:latin typeface="Microsoft Sans Serif"/>
                <a:cs typeface="Microsoft Sans Serif"/>
              </a:rPr>
              <a:t>2-3</a:t>
            </a:r>
            <a:r>
              <a:rPr sz="2133" spc="-60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2133" spc="-27" dirty="0">
                <a:solidFill>
                  <a:srgbClr val="051934"/>
                </a:solidFill>
                <a:latin typeface="Microsoft Sans Serif"/>
                <a:cs typeface="Microsoft Sans Serif"/>
              </a:rPr>
              <a:t>:</a:t>
            </a:r>
            <a:r>
              <a:rPr sz="2133" spc="-60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2133" spc="80" dirty="0">
                <a:solidFill>
                  <a:srgbClr val="051934"/>
                </a:solidFill>
                <a:latin typeface="Microsoft Sans Serif"/>
                <a:cs typeface="Microsoft Sans Serif"/>
              </a:rPr>
              <a:t>10pt</a:t>
            </a:r>
            <a:endParaRPr sz="2133" dirty="0">
              <a:latin typeface="Microsoft Sans Serif"/>
              <a:cs typeface="Microsoft Sans Serif"/>
            </a:endParaRPr>
          </a:p>
          <a:p>
            <a:pPr>
              <a:spcBef>
                <a:spcPts val="40"/>
              </a:spcBef>
              <a:tabLst>
                <a:tab pos="504601" algn="l"/>
              </a:tabLst>
            </a:pPr>
            <a:r>
              <a:rPr sz="2133" spc="33" dirty="0">
                <a:solidFill>
                  <a:srgbClr val="051934"/>
                </a:solidFill>
                <a:latin typeface="Microsoft Sans Serif"/>
                <a:cs typeface="Microsoft Sans Serif"/>
              </a:rPr>
              <a:t>4	</a:t>
            </a:r>
            <a:r>
              <a:rPr sz="2133" spc="-27" dirty="0">
                <a:solidFill>
                  <a:srgbClr val="051934"/>
                </a:solidFill>
                <a:latin typeface="Microsoft Sans Serif"/>
                <a:cs typeface="Microsoft Sans Serif"/>
              </a:rPr>
              <a:t>:</a:t>
            </a:r>
            <a:r>
              <a:rPr sz="2133" spc="-20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2133" spc="80" dirty="0">
                <a:solidFill>
                  <a:srgbClr val="051934"/>
                </a:solidFill>
                <a:latin typeface="Microsoft Sans Serif"/>
                <a:cs typeface="Microsoft Sans Serif"/>
              </a:rPr>
              <a:t>20pt</a:t>
            </a:r>
            <a:endParaRPr sz="2133" dirty="0">
              <a:latin typeface="Microsoft Sans Serif"/>
              <a:cs typeface="Microsoft Sans Serif"/>
            </a:endParaRPr>
          </a:p>
          <a:p>
            <a:pPr>
              <a:spcBef>
                <a:spcPts val="40"/>
              </a:spcBef>
            </a:pPr>
            <a:r>
              <a:rPr sz="2133" spc="-13" dirty="0">
                <a:solidFill>
                  <a:srgbClr val="051934"/>
                </a:solidFill>
                <a:latin typeface="Microsoft Sans Serif"/>
                <a:cs typeface="Microsoft Sans Serif"/>
              </a:rPr>
              <a:t>&gt;=5</a:t>
            </a:r>
            <a:r>
              <a:rPr sz="2133" spc="-87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2133" spc="-27" dirty="0">
                <a:solidFill>
                  <a:srgbClr val="051934"/>
                </a:solidFill>
                <a:latin typeface="Microsoft Sans Serif"/>
                <a:cs typeface="Microsoft Sans Serif"/>
              </a:rPr>
              <a:t>:</a:t>
            </a:r>
            <a:r>
              <a:rPr sz="2133" spc="-80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2133" spc="80" dirty="0">
                <a:solidFill>
                  <a:srgbClr val="051934"/>
                </a:solidFill>
                <a:latin typeface="Microsoft Sans Serif"/>
                <a:cs typeface="Microsoft Sans Serif"/>
              </a:rPr>
              <a:t>30pt</a:t>
            </a:r>
            <a:endParaRPr sz="2133" dirty="0">
              <a:latin typeface="Microsoft Sans Serif"/>
              <a:cs typeface="Microsoft Sans Serif"/>
            </a:endParaRPr>
          </a:p>
        </p:txBody>
      </p:sp>
      <p:sp>
        <p:nvSpPr>
          <p:cNvPr id="50" name="object 16"/>
          <p:cNvSpPr txBox="1"/>
          <p:nvPr/>
        </p:nvSpPr>
        <p:spPr>
          <a:xfrm>
            <a:off x="9910061" y="1852863"/>
            <a:ext cx="1883833" cy="19864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  <a:tabLst>
                <a:tab pos="1054920" algn="l"/>
              </a:tabLst>
            </a:pPr>
            <a:r>
              <a:rPr sz="2133" spc="13" dirty="0">
                <a:solidFill>
                  <a:srgbClr val="051934"/>
                </a:solidFill>
                <a:latin typeface="Microsoft Sans Serif"/>
                <a:cs typeface="Microsoft Sans Serif"/>
              </a:rPr>
              <a:t>0-10</a:t>
            </a:r>
            <a:r>
              <a:rPr sz="2133" spc="20" dirty="0">
                <a:solidFill>
                  <a:srgbClr val="051934"/>
                </a:solidFill>
                <a:latin typeface="Microsoft Sans Serif"/>
                <a:cs typeface="Microsoft Sans Serif"/>
              </a:rPr>
              <a:t>0</a:t>
            </a:r>
            <a:r>
              <a:rPr sz="2133" dirty="0">
                <a:solidFill>
                  <a:srgbClr val="051934"/>
                </a:solidFill>
                <a:latin typeface="Microsoft Sans Serif"/>
                <a:cs typeface="Microsoft Sans Serif"/>
              </a:rPr>
              <a:t>	</a:t>
            </a:r>
            <a:r>
              <a:rPr sz="2133" spc="-27" dirty="0">
                <a:solidFill>
                  <a:srgbClr val="051934"/>
                </a:solidFill>
                <a:latin typeface="Microsoft Sans Serif"/>
                <a:cs typeface="Microsoft Sans Serif"/>
              </a:rPr>
              <a:t>:</a:t>
            </a:r>
            <a:r>
              <a:rPr sz="2133" spc="-20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2133" spc="93" dirty="0">
                <a:solidFill>
                  <a:srgbClr val="051934"/>
                </a:solidFill>
                <a:latin typeface="Microsoft Sans Serif"/>
                <a:cs typeface="Microsoft Sans Serif"/>
              </a:rPr>
              <a:t>1pt</a:t>
            </a:r>
            <a:endParaRPr sz="2133" dirty="0">
              <a:latin typeface="Microsoft Sans Serif"/>
              <a:cs typeface="Microsoft Sans Serif"/>
            </a:endParaRPr>
          </a:p>
          <a:p>
            <a:pPr>
              <a:spcBef>
                <a:spcPts val="40"/>
              </a:spcBef>
            </a:pPr>
            <a:r>
              <a:rPr sz="2133" spc="13" dirty="0">
                <a:solidFill>
                  <a:srgbClr val="051934"/>
                </a:solidFill>
                <a:latin typeface="Microsoft Sans Serif"/>
                <a:cs typeface="Microsoft Sans Serif"/>
              </a:rPr>
              <a:t>100-200</a:t>
            </a:r>
            <a:r>
              <a:rPr sz="2133" spc="-60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2133" spc="-27" dirty="0">
                <a:solidFill>
                  <a:srgbClr val="051934"/>
                </a:solidFill>
                <a:latin typeface="Microsoft Sans Serif"/>
                <a:cs typeface="Microsoft Sans Serif"/>
              </a:rPr>
              <a:t>:</a:t>
            </a:r>
            <a:r>
              <a:rPr sz="2133" spc="-60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2133" spc="93" dirty="0">
                <a:solidFill>
                  <a:srgbClr val="051934"/>
                </a:solidFill>
                <a:latin typeface="Microsoft Sans Serif"/>
                <a:cs typeface="Microsoft Sans Serif"/>
              </a:rPr>
              <a:t>5pt</a:t>
            </a:r>
            <a:endParaRPr sz="2133" dirty="0">
              <a:latin typeface="Microsoft Sans Serif"/>
              <a:cs typeface="Microsoft Sans Serif"/>
            </a:endParaRPr>
          </a:p>
          <a:p>
            <a:pPr>
              <a:spcBef>
                <a:spcPts val="40"/>
              </a:spcBef>
            </a:pPr>
            <a:r>
              <a:rPr sz="2133" spc="13" dirty="0">
                <a:solidFill>
                  <a:srgbClr val="051934"/>
                </a:solidFill>
                <a:latin typeface="Microsoft Sans Serif"/>
                <a:cs typeface="Microsoft Sans Serif"/>
              </a:rPr>
              <a:t>200-300</a:t>
            </a:r>
            <a:r>
              <a:rPr sz="2133" spc="-67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2133" spc="-27" dirty="0">
                <a:solidFill>
                  <a:srgbClr val="051934"/>
                </a:solidFill>
                <a:latin typeface="Microsoft Sans Serif"/>
                <a:cs typeface="Microsoft Sans Serif"/>
              </a:rPr>
              <a:t>:</a:t>
            </a:r>
            <a:r>
              <a:rPr sz="2133" spc="-67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2133" spc="80" dirty="0">
                <a:solidFill>
                  <a:srgbClr val="051934"/>
                </a:solidFill>
                <a:latin typeface="Microsoft Sans Serif"/>
                <a:cs typeface="Microsoft Sans Serif"/>
              </a:rPr>
              <a:t>10pt</a:t>
            </a:r>
            <a:endParaRPr sz="2133" dirty="0">
              <a:latin typeface="Microsoft Sans Serif"/>
              <a:cs typeface="Microsoft Sans Serif"/>
            </a:endParaRPr>
          </a:p>
          <a:p>
            <a:pPr>
              <a:spcBef>
                <a:spcPts val="40"/>
              </a:spcBef>
            </a:pPr>
            <a:r>
              <a:rPr sz="2133" spc="13" dirty="0">
                <a:solidFill>
                  <a:srgbClr val="051934"/>
                </a:solidFill>
                <a:latin typeface="Microsoft Sans Serif"/>
                <a:cs typeface="Microsoft Sans Serif"/>
              </a:rPr>
              <a:t>300-400</a:t>
            </a:r>
            <a:r>
              <a:rPr sz="2133" spc="-67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2133" spc="-27" dirty="0">
                <a:solidFill>
                  <a:srgbClr val="051934"/>
                </a:solidFill>
                <a:latin typeface="Microsoft Sans Serif"/>
                <a:cs typeface="Microsoft Sans Serif"/>
              </a:rPr>
              <a:t>:</a:t>
            </a:r>
            <a:r>
              <a:rPr sz="2133" spc="-67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2133" spc="80" dirty="0">
                <a:solidFill>
                  <a:srgbClr val="051934"/>
                </a:solidFill>
                <a:latin typeface="Microsoft Sans Serif"/>
                <a:cs typeface="Microsoft Sans Serif"/>
              </a:rPr>
              <a:t>20pt</a:t>
            </a:r>
            <a:endParaRPr sz="2133" dirty="0">
              <a:latin typeface="Microsoft Sans Serif"/>
              <a:cs typeface="Microsoft Sans Serif"/>
            </a:endParaRPr>
          </a:p>
          <a:p>
            <a:pPr>
              <a:spcBef>
                <a:spcPts val="40"/>
              </a:spcBef>
            </a:pPr>
            <a:r>
              <a:rPr sz="2133" spc="13" dirty="0">
                <a:solidFill>
                  <a:srgbClr val="051934"/>
                </a:solidFill>
                <a:latin typeface="Microsoft Sans Serif"/>
                <a:cs typeface="Microsoft Sans Serif"/>
              </a:rPr>
              <a:t>400-500</a:t>
            </a:r>
            <a:r>
              <a:rPr sz="2133" spc="-53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2133" spc="-27" dirty="0">
                <a:solidFill>
                  <a:srgbClr val="051934"/>
                </a:solidFill>
                <a:latin typeface="Microsoft Sans Serif"/>
                <a:cs typeface="Microsoft Sans Serif"/>
              </a:rPr>
              <a:t>:</a:t>
            </a:r>
            <a:r>
              <a:rPr sz="2133" spc="-47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2133" spc="27" dirty="0">
                <a:solidFill>
                  <a:srgbClr val="051934"/>
                </a:solidFill>
                <a:latin typeface="Microsoft Sans Serif"/>
                <a:cs typeface="Microsoft Sans Serif"/>
              </a:rPr>
              <a:t>30</a:t>
            </a:r>
            <a:r>
              <a:rPr sz="2133" spc="-47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2133" spc="133" dirty="0">
                <a:solidFill>
                  <a:srgbClr val="051934"/>
                </a:solidFill>
                <a:latin typeface="Microsoft Sans Serif"/>
                <a:cs typeface="Microsoft Sans Serif"/>
              </a:rPr>
              <a:t>pt</a:t>
            </a:r>
            <a:endParaRPr sz="2133" dirty="0">
              <a:latin typeface="Microsoft Sans Serif"/>
              <a:cs typeface="Microsoft Sans Serif"/>
            </a:endParaRPr>
          </a:p>
          <a:p>
            <a:pPr>
              <a:spcBef>
                <a:spcPts val="40"/>
              </a:spcBef>
              <a:tabLst>
                <a:tab pos="1052380" algn="l"/>
              </a:tabLst>
            </a:pPr>
            <a:r>
              <a:rPr sz="2133" dirty="0">
                <a:solidFill>
                  <a:srgbClr val="051934"/>
                </a:solidFill>
                <a:latin typeface="Microsoft Sans Serif"/>
                <a:cs typeface="Microsoft Sans Serif"/>
              </a:rPr>
              <a:t>&gt;=500	</a:t>
            </a:r>
            <a:r>
              <a:rPr sz="2133" spc="-27" dirty="0">
                <a:solidFill>
                  <a:srgbClr val="051934"/>
                </a:solidFill>
                <a:latin typeface="Microsoft Sans Serif"/>
                <a:cs typeface="Microsoft Sans Serif"/>
              </a:rPr>
              <a:t>:</a:t>
            </a:r>
            <a:r>
              <a:rPr sz="2133" spc="-87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2133" spc="27" dirty="0">
                <a:solidFill>
                  <a:srgbClr val="051934"/>
                </a:solidFill>
                <a:latin typeface="Microsoft Sans Serif"/>
                <a:cs typeface="Microsoft Sans Serif"/>
              </a:rPr>
              <a:t>40</a:t>
            </a:r>
            <a:r>
              <a:rPr sz="2133" spc="-80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2133" spc="133" dirty="0">
                <a:solidFill>
                  <a:srgbClr val="051934"/>
                </a:solidFill>
                <a:latin typeface="Microsoft Sans Serif"/>
                <a:cs typeface="Microsoft Sans Serif"/>
              </a:rPr>
              <a:t>pt</a:t>
            </a:r>
            <a:endParaRPr sz="2133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214057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/>
          </p:cNvSpPr>
          <p:nvPr/>
        </p:nvSpPr>
        <p:spPr>
          <a:xfrm>
            <a:off x="249382" y="251303"/>
            <a:ext cx="11702782" cy="4437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2400" b="1" dirty="0" smtClean="0"/>
              <a:t>K-MEANS </a:t>
            </a:r>
            <a:r>
              <a:rPr lang="fr-FR" sz="2400" b="1" dirty="0"/>
              <a:t>: </a:t>
            </a:r>
            <a:r>
              <a:rPr lang="fr-FR" sz="2400" b="1" dirty="0" err="1"/>
              <a:t>Pre-processing</a:t>
            </a:r>
            <a:endParaRPr lang="fr-FR" sz="2400" b="1" dirty="0"/>
          </a:p>
        </p:txBody>
      </p:sp>
      <p:sp>
        <p:nvSpPr>
          <p:cNvPr id="58" name="object 28"/>
          <p:cNvSpPr txBox="1"/>
          <p:nvPr/>
        </p:nvSpPr>
        <p:spPr>
          <a:xfrm>
            <a:off x="7338636" y="812212"/>
            <a:ext cx="2708485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07" dirty="0">
                <a:solidFill>
                  <a:srgbClr val="051934"/>
                </a:solidFill>
                <a:latin typeface="Verdana"/>
                <a:cs typeface="Verdana"/>
              </a:rPr>
              <a:t>RÈGL</a:t>
            </a:r>
            <a:r>
              <a:rPr sz="1867" spc="-93" dirty="0">
                <a:solidFill>
                  <a:srgbClr val="051934"/>
                </a:solidFill>
                <a:latin typeface="Verdana"/>
                <a:cs typeface="Verdana"/>
              </a:rPr>
              <a:t>E</a:t>
            </a:r>
            <a:r>
              <a:rPr sz="1867" spc="-140" dirty="0">
                <a:solidFill>
                  <a:srgbClr val="051934"/>
                </a:solidFill>
                <a:latin typeface="Verdana"/>
                <a:cs typeface="Verdana"/>
              </a:rPr>
              <a:t> </a:t>
            </a:r>
            <a:r>
              <a:rPr sz="1867" spc="-73" dirty="0">
                <a:solidFill>
                  <a:srgbClr val="051934"/>
                </a:solidFill>
                <a:latin typeface="Verdana"/>
                <a:cs typeface="Verdana"/>
              </a:rPr>
              <a:t>pou</a:t>
            </a:r>
            <a:r>
              <a:rPr sz="1867" spc="-47" dirty="0">
                <a:solidFill>
                  <a:srgbClr val="051934"/>
                </a:solidFill>
                <a:latin typeface="Verdana"/>
                <a:cs typeface="Verdana"/>
              </a:rPr>
              <a:t>r</a:t>
            </a:r>
            <a:r>
              <a:rPr sz="1867" spc="-140" dirty="0">
                <a:solidFill>
                  <a:srgbClr val="051934"/>
                </a:solidFill>
                <a:latin typeface="Verdana"/>
                <a:cs typeface="Verdana"/>
              </a:rPr>
              <a:t> </a:t>
            </a:r>
            <a:r>
              <a:rPr sz="1867" spc="-67" dirty="0" smtClean="0">
                <a:solidFill>
                  <a:srgbClr val="051934"/>
                </a:solidFill>
                <a:latin typeface="Verdana"/>
                <a:cs typeface="Verdana"/>
              </a:rPr>
              <a:t>R</a:t>
            </a:r>
            <a:r>
              <a:rPr sz="1867" spc="-47" dirty="0" smtClean="0">
                <a:solidFill>
                  <a:srgbClr val="051934"/>
                </a:solidFill>
                <a:latin typeface="Verdana"/>
                <a:cs typeface="Verdana"/>
              </a:rPr>
              <a:t>M</a:t>
            </a:r>
            <a:r>
              <a:rPr sz="1867" spc="-140" dirty="0" smtClean="0">
                <a:solidFill>
                  <a:srgbClr val="051934"/>
                </a:solidFill>
                <a:latin typeface="Verdana"/>
                <a:cs typeface="Verdana"/>
              </a:rPr>
              <a:t> </a:t>
            </a:r>
            <a:r>
              <a:rPr sz="1867" spc="-133" dirty="0">
                <a:solidFill>
                  <a:srgbClr val="051934"/>
                </a:solidFill>
                <a:latin typeface="Verdana"/>
                <a:cs typeface="Verdana"/>
              </a:rPr>
              <a:t>S</a:t>
            </a:r>
            <a:r>
              <a:rPr sz="1867" spc="-167" dirty="0">
                <a:solidFill>
                  <a:srgbClr val="051934"/>
                </a:solidFill>
                <a:latin typeface="Verdana"/>
                <a:cs typeface="Verdana"/>
              </a:rPr>
              <a:t>C</a:t>
            </a:r>
            <a:r>
              <a:rPr sz="1867" spc="-73" dirty="0">
                <a:solidFill>
                  <a:srgbClr val="051934"/>
                </a:solidFill>
                <a:latin typeface="Verdana"/>
                <a:cs typeface="Verdana"/>
              </a:rPr>
              <a:t>ORE</a:t>
            </a:r>
            <a:endParaRPr sz="1867" dirty="0">
              <a:latin typeface="Verdana"/>
              <a:cs typeface="Verdana"/>
            </a:endParaRPr>
          </a:p>
        </p:txBody>
      </p:sp>
      <p:grpSp>
        <p:nvGrpSpPr>
          <p:cNvPr id="42" name="object 8"/>
          <p:cNvGrpSpPr/>
          <p:nvPr/>
        </p:nvGrpSpPr>
        <p:grpSpPr>
          <a:xfrm>
            <a:off x="3855448" y="870584"/>
            <a:ext cx="3800574" cy="5612762"/>
            <a:chOff x="1080320" y="1559349"/>
            <a:chExt cx="2589599" cy="3350549"/>
          </a:xfrm>
        </p:grpSpPr>
        <p:pic>
          <p:nvPicPr>
            <p:cNvPr id="43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320" y="1559349"/>
              <a:ext cx="2589599" cy="3350549"/>
            </a:xfrm>
            <a:prstGeom prst="rect">
              <a:avLst/>
            </a:prstGeom>
          </p:spPr>
        </p:pic>
        <p:sp>
          <p:nvSpPr>
            <p:cNvPr id="60" name="object 10"/>
            <p:cNvSpPr/>
            <p:nvPr/>
          </p:nvSpPr>
          <p:spPr>
            <a:xfrm>
              <a:off x="2462784" y="3809443"/>
              <a:ext cx="1207135" cy="1100455"/>
            </a:xfrm>
            <a:custGeom>
              <a:avLst/>
              <a:gdLst/>
              <a:ahLst/>
              <a:cxnLst/>
              <a:rect l="l" t="t" r="r" b="b"/>
              <a:pathLst>
                <a:path w="1207135" h="1100454">
                  <a:moveTo>
                    <a:pt x="1206899" y="1100399"/>
                  </a:moveTo>
                  <a:lnTo>
                    <a:pt x="0" y="1100399"/>
                  </a:lnTo>
                  <a:lnTo>
                    <a:pt x="0" y="0"/>
                  </a:lnTo>
                  <a:lnTo>
                    <a:pt x="1206899" y="0"/>
                  </a:lnTo>
                  <a:lnTo>
                    <a:pt x="1206899" y="11003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4" name="object 11"/>
          <p:cNvSpPr txBox="1"/>
          <p:nvPr/>
        </p:nvSpPr>
        <p:spPr>
          <a:xfrm>
            <a:off x="6100773" y="5002575"/>
            <a:ext cx="1318950" cy="106315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265000" algn="just">
              <a:spcBef>
                <a:spcPts val="133"/>
              </a:spcBef>
            </a:pPr>
            <a:r>
              <a:rPr sz="1133" spc="-7" dirty="0">
                <a:solidFill>
                  <a:srgbClr val="212121"/>
                </a:solidFill>
                <a:latin typeface="Courier New"/>
                <a:cs typeface="Courier New"/>
              </a:rPr>
              <a:t>skew= </a:t>
            </a:r>
            <a:r>
              <a:rPr sz="1133" dirty="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sz="1133" spc="-7" dirty="0">
                <a:solidFill>
                  <a:srgbClr val="212121"/>
                </a:solidFill>
                <a:latin typeface="Courier New"/>
                <a:cs typeface="Courier New"/>
              </a:rPr>
              <a:t>real:</a:t>
            </a:r>
            <a:r>
              <a:rPr sz="1133" spc="-120" dirty="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sz="1133" spc="-7" dirty="0">
                <a:solidFill>
                  <a:srgbClr val="212121"/>
                </a:solidFill>
                <a:latin typeface="Courier New"/>
                <a:cs typeface="Courier New"/>
              </a:rPr>
              <a:t>4.48</a:t>
            </a:r>
            <a:endParaRPr sz="1133" dirty="0">
              <a:latin typeface="Courier New"/>
              <a:cs typeface="Courier New"/>
            </a:endParaRPr>
          </a:p>
          <a:p>
            <a:pPr marL="16933" algn="just"/>
            <a:r>
              <a:rPr sz="1133" spc="-7" dirty="0">
                <a:solidFill>
                  <a:srgbClr val="212121"/>
                </a:solidFill>
                <a:latin typeface="Courier New"/>
                <a:cs typeface="Courier New"/>
              </a:rPr>
              <a:t>log:</a:t>
            </a:r>
            <a:r>
              <a:rPr sz="1133" spc="-93" dirty="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sz="1133" spc="-7" dirty="0">
                <a:solidFill>
                  <a:srgbClr val="212121"/>
                </a:solidFill>
                <a:latin typeface="Courier New"/>
                <a:cs typeface="Courier New"/>
              </a:rPr>
              <a:t>1.08</a:t>
            </a:r>
            <a:endParaRPr sz="1133" dirty="0">
              <a:latin typeface="Courier New"/>
              <a:cs typeface="Courier New"/>
            </a:endParaRPr>
          </a:p>
          <a:p>
            <a:pPr marL="16933" marR="6773" algn="just"/>
            <a:r>
              <a:rPr sz="1133" spc="-7" dirty="0">
                <a:solidFill>
                  <a:srgbClr val="212121"/>
                </a:solidFill>
                <a:latin typeface="Courier New"/>
                <a:cs typeface="Courier New"/>
              </a:rPr>
              <a:t>cubique:</a:t>
            </a:r>
            <a:r>
              <a:rPr sz="1133" spc="-120" dirty="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sz="1133" spc="-7" dirty="0">
                <a:solidFill>
                  <a:srgbClr val="212121"/>
                </a:solidFill>
                <a:latin typeface="Courier New"/>
                <a:cs typeface="Courier New"/>
              </a:rPr>
              <a:t>1.89 </a:t>
            </a:r>
            <a:r>
              <a:rPr sz="1133" spc="-667" dirty="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sz="1133" spc="-7" dirty="0">
                <a:solidFill>
                  <a:srgbClr val="212121"/>
                </a:solidFill>
                <a:latin typeface="Courier New"/>
                <a:cs typeface="Courier New"/>
              </a:rPr>
              <a:t>racine</a:t>
            </a:r>
            <a:r>
              <a:rPr sz="1133" spc="-120" dirty="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sz="1133" spc="-7" dirty="0">
                <a:solidFill>
                  <a:srgbClr val="212121"/>
                </a:solidFill>
                <a:latin typeface="Courier New"/>
                <a:cs typeface="Courier New"/>
              </a:rPr>
              <a:t>carré: </a:t>
            </a:r>
            <a:r>
              <a:rPr sz="1133" spc="-667" dirty="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sz="1133" spc="-7" dirty="0">
                <a:solidFill>
                  <a:srgbClr val="212121"/>
                </a:solidFill>
                <a:latin typeface="Courier New"/>
                <a:cs typeface="Courier New"/>
              </a:rPr>
              <a:t>2.39</a:t>
            </a:r>
            <a:endParaRPr sz="1133" dirty="0">
              <a:latin typeface="Courier New"/>
              <a:cs typeface="Courier New"/>
            </a:endParaRPr>
          </a:p>
        </p:txBody>
      </p:sp>
      <p:sp>
        <p:nvSpPr>
          <p:cNvPr id="65" name="object 12"/>
          <p:cNvSpPr txBox="1"/>
          <p:nvPr/>
        </p:nvSpPr>
        <p:spPr>
          <a:xfrm>
            <a:off x="6100773" y="6157943"/>
            <a:ext cx="1201151" cy="166712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3"/>
              </a:lnSpc>
            </a:pPr>
            <a:r>
              <a:rPr sz="1133" b="1" spc="-7" dirty="0">
                <a:solidFill>
                  <a:srgbClr val="212121"/>
                </a:solidFill>
                <a:latin typeface="Courier New"/>
                <a:cs typeface="Courier New"/>
              </a:rPr>
              <a:t>boxcox:</a:t>
            </a:r>
            <a:r>
              <a:rPr sz="1133" b="1" spc="-113" dirty="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sz="1133" b="1" spc="-7" dirty="0">
                <a:solidFill>
                  <a:srgbClr val="212121"/>
                </a:solidFill>
                <a:latin typeface="Courier New"/>
                <a:cs typeface="Courier New"/>
              </a:rPr>
              <a:t>0.14</a:t>
            </a:r>
            <a:endParaRPr sz="1133" dirty="0">
              <a:latin typeface="Courier New"/>
              <a:cs typeface="Courier New"/>
            </a:endParaRPr>
          </a:p>
        </p:txBody>
      </p:sp>
      <p:sp>
        <p:nvSpPr>
          <p:cNvPr id="66" name="object 3"/>
          <p:cNvSpPr txBox="1"/>
          <p:nvPr/>
        </p:nvSpPr>
        <p:spPr>
          <a:xfrm>
            <a:off x="12045239" y="6377145"/>
            <a:ext cx="248073" cy="28377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733" spc="-127" dirty="0">
                <a:solidFill>
                  <a:srgbClr val="332533"/>
                </a:solidFill>
                <a:latin typeface="Roboto Lt"/>
                <a:cs typeface="Roboto Lt"/>
              </a:rPr>
              <a:t>17</a:t>
            </a:r>
            <a:endParaRPr sz="1733">
              <a:latin typeface="Roboto Lt"/>
              <a:cs typeface="Roboto Lt"/>
            </a:endParaRPr>
          </a:p>
        </p:txBody>
      </p:sp>
      <p:graphicFrame>
        <p:nvGraphicFramePr>
          <p:cNvPr id="70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338683"/>
              </p:ext>
            </p:extLst>
          </p:nvPr>
        </p:nvGraphicFramePr>
        <p:xfrm>
          <a:off x="249382" y="870584"/>
          <a:ext cx="3452706" cy="56127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63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6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265">
                <a:tc gridSpan="2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b="1" spc="5" dirty="0">
                          <a:solidFill>
                            <a:srgbClr val="FFFFFF"/>
                          </a:solidFill>
                          <a:latin typeface="Roboto Cn"/>
                          <a:cs typeface="Roboto Cn"/>
                        </a:rPr>
                        <a:t>Features</a:t>
                      </a:r>
                      <a:r>
                        <a:rPr sz="1900" b="1" spc="-20" dirty="0">
                          <a:solidFill>
                            <a:srgbClr val="FFFFFF"/>
                          </a:solidFill>
                          <a:latin typeface="Roboto Cn"/>
                          <a:cs typeface="Roboto Cn"/>
                        </a:rPr>
                        <a:t> </a:t>
                      </a:r>
                      <a:r>
                        <a:rPr sz="1900" b="1" spc="10" dirty="0">
                          <a:solidFill>
                            <a:srgbClr val="FFFFFF"/>
                          </a:solidFill>
                          <a:latin typeface="Roboto Cn"/>
                          <a:cs typeface="Roboto Cn"/>
                        </a:rPr>
                        <a:t>selections:</a:t>
                      </a:r>
                      <a:r>
                        <a:rPr sz="1900" b="1" spc="-15" dirty="0">
                          <a:solidFill>
                            <a:srgbClr val="FFFFFF"/>
                          </a:solidFill>
                          <a:latin typeface="Roboto Cn"/>
                          <a:cs typeface="Roboto Cn"/>
                        </a:rPr>
                        <a:t> </a:t>
                      </a:r>
                      <a:r>
                        <a:rPr sz="19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8</a:t>
                      </a:r>
                      <a:endParaRPr sz="1900" dirty="0">
                        <a:latin typeface="Arial MT"/>
                        <a:cs typeface="Arial MT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FC53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600" b="1" spc="5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Recency</a:t>
                      </a:r>
                      <a:endParaRPr sz="1600" dirty="0">
                        <a:latin typeface="Roboto Cn"/>
                        <a:cs typeface="Roboto Cn"/>
                      </a:endParaRPr>
                    </a:p>
                  </a:txBody>
                  <a:tcPr marL="0" marR="0" marT="174413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139065" marR="125730" indent="-698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La</a:t>
                      </a:r>
                      <a:r>
                        <a:rPr sz="12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période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depuis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la </a:t>
                      </a:r>
                      <a:r>
                        <a:rPr sz="12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dernièr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commande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600" b="1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Frequency_age</a:t>
                      </a:r>
                      <a:endParaRPr sz="1600" dirty="0">
                        <a:latin typeface="Roboto Cn"/>
                        <a:cs typeface="Roboto Cn"/>
                      </a:endParaRPr>
                    </a:p>
                  </a:txBody>
                  <a:tcPr marL="0" marR="0" marT="113453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200" spc="-30" dirty="0">
                          <a:latin typeface="Arial MT"/>
                          <a:cs typeface="Arial MT"/>
                        </a:rPr>
                        <a:t>Taux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d’achat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par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jour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45627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600" b="1" spc="5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Monetary</a:t>
                      </a:r>
                      <a:endParaRPr sz="1600">
                        <a:latin typeface="Roboto Cn"/>
                        <a:cs typeface="Roboto Cn"/>
                      </a:endParaRPr>
                    </a:p>
                  </a:txBody>
                  <a:tcPr marL="0" marR="0" marT="113453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Le</a:t>
                      </a:r>
                      <a:r>
                        <a:rPr sz="12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montant</a:t>
                      </a:r>
                      <a:r>
                        <a:rPr sz="12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d’achat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45627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600" b="1" spc="5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age</a:t>
                      </a:r>
                      <a:endParaRPr sz="1600">
                        <a:latin typeface="Roboto Cn"/>
                        <a:cs typeface="Roboto Cn"/>
                      </a:endParaRPr>
                    </a:p>
                  </a:txBody>
                  <a:tcPr marL="0" marR="0" marT="174413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123189" marR="115570" indent="889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La période depuis la </a:t>
                      </a:r>
                      <a:r>
                        <a:rPr sz="12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premièr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commande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4973">
                <a:tc>
                  <a:txBody>
                    <a:bodyPr/>
                    <a:lstStyle/>
                    <a:p>
                      <a:pPr marL="356235" marR="102870" indent="-246379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600" b="1" spc="-5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payment_installm </a:t>
                      </a:r>
                      <a:r>
                        <a:rPr sz="1600" b="1" spc="-254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 </a:t>
                      </a:r>
                      <a:r>
                        <a:rPr sz="1600" b="1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ents_sum</a:t>
                      </a:r>
                      <a:endParaRPr sz="1600">
                        <a:latin typeface="Roboto Cn"/>
                        <a:cs typeface="Roboto Cn"/>
                      </a:endParaRPr>
                    </a:p>
                  </a:txBody>
                  <a:tcPr marL="0" marR="0" marT="113453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32740" marR="133350" indent="-1943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nombre</a:t>
                      </a:r>
                      <a:r>
                        <a:rPr sz="12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de</a:t>
                      </a:r>
                      <a:r>
                        <a:rPr sz="12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tranches </a:t>
                      </a:r>
                      <a:r>
                        <a:rPr sz="12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de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paiement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847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500" b="1" spc="5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review_score_mean</a:t>
                      </a:r>
                      <a:endParaRPr sz="1500">
                        <a:latin typeface="Roboto Cn"/>
                        <a:cs typeface="Roboto Cn"/>
                      </a:endParaRPr>
                    </a:p>
                  </a:txBody>
                  <a:tcPr marL="0" marR="0" marT="5927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80340" marR="173355" indent="6032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Le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score moyen </a:t>
                      </a:r>
                      <a:r>
                        <a:rPr sz="1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donné</a:t>
                      </a:r>
                      <a:r>
                        <a:rPr sz="12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par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le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client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4233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7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len_review_mean</a:t>
                      </a:r>
                      <a:endParaRPr sz="1600">
                        <a:latin typeface="Roboto Cn"/>
                        <a:cs typeface="Roboto Cn"/>
                      </a:endParaRPr>
                    </a:p>
                  </a:txBody>
                  <a:tcPr marL="0" marR="0" marT="4233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37490" marR="86995" indent="-1435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La</a:t>
                      </a:r>
                      <a:r>
                        <a:rPr sz="12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longueur</a:t>
                      </a:r>
                      <a:r>
                        <a:rPr sz="12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moyenne </a:t>
                      </a:r>
                      <a:r>
                        <a:rPr sz="12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du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commentaire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4233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95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600" b="1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Nb_item</a:t>
                      </a:r>
                      <a:endParaRPr sz="1600">
                        <a:latin typeface="Roboto Cn"/>
                        <a:cs typeface="Roboto Cn"/>
                      </a:endParaRPr>
                    </a:p>
                  </a:txBody>
                  <a:tcPr marL="0" marR="0" marT="174413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475615" marR="224154" indent="-2444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Nombr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 d’article  acheté</a:t>
                      </a:r>
                      <a:endParaRPr sz="1200" dirty="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781541" y="812212"/>
            <a:ext cx="4170623" cy="568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33" marR="6773" lvl="0">
              <a:lnSpc>
                <a:spcPts val="2200"/>
              </a:lnSpc>
              <a:spcBef>
                <a:spcPts val="240"/>
              </a:spcBef>
            </a:pPr>
            <a:r>
              <a:rPr lang="fr-FR" b="1" dirty="0">
                <a:solidFill>
                  <a:schemeClr val="bg1"/>
                </a:solidFill>
                <a:latin typeface="Roboto Cn"/>
                <a:cs typeface="Roboto Cn"/>
              </a:rPr>
              <a:t>Choi</a:t>
            </a:r>
            <a:r>
              <a:rPr lang="fr-FR" b="1" spc="7" dirty="0">
                <a:solidFill>
                  <a:schemeClr val="bg1"/>
                </a:solidFill>
                <a:latin typeface="Roboto Cn"/>
                <a:cs typeface="Roboto Cn"/>
              </a:rPr>
              <a:t>x</a:t>
            </a:r>
            <a:r>
              <a:rPr lang="fr-FR" b="1" spc="13" dirty="0">
                <a:solidFill>
                  <a:schemeClr val="bg1"/>
                </a:solidFill>
                <a:latin typeface="Roboto Cn"/>
                <a:cs typeface="Roboto Cn"/>
              </a:rPr>
              <a:t> </a:t>
            </a:r>
            <a:r>
              <a:rPr lang="fr-FR" b="1" spc="-167" dirty="0">
                <a:solidFill>
                  <a:schemeClr val="bg1"/>
                </a:solidFill>
                <a:latin typeface="Roboto Cn"/>
                <a:cs typeface="Roboto Cn"/>
              </a:rPr>
              <a:t>K</a:t>
            </a:r>
            <a:r>
              <a:rPr lang="fr-FR" b="1" dirty="0">
                <a:solidFill>
                  <a:schemeClr val="bg1"/>
                </a:solidFill>
                <a:latin typeface="Roboto Cn"/>
                <a:cs typeface="Roboto Cn"/>
              </a:rPr>
              <a:t>-</a:t>
            </a:r>
            <a:r>
              <a:rPr lang="fr-FR" b="1" dirty="0" err="1">
                <a:solidFill>
                  <a:schemeClr val="bg1"/>
                </a:solidFill>
                <a:latin typeface="Roboto Cn"/>
                <a:cs typeface="Roboto Cn"/>
              </a:rPr>
              <a:t>means</a:t>
            </a:r>
            <a:r>
              <a:rPr lang="fr-FR" b="1" dirty="0">
                <a:solidFill>
                  <a:schemeClr val="bg1"/>
                </a:solidFill>
                <a:latin typeface="Roboto Cn"/>
                <a:cs typeface="Roboto Cn"/>
              </a:rPr>
              <a:t>:</a:t>
            </a:r>
            <a:r>
              <a:rPr lang="fr-FR" b="1" spc="7" dirty="0">
                <a:solidFill>
                  <a:schemeClr val="bg1"/>
                </a:solidFill>
                <a:latin typeface="Roboto Cn"/>
                <a:cs typeface="Roboto Cn"/>
              </a:rPr>
              <a:t> </a:t>
            </a:r>
            <a:r>
              <a:rPr lang="fr-FR" spc="-193" dirty="0">
                <a:solidFill>
                  <a:schemeClr val="bg1"/>
                </a:solidFill>
                <a:latin typeface="Roboto Lt"/>
                <a:cs typeface="Roboto Lt"/>
              </a:rPr>
              <a:t>C</a:t>
            </a:r>
            <a:r>
              <a:rPr lang="fr-FR" spc="-120" dirty="0">
                <a:solidFill>
                  <a:schemeClr val="bg1"/>
                </a:solidFill>
                <a:latin typeface="Roboto Lt"/>
                <a:cs typeface="Roboto Lt"/>
              </a:rPr>
              <a:t>’es</a:t>
            </a:r>
            <a:r>
              <a:rPr lang="fr-FR" spc="-73" dirty="0">
                <a:solidFill>
                  <a:schemeClr val="bg1"/>
                </a:solidFill>
                <a:latin typeface="Roboto Lt"/>
                <a:cs typeface="Roboto Lt"/>
              </a:rPr>
              <a:t>t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100" dirty="0">
                <a:solidFill>
                  <a:schemeClr val="bg1"/>
                </a:solidFill>
                <a:latin typeface="Roboto Lt"/>
                <a:cs typeface="Roboto Lt"/>
              </a:rPr>
              <a:t>l’u</a:t>
            </a:r>
            <a:r>
              <a:rPr lang="fr-FR" spc="-152" dirty="0">
                <a:solidFill>
                  <a:schemeClr val="bg1"/>
                </a:solidFill>
                <a:latin typeface="Roboto Lt"/>
                <a:cs typeface="Roboto Lt"/>
              </a:rPr>
              <a:t>n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100" dirty="0">
                <a:solidFill>
                  <a:schemeClr val="bg1"/>
                </a:solidFill>
                <a:latin typeface="Roboto Lt"/>
                <a:cs typeface="Roboto Lt"/>
              </a:rPr>
              <a:t>des  </a:t>
            </a:r>
            <a:r>
              <a:rPr lang="fr-FR" spc="-113" dirty="0">
                <a:solidFill>
                  <a:schemeClr val="bg1"/>
                </a:solidFill>
                <a:latin typeface="Roboto Lt"/>
                <a:cs typeface="Roboto Lt"/>
              </a:rPr>
              <a:t>algorithme</a:t>
            </a:r>
            <a:r>
              <a:rPr lang="fr-FR" spc="-120" dirty="0">
                <a:solidFill>
                  <a:schemeClr val="bg1"/>
                </a:solidFill>
                <a:latin typeface="Roboto Lt"/>
                <a:cs typeface="Roboto Lt"/>
              </a:rPr>
              <a:t>s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133" dirty="0">
                <a:solidFill>
                  <a:schemeClr val="bg1"/>
                </a:solidFill>
                <a:latin typeface="Roboto Lt"/>
                <a:cs typeface="Roboto Lt"/>
              </a:rPr>
              <a:t>d</a:t>
            </a:r>
            <a:r>
              <a:rPr lang="fr-FR" spc="-113" dirty="0">
                <a:solidFill>
                  <a:schemeClr val="bg1"/>
                </a:solidFill>
                <a:latin typeface="Roboto Lt"/>
                <a:cs typeface="Roboto Lt"/>
              </a:rPr>
              <a:t>e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100" dirty="0" err="1">
                <a:solidFill>
                  <a:schemeClr val="bg1"/>
                </a:solidFill>
                <a:latin typeface="Roboto Lt"/>
                <a:cs typeface="Roboto Lt"/>
              </a:rPr>
              <a:t>clusterin</a:t>
            </a:r>
            <a:r>
              <a:rPr lang="fr-FR" spc="-127" dirty="0" err="1">
                <a:solidFill>
                  <a:schemeClr val="bg1"/>
                </a:solidFill>
                <a:latin typeface="Roboto Lt"/>
                <a:cs typeface="Roboto Lt"/>
              </a:rPr>
              <a:t>g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87" dirty="0">
                <a:solidFill>
                  <a:schemeClr val="bg1"/>
                </a:solidFill>
                <a:latin typeface="Roboto Lt"/>
                <a:cs typeface="Roboto Lt"/>
              </a:rPr>
              <a:t>le</a:t>
            </a:r>
            <a:r>
              <a:rPr lang="fr-FR" spc="-107" dirty="0">
                <a:solidFill>
                  <a:schemeClr val="bg1"/>
                </a:solidFill>
                <a:latin typeface="Roboto Lt"/>
                <a:cs typeface="Roboto Lt"/>
              </a:rPr>
              <a:t>s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100" dirty="0">
                <a:solidFill>
                  <a:schemeClr val="bg1"/>
                </a:solidFill>
                <a:latin typeface="Roboto Lt"/>
                <a:cs typeface="Roboto Lt"/>
              </a:rPr>
              <a:t>plus  </a:t>
            </a:r>
            <a:r>
              <a:rPr lang="fr-FR" spc="-107" dirty="0" err="1">
                <a:solidFill>
                  <a:schemeClr val="bg1"/>
                </a:solidFill>
                <a:latin typeface="Roboto Lt"/>
                <a:cs typeface="Roboto Lt"/>
              </a:rPr>
              <a:t>répandus.Il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127" dirty="0">
                <a:solidFill>
                  <a:schemeClr val="bg1"/>
                </a:solidFill>
                <a:latin typeface="Roboto Lt"/>
                <a:cs typeface="Roboto Lt"/>
              </a:rPr>
              <a:t>s’appuie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120" dirty="0">
                <a:solidFill>
                  <a:schemeClr val="bg1"/>
                </a:solidFill>
                <a:latin typeface="Roboto Lt"/>
                <a:cs typeface="Roboto Lt"/>
              </a:rPr>
              <a:t>sur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87" dirty="0">
                <a:solidFill>
                  <a:schemeClr val="bg1"/>
                </a:solidFill>
                <a:latin typeface="Roboto Lt"/>
                <a:cs typeface="Roboto Lt"/>
              </a:rPr>
              <a:t>la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140" dirty="0">
                <a:solidFill>
                  <a:schemeClr val="bg1"/>
                </a:solidFill>
                <a:latin typeface="Roboto Lt"/>
                <a:cs typeface="Roboto Lt"/>
              </a:rPr>
              <a:t>mesure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127" dirty="0">
                <a:solidFill>
                  <a:schemeClr val="bg1"/>
                </a:solidFill>
                <a:latin typeface="Roboto Lt"/>
                <a:cs typeface="Roboto Lt"/>
              </a:rPr>
              <a:t>de </a:t>
            </a:r>
            <a:r>
              <a:rPr lang="fr-FR" spc="-12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113" dirty="0">
                <a:solidFill>
                  <a:schemeClr val="bg1"/>
                </a:solidFill>
                <a:latin typeface="Roboto Lt"/>
                <a:cs typeface="Roboto Lt"/>
              </a:rPr>
              <a:t>distance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127" dirty="0">
                <a:solidFill>
                  <a:schemeClr val="bg1"/>
                </a:solidFill>
                <a:latin typeface="Roboto Lt"/>
                <a:cs typeface="Roboto Lt"/>
              </a:rPr>
              <a:t>pour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107" dirty="0">
                <a:solidFill>
                  <a:schemeClr val="bg1"/>
                </a:solidFill>
                <a:latin typeface="Roboto Lt"/>
                <a:cs typeface="Roboto Lt"/>
              </a:rPr>
              <a:t>créer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93" dirty="0">
                <a:solidFill>
                  <a:schemeClr val="bg1"/>
                </a:solidFill>
                <a:latin typeface="Roboto Lt"/>
                <a:cs typeface="Roboto Lt"/>
              </a:rPr>
              <a:t>les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107" dirty="0">
                <a:solidFill>
                  <a:schemeClr val="bg1"/>
                </a:solidFill>
                <a:latin typeface="Roboto Lt"/>
                <a:cs typeface="Roboto Lt"/>
              </a:rPr>
              <a:t>clusters</a:t>
            </a:r>
            <a:r>
              <a:rPr lang="fr-FR" spc="33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133" dirty="0">
                <a:solidFill>
                  <a:schemeClr val="bg1"/>
                </a:solidFill>
                <a:latin typeface="Roboto Lt"/>
                <a:cs typeface="Roboto Lt"/>
              </a:rPr>
              <a:t>en </a:t>
            </a:r>
            <a:r>
              <a:rPr lang="fr-FR" spc="-127" dirty="0">
                <a:solidFill>
                  <a:schemeClr val="bg1"/>
                </a:solidFill>
                <a:latin typeface="Roboto Lt"/>
                <a:cs typeface="Roboto Lt"/>
              </a:rPr>
              <a:t> minimisan</a:t>
            </a:r>
            <a:r>
              <a:rPr lang="fr-FR" spc="-80" dirty="0">
                <a:solidFill>
                  <a:schemeClr val="bg1"/>
                </a:solidFill>
                <a:latin typeface="Roboto Lt"/>
                <a:cs typeface="Roboto Lt"/>
              </a:rPr>
              <a:t>t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53" dirty="0">
                <a:solidFill>
                  <a:schemeClr val="bg1"/>
                </a:solidFill>
                <a:latin typeface="Roboto Lt"/>
                <a:cs typeface="Roboto Lt"/>
              </a:rPr>
              <a:t>l</a:t>
            </a:r>
            <a:r>
              <a:rPr lang="fr-FR" spc="-113" dirty="0">
                <a:solidFill>
                  <a:schemeClr val="bg1"/>
                </a:solidFill>
                <a:latin typeface="Roboto Lt"/>
                <a:cs typeface="Roboto Lt"/>
              </a:rPr>
              <a:t>a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180" dirty="0">
                <a:solidFill>
                  <a:schemeClr val="bg1"/>
                </a:solidFill>
                <a:latin typeface="Roboto Lt"/>
                <a:cs typeface="Roboto Lt"/>
              </a:rPr>
              <a:t>somm</a:t>
            </a:r>
            <a:r>
              <a:rPr lang="fr-FR" spc="-127" dirty="0">
                <a:solidFill>
                  <a:schemeClr val="bg1"/>
                </a:solidFill>
                <a:latin typeface="Roboto Lt"/>
                <a:cs typeface="Roboto Lt"/>
              </a:rPr>
              <a:t>e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127" dirty="0">
                <a:solidFill>
                  <a:schemeClr val="bg1"/>
                </a:solidFill>
                <a:latin typeface="Roboto Lt"/>
                <a:cs typeface="Roboto Lt"/>
              </a:rPr>
              <a:t>de</a:t>
            </a:r>
            <a:r>
              <a:rPr lang="fr-FR" spc="-120" dirty="0">
                <a:solidFill>
                  <a:schemeClr val="bg1"/>
                </a:solidFill>
                <a:latin typeface="Roboto Lt"/>
                <a:cs typeface="Roboto Lt"/>
              </a:rPr>
              <a:t>s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113" dirty="0">
                <a:solidFill>
                  <a:schemeClr val="bg1"/>
                </a:solidFill>
                <a:latin typeface="Roboto Lt"/>
                <a:cs typeface="Roboto Lt"/>
              </a:rPr>
              <a:t>car</a:t>
            </a:r>
            <a:r>
              <a:rPr lang="fr-FR" spc="-100" dirty="0">
                <a:solidFill>
                  <a:schemeClr val="bg1"/>
                </a:solidFill>
                <a:latin typeface="Roboto Lt"/>
                <a:cs typeface="Roboto Lt"/>
              </a:rPr>
              <a:t>r</a:t>
            </a:r>
            <a:r>
              <a:rPr lang="fr-FR" spc="-120" dirty="0">
                <a:solidFill>
                  <a:schemeClr val="bg1"/>
                </a:solidFill>
                <a:latin typeface="Roboto Lt"/>
                <a:cs typeface="Roboto Lt"/>
              </a:rPr>
              <a:t>é</a:t>
            </a:r>
            <a:r>
              <a:rPr lang="fr-FR" spc="-113" dirty="0">
                <a:solidFill>
                  <a:schemeClr val="bg1"/>
                </a:solidFill>
                <a:latin typeface="Roboto Lt"/>
                <a:cs typeface="Roboto Lt"/>
              </a:rPr>
              <a:t>s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100" dirty="0">
                <a:solidFill>
                  <a:schemeClr val="bg1"/>
                </a:solidFill>
                <a:latin typeface="Roboto Lt"/>
                <a:cs typeface="Roboto Lt"/>
              </a:rPr>
              <a:t>des  </a:t>
            </a:r>
            <a:r>
              <a:rPr lang="fr-FR" spc="-113" dirty="0">
                <a:solidFill>
                  <a:schemeClr val="bg1"/>
                </a:solidFill>
                <a:latin typeface="Roboto Lt"/>
                <a:cs typeface="Roboto Lt"/>
              </a:rPr>
              <a:t>distance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113" dirty="0">
                <a:solidFill>
                  <a:schemeClr val="bg1"/>
                </a:solidFill>
                <a:latin typeface="Roboto Lt"/>
                <a:cs typeface="Roboto Lt"/>
              </a:rPr>
              <a:t>ent</a:t>
            </a:r>
            <a:r>
              <a:rPr lang="fr-FR" spc="-100" dirty="0">
                <a:solidFill>
                  <a:schemeClr val="bg1"/>
                </a:solidFill>
                <a:latin typeface="Roboto Lt"/>
                <a:cs typeface="Roboto Lt"/>
              </a:rPr>
              <a:t>r</a:t>
            </a:r>
            <a:r>
              <a:rPr lang="fr-FR" spc="-107" dirty="0">
                <a:solidFill>
                  <a:schemeClr val="bg1"/>
                </a:solidFill>
                <a:latin typeface="Roboto Lt"/>
                <a:cs typeface="Roboto Lt"/>
              </a:rPr>
              <a:t>e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152" dirty="0">
                <a:solidFill>
                  <a:schemeClr val="bg1"/>
                </a:solidFill>
                <a:latin typeface="Roboto Lt"/>
                <a:cs typeface="Roboto Lt"/>
              </a:rPr>
              <a:t>u</a:t>
            </a:r>
            <a:r>
              <a:rPr lang="fr-FR" spc="-147" dirty="0">
                <a:solidFill>
                  <a:schemeClr val="bg1"/>
                </a:solidFill>
                <a:latin typeface="Roboto Lt"/>
                <a:cs typeface="Roboto Lt"/>
              </a:rPr>
              <a:t>n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113" dirty="0">
                <a:solidFill>
                  <a:schemeClr val="bg1"/>
                </a:solidFill>
                <a:latin typeface="Roboto Lt"/>
                <a:cs typeface="Roboto Lt"/>
              </a:rPr>
              <a:t>poin</a:t>
            </a:r>
            <a:r>
              <a:rPr lang="fr-FR" spc="-73" dirty="0">
                <a:solidFill>
                  <a:schemeClr val="bg1"/>
                </a:solidFill>
                <a:latin typeface="Roboto Lt"/>
                <a:cs typeface="Roboto Lt"/>
              </a:rPr>
              <a:t>t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113" dirty="0">
                <a:solidFill>
                  <a:schemeClr val="bg1"/>
                </a:solidFill>
                <a:latin typeface="Roboto Lt"/>
                <a:cs typeface="Roboto Lt"/>
              </a:rPr>
              <a:t>e</a:t>
            </a:r>
            <a:r>
              <a:rPr lang="fr-FR" spc="-67" dirty="0">
                <a:solidFill>
                  <a:schemeClr val="bg1"/>
                </a:solidFill>
                <a:latin typeface="Roboto Lt"/>
                <a:cs typeface="Roboto Lt"/>
              </a:rPr>
              <a:t>t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53" dirty="0">
                <a:solidFill>
                  <a:schemeClr val="bg1"/>
                </a:solidFill>
                <a:latin typeface="Roboto Lt"/>
                <a:cs typeface="Roboto Lt"/>
              </a:rPr>
              <a:t>l</a:t>
            </a:r>
            <a:r>
              <a:rPr lang="fr-FR" spc="-113" dirty="0">
                <a:solidFill>
                  <a:schemeClr val="bg1"/>
                </a:solidFill>
                <a:latin typeface="Roboto Lt"/>
                <a:cs typeface="Roboto Lt"/>
              </a:rPr>
              <a:t>a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227" dirty="0">
                <a:solidFill>
                  <a:schemeClr val="bg1"/>
                </a:solidFill>
                <a:latin typeface="Roboto Lt"/>
                <a:cs typeface="Roboto Lt"/>
              </a:rPr>
              <a:t>m</a:t>
            </a:r>
            <a:r>
              <a:rPr lang="fr-FR" spc="-160" dirty="0">
                <a:solidFill>
                  <a:schemeClr val="bg1"/>
                </a:solidFill>
                <a:latin typeface="Roboto Lt"/>
                <a:cs typeface="Roboto Lt"/>
              </a:rPr>
              <a:t>o</a:t>
            </a:r>
            <a:r>
              <a:rPr lang="fr-FR" spc="-147" dirty="0">
                <a:solidFill>
                  <a:schemeClr val="bg1"/>
                </a:solidFill>
                <a:latin typeface="Roboto Lt"/>
                <a:cs typeface="Roboto Lt"/>
              </a:rPr>
              <a:t>y</a:t>
            </a:r>
            <a:r>
              <a:rPr lang="fr-FR" spc="-113" dirty="0">
                <a:solidFill>
                  <a:schemeClr val="bg1"/>
                </a:solidFill>
                <a:latin typeface="Roboto Lt"/>
                <a:cs typeface="Roboto Lt"/>
              </a:rPr>
              <a:t>enne  </a:t>
            </a:r>
            <a:r>
              <a:rPr lang="fr-FR" spc="-127" dirty="0">
                <a:solidFill>
                  <a:schemeClr val="bg1"/>
                </a:solidFill>
                <a:latin typeface="Roboto Lt"/>
                <a:cs typeface="Roboto Lt"/>
              </a:rPr>
              <a:t>de</a:t>
            </a:r>
            <a:r>
              <a:rPr lang="fr-FR" spc="-120" dirty="0">
                <a:solidFill>
                  <a:schemeClr val="bg1"/>
                </a:solidFill>
                <a:latin typeface="Roboto Lt"/>
                <a:cs typeface="Roboto Lt"/>
              </a:rPr>
              <a:t>s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107" dirty="0">
                <a:solidFill>
                  <a:schemeClr val="bg1"/>
                </a:solidFill>
                <a:latin typeface="Roboto Lt"/>
                <a:cs typeface="Roboto Lt"/>
              </a:rPr>
              <a:t>point</a:t>
            </a:r>
            <a:r>
              <a:rPr lang="fr-FR" spc="-113" dirty="0">
                <a:solidFill>
                  <a:schemeClr val="bg1"/>
                </a:solidFill>
                <a:latin typeface="Roboto Lt"/>
                <a:cs typeface="Roboto Lt"/>
              </a:rPr>
              <a:t>s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133" dirty="0">
                <a:solidFill>
                  <a:schemeClr val="bg1"/>
                </a:solidFill>
                <a:latin typeface="Roboto Lt"/>
                <a:cs typeface="Roboto Lt"/>
              </a:rPr>
              <a:t>d</a:t>
            </a:r>
            <a:r>
              <a:rPr lang="fr-FR" spc="-113" dirty="0">
                <a:solidFill>
                  <a:schemeClr val="bg1"/>
                </a:solidFill>
                <a:latin typeface="Roboto Lt"/>
                <a:cs typeface="Roboto Lt"/>
              </a:rPr>
              <a:t>e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133" dirty="0">
                <a:solidFill>
                  <a:schemeClr val="bg1"/>
                </a:solidFill>
                <a:latin typeface="Roboto Lt"/>
                <a:cs typeface="Roboto Lt"/>
              </a:rPr>
              <a:t>son</a:t>
            </a:r>
            <a:r>
              <a:rPr lang="fr-FR" spc="-40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100" dirty="0">
                <a:solidFill>
                  <a:schemeClr val="bg1"/>
                </a:solidFill>
                <a:latin typeface="Roboto Lt"/>
                <a:cs typeface="Roboto Lt"/>
              </a:rPr>
              <a:t>cluster(</a:t>
            </a:r>
            <a:r>
              <a:rPr lang="fr-FR" spc="-100" dirty="0" err="1">
                <a:solidFill>
                  <a:schemeClr val="bg1"/>
                </a:solidFill>
                <a:latin typeface="Roboto Lt"/>
                <a:cs typeface="Roboto Lt"/>
              </a:rPr>
              <a:t>cent</a:t>
            </a:r>
            <a:r>
              <a:rPr lang="fr-FR" spc="-93" dirty="0" err="1">
                <a:solidFill>
                  <a:schemeClr val="bg1"/>
                </a:solidFill>
                <a:latin typeface="Roboto Lt"/>
                <a:cs typeface="Roboto Lt"/>
              </a:rPr>
              <a:t>r</a:t>
            </a:r>
            <a:r>
              <a:rPr lang="fr-FR" spc="-80" dirty="0" err="1">
                <a:solidFill>
                  <a:schemeClr val="bg1"/>
                </a:solidFill>
                <a:latin typeface="Roboto Lt"/>
                <a:cs typeface="Roboto Lt"/>
              </a:rPr>
              <a:t>oïde</a:t>
            </a:r>
            <a:r>
              <a:rPr lang="fr-FR" spc="-80" dirty="0">
                <a:solidFill>
                  <a:schemeClr val="bg1"/>
                </a:solidFill>
                <a:latin typeface="Roboto Lt"/>
                <a:cs typeface="Roboto Lt"/>
              </a:rPr>
              <a:t>). </a:t>
            </a:r>
            <a:endParaRPr lang="fr-FR" spc="-80" dirty="0" smtClean="0">
              <a:solidFill>
                <a:schemeClr val="bg1"/>
              </a:solidFill>
              <a:latin typeface="Roboto Lt"/>
              <a:cs typeface="Roboto Lt"/>
            </a:endParaRPr>
          </a:p>
          <a:p>
            <a:pPr marL="16933" marR="6773" lvl="0">
              <a:lnSpc>
                <a:spcPts val="2200"/>
              </a:lnSpc>
              <a:spcBef>
                <a:spcPts val="240"/>
              </a:spcBef>
            </a:pPr>
            <a:endParaRPr lang="fr-FR" spc="-80" dirty="0">
              <a:solidFill>
                <a:schemeClr val="bg1"/>
              </a:solidFill>
              <a:latin typeface="Roboto Lt"/>
              <a:cs typeface="Roboto Lt"/>
            </a:endParaRPr>
          </a:p>
          <a:p>
            <a:pPr marL="16933" marR="6773" lvl="0">
              <a:lnSpc>
                <a:spcPts val="2200"/>
              </a:lnSpc>
              <a:spcBef>
                <a:spcPts val="240"/>
              </a:spcBef>
            </a:pPr>
            <a:r>
              <a:rPr lang="fr-FR" spc="-80" dirty="0" err="1" smtClean="0">
                <a:solidFill>
                  <a:schemeClr val="bg1"/>
                </a:solidFill>
                <a:latin typeface="Roboto Lt"/>
                <a:cs typeface="Roboto Lt"/>
              </a:rPr>
              <a:t>PowerTransformer</a:t>
            </a:r>
            <a:r>
              <a:rPr lang="fr-FR" spc="-80" dirty="0" smtClean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lang="fr-FR" spc="-80" dirty="0">
                <a:solidFill>
                  <a:schemeClr val="bg1"/>
                </a:solidFill>
                <a:latin typeface="Roboto Lt"/>
                <a:cs typeface="Roboto Lt"/>
              </a:rPr>
              <a:t>pour stabiliser la  variance et rendre les distributions plus  normalisées. le résultat de calcul  d'asymétrie des données est presque  nul</a:t>
            </a:r>
            <a:r>
              <a:rPr lang="fr-FR" spc="-80" dirty="0" smtClean="0">
                <a:solidFill>
                  <a:schemeClr val="bg1"/>
                </a:solidFill>
                <a:latin typeface="Roboto Lt"/>
                <a:cs typeface="Roboto Lt"/>
              </a:rPr>
              <a:t>.</a:t>
            </a:r>
          </a:p>
          <a:p>
            <a:pPr marL="16933" marR="6773" lvl="0">
              <a:lnSpc>
                <a:spcPts val="2200"/>
              </a:lnSpc>
              <a:spcBef>
                <a:spcPts val="240"/>
              </a:spcBef>
            </a:pPr>
            <a:endParaRPr lang="fr-FR" spc="-80" dirty="0">
              <a:solidFill>
                <a:schemeClr val="bg1"/>
              </a:solidFill>
              <a:latin typeface="Roboto Lt"/>
              <a:cs typeface="Roboto Lt"/>
            </a:endParaRPr>
          </a:p>
          <a:p>
            <a:pPr marL="16933" marR="6773" lvl="0">
              <a:lnSpc>
                <a:spcPts val="2200"/>
              </a:lnSpc>
              <a:spcBef>
                <a:spcPts val="240"/>
              </a:spcBef>
            </a:pPr>
            <a:r>
              <a:rPr lang="fr-FR" dirty="0">
                <a:solidFill>
                  <a:schemeClr val="bg1"/>
                </a:solidFill>
                <a:latin typeface="Roboto Lt"/>
                <a:cs typeface="Roboto Lt"/>
              </a:rPr>
              <a:t>Transformation et Mise à </a:t>
            </a:r>
            <a:r>
              <a:rPr lang="fr-FR" dirty="0" smtClean="0">
                <a:solidFill>
                  <a:schemeClr val="bg1"/>
                </a:solidFill>
                <a:latin typeface="Roboto Lt"/>
                <a:cs typeface="Roboto Lt"/>
              </a:rPr>
              <a:t>l'échelle:</a:t>
            </a:r>
          </a:p>
          <a:p>
            <a:pPr marL="16933" marR="6773" lvl="0">
              <a:lnSpc>
                <a:spcPts val="2200"/>
              </a:lnSpc>
              <a:spcBef>
                <a:spcPts val="240"/>
              </a:spcBef>
            </a:pPr>
            <a:endParaRPr lang="fr-FR" dirty="0" smtClean="0">
              <a:solidFill>
                <a:schemeClr val="bg1"/>
              </a:solidFill>
              <a:latin typeface="Roboto Lt"/>
              <a:cs typeface="Roboto Lt"/>
            </a:endParaRPr>
          </a:p>
          <a:p>
            <a:pPr marL="302683" marR="6773" lvl="0" indent="-285750">
              <a:lnSpc>
                <a:spcPts val="2200"/>
              </a:lnSpc>
              <a:spcBef>
                <a:spcPts val="240"/>
              </a:spcBef>
              <a:buFont typeface="Wingdings" panose="05000000000000000000" pitchFamily="2" charset="2"/>
              <a:buChar char="Ø"/>
            </a:pPr>
            <a:r>
              <a:rPr lang="fr-FR" dirty="0" err="1" smtClean="0">
                <a:solidFill>
                  <a:schemeClr val="bg1"/>
                </a:solidFill>
                <a:latin typeface="Roboto Lt"/>
                <a:cs typeface="Roboto Lt"/>
              </a:rPr>
              <a:t>MinMaxScaler</a:t>
            </a:r>
            <a:r>
              <a:rPr lang="fr-FR" dirty="0" smtClean="0">
                <a:solidFill>
                  <a:schemeClr val="bg1"/>
                </a:solidFill>
                <a:latin typeface="Roboto Lt"/>
                <a:cs typeface="Roboto Lt"/>
              </a:rPr>
              <a:t> ,</a:t>
            </a:r>
          </a:p>
          <a:p>
            <a:pPr marL="302683" marR="6773" lvl="0" indent="-285750">
              <a:lnSpc>
                <a:spcPts val="2200"/>
              </a:lnSpc>
              <a:spcBef>
                <a:spcPts val="240"/>
              </a:spcBef>
              <a:buFont typeface="Wingdings" panose="05000000000000000000" pitchFamily="2" charset="2"/>
              <a:buChar char="Ø"/>
            </a:pPr>
            <a:r>
              <a:rPr lang="fr-FR" dirty="0" err="1" smtClean="0">
                <a:solidFill>
                  <a:schemeClr val="bg1"/>
                </a:solidFill>
                <a:latin typeface="Roboto Lt"/>
                <a:cs typeface="Roboto Lt"/>
              </a:rPr>
              <a:t>StandardScaler</a:t>
            </a:r>
            <a:r>
              <a:rPr lang="fr-FR" dirty="0">
                <a:solidFill>
                  <a:schemeClr val="bg1"/>
                </a:solidFill>
                <a:latin typeface="Roboto Lt"/>
                <a:cs typeface="Roboto Lt"/>
              </a:rPr>
              <a:t>,  </a:t>
            </a:r>
            <a:endParaRPr lang="fr-FR" dirty="0" smtClean="0">
              <a:solidFill>
                <a:schemeClr val="bg1"/>
              </a:solidFill>
              <a:latin typeface="Roboto Lt"/>
              <a:cs typeface="Roboto Lt"/>
            </a:endParaRPr>
          </a:p>
          <a:p>
            <a:pPr marL="302683" marR="6773" lvl="0" indent="-285750">
              <a:lnSpc>
                <a:spcPts val="2200"/>
              </a:lnSpc>
              <a:spcBef>
                <a:spcPts val="240"/>
              </a:spcBef>
              <a:buFont typeface="Wingdings" panose="05000000000000000000" pitchFamily="2" charset="2"/>
              <a:buChar char="Ø"/>
            </a:pPr>
            <a:r>
              <a:rPr lang="fr-FR" dirty="0" err="1" smtClean="0">
                <a:solidFill>
                  <a:schemeClr val="bg1"/>
                </a:solidFill>
                <a:latin typeface="Roboto Lt"/>
                <a:cs typeface="Roboto Lt"/>
              </a:rPr>
              <a:t>QuantileTransformer</a:t>
            </a:r>
            <a:endParaRPr lang="fr-FR" dirty="0">
              <a:solidFill>
                <a:schemeClr val="bg1"/>
              </a:solidFill>
              <a:latin typeface="Roboto Lt"/>
              <a:cs typeface="Roboto Lt"/>
            </a:endParaRPr>
          </a:p>
          <a:p>
            <a:pPr marL="302683" marR="6773" lvl="0" indent="-285750">
              <a:lnSpc>
                <a:spcPts val="2200"/>
              </a:lnSpc>
              <a:spcBef>
                <a:spcPts val="240"/>
              </a:spcBef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/>
              </a:solidFill>
              <a:latin typeface="Roboto Lt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3202353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234" y="100847"/>
            <a:ext cx="6082338" cy="1184149"/>
          </a:xfrm>
          <a:prstGeom prst="rect">
            <a:avLst/>
          </a:prstGeom>
        </p:spPr>
        <p:txBody>
          <a:bodyPr vert="horz" wrap="square" lIns="0" tIns="1058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833"/>
              </a:spcBef>
            </a:pPr>
            <a:r>
              <a:rPr spc="-233" dirty="0">
                <a:solidFill>
                  <a:schemeClr val="bg1"/>
                </a:solidFill>
              </a:rPr>
              <a:t>K</a:t>
            </a:r>
            <a:r>
              <a:rPr spc="-47" dirty="0">
                <a:solidFill>
                  <a:schemeClr val="bg1"/>
                </a:solidFill>
              </a:rPr>
              <a:t>-</a:t>
            </a:r>
            <a:r>
              <a:rPr spc="-120" dirty="0">
                <a:solidFill>
                  <a:schemeClr val="bg1"/>
                </a:solidFill>
              </a:rPr>
              <a:t>M</a:t>
            </a:r>
            <a:r>
              <a:rPr spc="-320" dirty="0">
                <a:solidFill>
                  <a:schemeClr val="bg1"/>
                </a:solidFill>
              </a:rPr>
              <a:t>E</a:t>
            </a:r>
            <a:r>
              <a:rPr spc="-373" dirty="0">
                <a:solidFill>
                  <a:schemeClr val="bg1"/>
                </a:solidFill>
              </a:rPr>
              <a:t>A</a:t>
            </a:r>
            <a:r>
              <a:rPr spc="-180" dirty="0">
                <a:solidFill>
                  <a:schemeClr val="bg1"/>
                </a:solidFill>
              </a:rPr>
              <a:t>NS</a:t>
            </a:r>
            <a:r>
              <a:rPr spc="-187" dirty="0">
                <a:solidFill>
                  <a:schemeClr val="bg1"/>
                </a:solidFill>
              </a:rPr>
              <a:t> </a:t>
            </a:r>
            <a:r>
              <a:rPr spc="-293" dirty="0">
                <a:solidFill>
                  <a:schemeClr val="bg1"/>
                </a:solidFill>
              </a:rPr>
              <a:t>:Nombre</a:t>
            </a:r>
            <a:r>
              <a:rPr spc="-152" dirty="0">
                <a:solidFill>
                  <a:schemeClr val="bg1"/>
                </a:solidFill>
              </a:rPr>
              <a:t> </a:t>
            </a:r>
            <a:r>
              <a:rPr spc="-305" dirty="0">
                <a:solidFill>
                  <a:schemeClr val="bg1"/>
                </a:solidFill>
              </a:rPr>
              <a:t>de</a:t>
            </a:r>
            <a:r>
              <a:rPr spc="-152" dirty="0">
                <a:solidFill>
                  <a:schemeClr val="bg1"/>
                </a:solidFill>
              </a:rPr>
              <a:t> </a:t>
            </a:r>
            <a:r>
              <a:rPr spc="-167" dirty="0">
                <a:solidFill>
                  <a:schemeClr val="bg1"/>
                </a:solidFill>
              </a:rPr>
              <a:t>clusters</a:t>
            </a:r>
          </a:p>
          <a:p>
            <a:pPr marL="1945591">
              <a:lnSpc>
                <a:spcPct val="100000"/>
              </a:lnSpc>
              <a:spcBef>
                <a:spcPts val="440"/>
              </a:spcBef>
            </a:pPr>
            <a:r>
              <a:rPr lang="fr-FR" sz="1867" spc="7" dirty="0" smtClean="0">
                <a:solidFill>
                  <a:schemeClr val="bg1"/>
                </a:solidFill>
                <a:latin typeface="Roboto Cn"/>
                <a:cs typeface="Roboto Cn"/>
              </a:rPr>
              <a:t/>
            </a:r>
            <a:br>
              <a:rPr lang="fr-FR" sz="1867" spc="7" dirty="0" smtClean="0">
                <a:solidFill>
                  <a:schemeClr val="bg1"/>
                </a:solidFill>
                <a:latin typeface="Roboto Cn"/>
                <a:cs typeface="Roboto Cn"/>
              </a:rPr>
            </a:br>
            <a:r>
              <a:rPr sz="1867" spc="7" dirty="0" err="1" smtClean="0">
                <a:solidFill>
                  <a:schemeClr val="bg1"/>
                </a:solidFill>
                <a:latin typeface="Roboto Cn"/>
                <a:cs typeface="Roboto Cn"/>
              </a:rPr>
              <a:t>QuantileTransformer</a:t>
            </a:r>
            <a:r>
              <a:rPr sz="1867" spc="413" dirty="0" smtClean="0">
                <a:solidFill>
                  <a:schemeClr val="bg1"/>
                </a:solidFill>
                <a:latin typeface="Roboto Cn"/>
                <a:cs typeface="Roboto Cn"/>
              </a:rPr>
              <a:t> </a:t>
            </a:r>
            <a:r>
              <a:rPr sz="1867" b="0" spc="-93" dirty="0">
                <a:solidFill>
                  <a:schemeClr val="bg1"/>
                </a:solidFill>
                <a:latin typeface="Roboto Lt"/>
                <a:cs typeface="Roboto Lt"/>
              </a:rPr>
              <a:t>nbr:7,9,5</a:t>
            </a:r>
            <a:endParaRPr sz="1867" dirty="0">
              <a:solidFill>
                <a:schemeClr val="bg1"/>
              </a:solidFill>
              <a:latin typeface="Roboto Lt"/>
              <a:cs typeface="Roboto 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02916" y="980681"/>
            <a:ext cx="278679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20" dirty="0">
                <a:solidFill>
                  <a:schemeClr val="bg1"/>
                </a:solidFill>
                <a:latin typeface="Roboto Cn"/>
                <a:cs typeface="Roboto Cn"/>
              </a:rPr>
              <a:t>StandardScaler</a:t>
            </a:r>
            <a:r>
              <a:rPr sz="1867" spc="-20" dirty="0">
                <a:solidFill>
                  <a:schemeClr val="bg1"/>
                </a:solidFill>
                <a:latin typeface="Roboto Lt"/>
                <a:cs typeface="Roboto Lt"/>
              </a:rPr>
              <a:t>:6,3,5</a:t>
            </a:r>
            <a:endParaRPr sz="1867" dirty="0">
              <a:solidFill>
                <a:schemeClr val="bg1"/>
              </a:solidFill>
              <a:latin typeface="Roboto Lt"/>
              <a:cs typeface="Roboto 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11941" y="3620081"/>
            <a:ext cx="34417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3" dirty="0">
                <a:solidFill>
                  <a:schemeClr val="bg1"/>
                </a:solidFill>
                <a:latin typeface="Roboto Cn"/>
                <a:cs typeface="Roboto Cn"/>
              </a:rPr>
              <a:t>MinMaxScaler</a:t>
            </a:r>
            <a:r>
              <a:rPr sz="1867" b="1" spc="360" dirty="0">
                <a:solidFill>
                  <a:schemeClr val="bg1"/>
                </a:solidFill>
                <a:latin typeface="Roboto Cn"/>
                <a:cs typeface="Roboto Cn"/>
              </a:rPr>
              <a:t> </a:t>
            </a:r>
            <a:r>
              <a:rPr sz="1867" spc="-107" dirty="0">
                <a:solidFill>
                  <a:schemeClr val="bg1"/>
                </a:solidFill>
                <a:latin typeface="Roboto Lt"/>
                <a:cs typeface="Roboto Lt"/>
              </a:rPr>
              <a:t>nbr:5</a:t>
            </a:r>
            <a:endParaRPr sz="1867" dirty="0">
              <a:solidFill>
                <a:schemeClr val="bg1"/>
              </a:solidFill>
              <a:latin typeface="Roboto Lt"/>
              <a:cs typeface="Roboto 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57570" y="3513147"/>
            <a:ext cx="4442071" cy="3157360"/>
          </a:xfrm>
          <a:prstGeom prst="rect">
            <a:avLst/>
          </a:prstGeom>
          <a:solidFill>
            <a:srgbClr val="F3F3F3"/>
          </a:solidFill>
          <a:ln w="9524">
            <a:solidFill>
              <a:srgbClr val="000000"/>
            </a:solidFill>
          </a:ln>
        </p:spPr>
        <p:txBody>
          <a:bodyPr vert="horz" wrap="square" lIns="0" tIns="5927" rIns="0" bIns="0" rtlCol="0">
            <a:spAutoFit/>
          </a:bodyPr>
          <a:lstStyle/>
          <a:p>
            <a:pPr marL="114297" marR="174409" algn="just">
              <a:lnSpc>
                <a:spcPct val="116100"/>
              </a:lnSpc>
            </a:pPr>
            <a:r>
              <a:rPr sz="1467" b="1" spc="-40" dirty="0" err="1" smtClean="0">
                <a:solidFill>
                  <a:srgbClr val="332533"/>
                </a:solidFill>
                <a:latin typeface="Roboto Cn"/>
                <a:cs typeface="Roboto Cn"/>
              </a:rPr>
              <a:t>Indice</a:t>
            </a:r>
            <a:r>
              <a:rPr sz="1467" b="1" spc="-40" dirty="0" smtClean="0">
                <a:solidFill>
                  <a:srgbClr val="332533"/>
                </a:solidFill>
                <a:latin typeface="Roboto Cn"/>
                <a:cs typeface="Roboto Cn"/>
              </a:rPr>
              <a:t> </a:t>
            </a:r>
            <a:r>
              <a:rPr sz="1467" b="1" spc="7" dirty="0">
                <a:solidFill>
                  <a:srgbClr val="332533"/>
                </a:solidFill>
                <a:latin typeface="Roboto Cn"/>
                <a:cs typeface="Roboto Cn"/>
              </a:rPr>
              <a:t>Silhouette </a:t>
            </a:r>
            <a:r>
              <a:rPr sz="1467" spc="-67" dirty="0">
                <a:solidFill>
                  <a:srgbClr val="332533"/>
                </a:solidFill>
                <a:latin typeface="Roboto Lt"/>
                <a:cs typeface="Roboto Lt"/>
              </a:rPr>
              <a:t>(à </a:t>
            </a:r>
            <a:r>
              <a:rPr sz="1467" spc="-100" dirty="0" err="1">
                <a:solidFill>
                  <a:srgbClr val="332533"/>
                </a:solidFill>
                <a:latin typeface="Roboto Lt"/>
                <a:cs typeface="Roboto Lt"/>
              </a:rPr>
              <a:t>maximiser</a:t>
            </a:r>
            <a:r>
              <a:rPr sz="1467" spc="-100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93" dirty="0" smtClean="0">
                <a:solidFill>
                  <a:srgbClr val="332533"/>
                </a:solidFill>
                <a:latin typeface="Roboto Lt"/>
                <a:cs typeface="Roboto Lt"/>
              </a:rPr>
              <a:t>):</a:t>
            </a:r>
            <a:r>
              <a:rPr lang="fr-FR" sz="1467" spc="-93" dirty="0" smtClean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93" dirty="0" err="1" smtClean="0">
                <a:solidFill>
                  <a:srgbClr val="332533"/>
                </a:solidFill>
                <a:latin typeface="Roboto Lt"/>
                <a:cs typeface="Roboto Lt"/>
              </a:rPr>
              <a:t>mesure</a:t>
            </a:r>
            <a:r>
              <a:rPr sz="1467" spc="-93" dirty="0" smtClean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67" dirty="0">
                <a:solidFill>
                  <a:srgbClr val="332533"/>
                </a:solidFill>
                <a:latin typeface="Roboto Lt"/>
                <a:cs typeface="Roboto Lt"/>
              </a:rPr>
              <a:t>la </a:t>
            </a:r>
            <a:r>
              <a:rPr sz="1467" b="1" dirty="0">
                <a:solidFill>
                  <a:srgbClr val="332533"/>
                </a:solidFill>
                <a:latin typeface="Roboto Cn"/>
                <a:cs typeface="Roboto Cn"/>
              </a:rPr>
              <a:t>cohésion </a:t>
            </a:r>
            <a:r>
              <a:rPr sz="1467" spc="-73" dirty="0">
                <a:solidFill>
                  <a:srgbClr val="332533"/>
                </a:solidFill>
                <a:latin typeface="Roboto Lt"/>
                <a:cs typeface="Roboto Lt"/>
              </a:rPr>
              <a:t>et </a:t>
            </a:r>
            <a:r>
              <a:rPr sz="1467" spc="-67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47" dirty="0">
                <a:solidFill>
                  <a:srgbClr val="332533"/>
                </a:solidFill>
                <a:latin typeface="Roboto Lt"/>
                <a:cs typeface="Roboto Lt"/>
              </a:rPr>
              <a:t>l</a:t>
            </a:r>
            <a:r>
              <a:rPr sz="1467" spc="-87" dirty="0">
                <a:solidFill>
                  <a:srgbClr val="332533"/>
                </a:solidFill>
                <a:latin typeface="Roboto Lt"/>
                <a:cs typeface="Roboto Lt"/>
              </a:rPr>
              <a:t>a</a:t>
            </a:r>
            <a:r>
              <a:rPr sz="1467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b="1" spc="7" dirty="0">
                <a:solidFill>
                  <a:srgbClr val="332533"/>
                </a:solidFill>
                <a:latin typeface="Roboto Cn"/>
                <a:cs typeface="Roboto Cn"/>
              </a:rPr>
              <a:t>sépa</a:t>
            </a:r>
            <a:r>
              <a:rPr sz="1467" b="1" spc="-20" dirty="0">
                <a:solidFill>
                  <a:srgbClr val="332533"/>
                </a:solidFill>
                <a:latin typeface="Roboto Cn"/>
                <a:cs typeface="Roboto Cn"/>
              </a:rPr>
              <a:t>r</a:t>
            </a:r>
            <a:r>
              <a:rPr sz="1467" b="1" spc="-7" dirty="0">
                <a:solidFill>
                  <a:srgbClr val="332533"/>
                </a:solidFill>
                <a:latin typeface="Roboto Cn"/>
                <a:cs typeface="Roboto Cn"/>
              </a:rPr>
              <a:t>ation</a:t>
            </a:r>
            <a:r>
              <a:rPr sz="1467" spc="-20" dirty="0">
                <a:solidFill>
                  <a:srgbClr val="332533"/>
                </a:solidFill>
                <a:latin typeface="Roboto Lt"/>
                <a:cs typeface="Roboto Lt"/>
              </a:rPr>
              <a:t>:</a:t>
            </a:r>
            <a:r>
              <a:rPr sz="1467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87" dirty="0">
                <a:solidFill>
                  <a:srgbClr val="332533"/>
                </a:solidFill>
                <a:latin typeface="Roboto Lt"/>
                <a:cs typeface="Roboto Lt"/>
              </a:rPr>
              <a:t>calcu</a:t>
            </a:r>
            <a:r>
              <a:rPr sz="1467" spc="-40" dirty="0">
                <a:solidFill>
                  <a:srgbClr val="332533"/>
                </a:solidFill>
                <a:latin typeface="Roboto Lt"/>
                <a:cs typeface="Roboto Lt"/>
              </a:rPr>
              <a:t>l</a:t>
            </a:r>
            <a:r>
              <a:rPr sz="1467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107" dirty="0">
                <a:solidFill>
                  <a:srgbClr val="332533"/>
                </a:solidFill>
                <a:latin typeface="Roboto Lt"/>
                <a:cs typeface="Roboto Lt"/>
              </a:rPr>
              <a:t>d</a:t>
            </a:r>
            <a:r>
              <a:rPr sz="1467" spc="-93" dirty="0">
                <a:solidFill>
                  <a:srgbClr val="332533"/>
                </a:solidFill>
                <a:latin typeface="Roboto Lt"/>
                <a:cs typeface="Roboto Lt"/>
              </a:rPr>
              <a:t>e</a:t>
            </a:r>
            <a:r>
              <a:rPr sz="1467" spc="80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47" dirty="0">
                <a:solidFill>
                  <a:srgbClr val="332533"/>
                </a:solidFill>
                <a:latin typeface="Roboto Lt"/>
                <a:cs typeface="Roboto Lt"/>
              </a:rPr>
              <a:t>l</a:t>
            </a:r>
            <a:r>
              <a:rPr sz="1467" spc="-87" dirty="0">
                <a:solidFill>
                  <a:srgbClr val="332533"/>
                </a:solidFill>
                <a:latin typeface="Roboto Lt"/>
                <a:cs typeface="Roboto Lt"/>
              </a:rPr>
              <a:t>a</a:t>
            </a:r>
            <a:r>
              <a:rPr sz="1467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60" dirty="0">
                <a:solidFill>
                  <a:srgbClr val="332533"/>
                </a:solidFill>
                <a:latin typeface="Roboto Lt"/>
                <a:cs typeface="Roboto Lt"/>
              </a:rPr>
              <a:t>dif</a:t>
            </a:r>
            <a:r>
              <a:rPr sz="1467" spc="-67" dirty="0">
                <a:solidFill>
                  <a:srgbClr val="332533"/>
                </a:solidFill>
                <a:latin typeface="Roboto Lt"/>
                <a:cs typeface="Roboto Lt"/>
              </a:rPr>
              <a:t>f</a:t>
            </a:r>
            <a:r>
              <a:rPr sz="1467" spc="-93" dirty="0">
                <a:solidFill>
                  <a:srgbClr val="332533"/>
                </a:solidFill>
                <a:latin typeface="Roboto Lt"/>
                <a:cs typeface="Roboto Lt"/>
              </a:rPr>
              <a:t>é</a:t>
            </a:r>
            <a:r>
              <a:rPr sz="1467" spc="-80" dirty="0">
                <a:solidFill>
                  <a:srgbClr val="332533"/>
                </a:solidFill>
                <a:latin typeface="Roboto Lt"/>
                <a:cs typeface="Roboto Lt"/>
              </a:rPr>
              <a:t>r</a:t>
            </a:r>
            <a:r>
              <a:rPr sz="1467" spc="-100" dirty="0">
                <a:solidFill>
                  <a:srgbClr val="332533"/>
                </a:solidFill>
                <a:latin typeface="Roboto Lt"/>
                <a:cs typeface="Roboto Lt"/>
              </a:rPr>
              <a:t>enc</a:t>
            </a:r>
            <a:r>
              <a:rPr sz="1467" spc="-93" dirty="0">
                <a:solidFill>
                  <a:srgbClr val="332533"/>
                </a:solidFill>
                <a:latin typeface="Roboto Lt"/>
                <a:cs typeface="Roboto Lt"/>
              </a:rPr>
              <a:t>e</a:t>
            </a:r>
            <a:r>
              <a:rPr sz="1467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87" dirty="0">
                <a:solidFill>
                  <a:srgbClr val="332533"/>
                </a:solidFill>
                <a:latin typeface="Roboto Lt"/>
                <a:cs typeface="Roboto Lt"/>
              </a:rPr>
              <a:t>ent</a:t>
            </a:r>
            <a:r>
              <a:rPr sz="1467" spc="-80" dirty="0">
                <a:solidFill>
                  <a:srgbClr val="332533"/>
                </a:solidFill>
                <a:latin typeface="Roboto Lt"/>
                <a:cs typeface="Roboto Lt"/>
              </a:rPr>
              <a:t>r</a:t>
            </a:r>
            <a:r>
              <a:rPr sz="1467" spc="-87" dirty="0">
                <a:solidFill>
                  <a:srgbClr val="332533"/>
                </a:solidFill>
                <a:latin typeface="Roboto Lt"/>
                <a:cs typeface="Roboto Lt"/>
              </a:rPr>
              <a:t>e</a:t>
            </a:r>
            <a:r>
              <a:rPr sz="1467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60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47" dirty="0">
                <a:solidFill>
                  <a:srgbClr val="332533"/>
                </a:solidFill>
                <a:latin typeface="Roboto Lt"/>
                <a:cs typeface="Roboto Lt"/>
              </a:rPr>
              <a:t>l</a:t>
            </a:r>
            <a:r>
              <a:rPr sz="1467" spc="-87" dirty="0">
                <a:solidFill>
                  <a:srgbClr val="332533"/>
                </a:solidFill>
                <a:latin typeface="Roboto Lt"/>
                <a:cs typeface="Roboto Lt"/>
              </a:rPr>
              <a:t>a</a:t>
            </a:r>
            <a:r>
              <a:rPr sz="1467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93" dirty="0" smtClean="0">
                <a:solidFill>
                  <a:srgbClr val="332533"/>
                </a:solidFill>
                <a:latin typeface="Roboto Lt"/>
                <a:cs typeface="Roboto Lt"/>
              </a:rPr>
              <a:t>distance</a:t>
            </a:r>
            <a:r>
              <a:rPr lang="fr-FR" sz="1467" spc="-93" dirty="0" smtClean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100" dirty="0" smtClean="0">
                <a:solidFill>
                  <a:srgbClr val="332533"/>
                </a:solidFill>
                <a:latin typeface="Roboto Lt"/>
                <a:cs typeface="Roboto Lt"/>
              </a:rPr>
              <a:t>«</a:t>
            </a:r>
            <a:r>
              <a:rPr sz="1467" spc="-100" dirty="0">
                <a:solidFill>
                  <a:srgbClr val="332533"/>
                </a:solidFill>
                <a:latin typeface="Roboto Lt"/>
                <a:cs typeface="Roboto Lt"/>
              </a:rPr>
              <a:t>intra-classe»</a:t>
            </a:r>
            <a:r>
              <a:rPr sz="1467" spc="-9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73" dirty="0">
                <a:solidFill>
                  <a:srgbClr val="332533"/>
                </a:solidFill>
                <a:latin typeface="Roboto Lt"/>
                <a:cs typeface="Roboto Lt"/>
              </a:rPr>
              <a:t>et </a:t>
            </a:r>
            <a:r>
              <a:rPr sz="1467" spc="-67" dirty="0">
                <a:solidFill>
                  <a:srgbClr val="332533"/>
                </a:solidFill>
                <a:latin typeface="Roboto Lt"/>
                <a:cs typeface="Roboto Lt"/>
              </a:rPr>
              <a:t>la </a:t>
            </a:r>
            <a:r>
              <a:rPr sz="1467" spc="-87" dirty="0">
                <a:solidFill>
                  <a:srgbClr val="332533"/>
                </a:solidFill>
                <a:latin typeface="Roboto Lt"/>
                <a:cs typeface="Roboto Lt"/>
              </a:rPr>
              <a:t>distance </a:t>
            </a:r>
            <a:r>
              <a:rPr sz="1467" spc="-113" dirty="0">
                <a:solidFill>
                  <a:srgbClr val="332533"/>
                </a:solidFill>
                <a:latin typeface="Roboto Lt"/>
                <a:cs typeface="Roboto Lt"/>
              </a:rPr>
              <a:t>au </a:t>
            </a:r>
            <a:r>
              <a:rPr sz="1467" spc="-87" dirty="0">
                <a:solidFill>
                  <a:srgbClr val="332533"/>
                </a:solidFill>
                <a:latin typeface="Roboto Lt"/>
                <a:cs typeface="Roboto Lt"/>
              </a:rPr>
              <a:t>centroïde</a:t>
            </a:r>
            <a:r>
              <a:rPr sz="1467" spc="-80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60" dirty="0">
                <a:solidFill>
                  <a:srgbClr val="332533"/>
                </a:solidFill>
                <a:latin typeface="Roboto Lt"/>
                <a:cs typeface="Roboto Lt"/>
              </a:rPr>
              <a:t>le </a:t>
            </a:r>
            <a:r>
              <a:rPr sz="1467" spc="-93" dirty="0">
                <a:solidFill>
                  <a:srgbClr val="332533"/>
                </a:solidFill>
                <a:latin typeface="Roboto Lt"/>
                <a:cs typeface="Roboto Lt"/>
              </a:rPr>
              <a:t>plus </a:t>
            </a:r>
            <a:r>
              <a:rPr sz="1467" spc="-100" dirty="0">
                <a:solidFill>
                  <a:srgbClr val="332533"/>
                </a:solidFill>
                <a:latin typeface="Roboto Lt"/>
                <a:cs typeface="Roboto Lt"/>
              </a:rPr>
              <a:t>proche </a:t>
            </a:r>
            <a:r>
              <a:rPr sz="1467" spc="-9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107" dirty="0">
                <a:solidFill>
                  <a:srgbClr val="332533"/>
                </a:solidFill>
                <a:latin typeface="Roboto Lt"/>
                <a:cs typeface="Roboto Lt"/>
              </a:rPr>
              <a:t>d’u</a:t>
            </a:r>
            <a:r>
              <a:rPr sz="1467" spc="-120" dirty="0">
                <a:solidFill>
                  <a:srgbClr val="332533"/>
                </a:solidFill>
                <a:latin typeface="Roboto Lt"/>
                <a:cs typeface="Roboto Lt"/>
              </a:rPr>
              <a:t>n</a:t>
            </a:r>
            <a:r>
              <a:rPr sz="1467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60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93" dirty="0">
                <a:solidFill>
                  <a:srgbClr val="332533"/>
                </a:solidFill>
                <a:latin typeface="Roboto Lt"/>
                <a:cs typeface="Roboto Lt"/>
              </a:rPr>
              <a:t>aut</a:t>
            </a:r>
            <a:r>
              <a:rPr sz="1467" spc="-87" dirty="0">
                <a:solidFill>
                  <a:srgbClr val="332533"/>
                </a:solidFill>
                <a:latin typeface="Roboto Lt"/>
                <a:cs typeface="Roboto Lt"/>
              </a:rPr>
              <a:t>re</a:t>
            </a:r>
            <a:r>
              <a:rPr sz="1467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87" dirty="0">
                <a:solidFill>
                  <a:srgbClr val="332533"/>
                </a:solidFill>
                <a:latin typeface="Roboto Lt"/>
                <a:cs typeface="Roboto Lt"/>
              </a:rPr>
              <a:t>cluste</a:t>
            </a:r>
            <a:r>
              <a:rPr sz="1467" spc="-152" dirty="0">
                <a:solidFill>
                  <a:srgbClr val="332533"/>
                </a:solidFill>
                <a:latin typeface="Roboto Lt"/>
                <a:cs typeface="Roboto Lt"/>
              </a:rPr>
              <a:t>r</a:t>
            </a:r>
            <a:r>
              <a:rPr sz="1467" dirty="0" smtClean="0">
                <a:solidFill>
                  <a:srgbClr val="332533"/>
                </a:solidFill>
                <a:latin typeface="Roboto Lt"/>
                <a:cs typeface="Roboto Lt"/>
              </a:rPr>
              <a:t>.</a:t>
            </a:r>
            <a:endParaRPr lang="fr-FR" sz="1467" dirty="0" smtClean="0">
              <a:solidFill>
                <a:srgbClr val="332533"/>
              </a:solidFill>
              <a:latin typeface="Roboto Lt"/>
              <a:cs typeface="Roboto Lt"/>
            </a:endParaRPr>
          </a:p>
          <a:p>
            <a:pPr marL="114297" marR="174409" algn="just">
              <a:lnSpc>
                <a:spcPct val="116100"/>
              </a:lnSpc>
            </a:pPr>
            <a:endParaRPr sz="1467" dirty="0">
              <a:latin typeface="Roboto Lt"/>
              <a:cs typeface="Roboto Lt"/>
            </a:endParaRPr>
          </a:p>
          <a:p>
            <a:pPr marL="114297" marR="233674" algn="just">
              <a:lnSpc>
                <a:spcPct val="102299"/>
              </a:lnSpc>
            </a:pPr>
            <a:r>
              <a:rPr sz="1467" b="1" dirty="0" smtClean="0">
                <a:solidFill>
                  <a:srgbClr val="332533"/>
                </a:solidFill>
                <a:latin typeface="Roboto Cn"/>
                <a:cs typeface="Roboto Cn"/>
              </a:rPr>
              <a:t>Distortion </a:t>
            </a:r>
            <a:r>
              <a:rPr sz="1467" b="1" spc="-47" dirty="0">
                <a:solidFill>
                  <a:srgbClr val="332533"/>
                </a:solidFill>
                <a:latin typeface="Roboto Cn"/>
                <a:cs typeface="Roboto Cn"/>
              </a:rPr>
              <a:t>(</a:t>
            </a:r>
            <a:r>
              <a:rPr sz="1467" b="1" spc="-47" dirty="0" err="1">
                <a:solidFill>
                  <a:srgbClr val="332533"/>
                </a:solidFill>
                <a:latin typeface="Roboto Cn"/>
                <a:cs typeface="Roboto Cn"/>
              </a:rPr>
              <a:t>coude</a:t>
            </a:r>
            <a:r>
              <a:rPr sz="1467" b="1" spc="-47" dirty="0" smtClean="0">
                <a:solidFill>
                  <a:srgbClr val="332533"/>
                </a:solidFill>
                <a:latin typeface="Roboto Cn"/>
                <a:cs typeface="Roboto Cn"/>
              </a:rPr>
              <a:t>):</a:t>
            </a:r>
            <a:r>
              <a:rPr lang="fr-FR" sz="1467" b="1" spc="-47" dirty="0" smtClean="0">
                <a:solidFill>
                  <a:srgbClr val="332533"/>
                </a:solidFill>
                <a:latin typeface="Roboto Cn"/>
                <a:cs typeface="Roboto Cn"/>
              </a:rPr>
              <a:t> </a:t>
            </a:r>
            <a:r>
              <a:rPr sz="1467" spc="-47" dirty="0" err="1" smtClean="0">
                <a:solidFill>
                  <a:srgbClr val="332533"/>
                </a:solidFill>
                <a:latin typeface="Roboto Lt"/>
                <a:cs typeface="Roboto Lt"/>
              </a:rPr>
              <a:t>mesure</a:t>
            </a:r>
            <a:r>
              <a:rPr sz="1467" spc="-47" dirty="0" smtClean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67" dirty="0">
                <a:solidFill>
                  <a:srgbClr val="332533"/>
                </a:solidFill>
                <a:latin typeface="Roboto Lt"/>
                <a:cs typeface="Roboto Lt"/>
              </a:rPr>
              <a:t>la </a:t>
            </a:r>
            <a:r>
              <a:rPr sz="1467" b="1" dirty="0">
                <a:solidFill>
                  <a:srgbClr val="332533"/>
                </a:solidFill>
                <a:latin typeface="Roboto Cn"/>
                <a:cs typeface="Roboto Cn"/>
              </a:rPr>
              <a:t>variance </a:t>
            </a:r>
            <a:r>
              <a:rPr sz="1467" spc="-100" dirty="0">
                <a:solidFill>
                  <a:srgbClr val="332533"/>
                </a:solidFill>
                <a:latin typeface="Roboto Lt"/>
                <a:cs typeface="Roboto Lt"/>
              </a:rPr>
              <a:t>«intra-classe» </a:t>
            </a:r>
            <a:r>
              <a:rPr sz="1467" spc="-20" dirty="0">
                <a:solidFill>
                  <a:srgbClr val="332533"/>
                </a:solidFill>
                <a:latin typeface="Roboto Lt"/>
                <a:cs typeface="Roboto Lt"/>
              </a:rPr>
              <a:t>: </a:t>
            </a:r>
            <a:r>
              <a:rPr sz="1467" spc="-1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120" dirty="0">
                <a:solidFill>
                  <a:srgbClr val="332533"/>
                </a:solidFill>
                <a:latin typeface="Roboto Lt"/>
                <a:cs typeface="Roboto Lt"/>
              </a:rPr>
              <a:t>Moyenne </a:t>
            </a:r>
            <a:r>
              <a:rPr sz="1467" spc="-100" dirty="0">
                <a:solidFill>
                  <a:srgbClr val="332533"/>
                </a:solidFill>
                <a:latin typeface="Roboto Lt"/>
                <a:cs typeface="Roboto Lt"/>
              </a:rPr>
              <a:t>des </a:t>
            </a:r>
            <a:r>
              <a:rPr sz="1467" spc="-133" dirty="0">
                <a:solidFill>
                  <a:srgbClr val="332533"/>
                </a:solidFill>
                <a:latin typeface="Roboto Lt"/>
                <a:cs typeface="Roboto Lt"/>
              </a:rPr>
              <a:t>sommes </a:t>
            </a:r>
            <a:r>
              <a:rPr sz="1467" spc="-100" dirty="0">
                <a:solidFill>
                  <a:srgbClr val="332533"/>
                </a:solidFill>
                <a:latin typeface="Roboto Lt"/>
                <a:cs typeface="Roboto Lt"/>
              </a:rPr>
              <a:t>des </a:t>
            </a:r>
            <a:r>
              <a:rPr sz="1467" spc="-93" dirty="0">
                <a:solidFill>
                  <a:srgbClr val="332533"/>
                </a:solidFill>
                <a:latin typeface="Roboto Lt"/>
                <a:cs typeface="Roboto Lt"/>
              </a:rPr>
              <a:t>distances quadratiques</a:t>
            </a:r>
            <a:r>
              <a:rPr sz="1467" spc="-87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100" dirty="0">
                <a:solidFill>
                  <a:srgbClr val="332533"/>
                </a:solidFill>
                <a:latin typeface="Roboto Lt"/>
                <a:cs typeface="Roboto Lt"/>
              </a:rPr>
              <a:t>des </a:t>
            </a:r>
            <a:r>
              <a:rPr sz="1467" spc="-9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87" dirty="0">
                <a:solidFill>
                  <a:srgbClr val="332533"/>
                </a:solidFill>
                <a:latin typeface="Roboto Lt"/>
                <a:cs typeface="Roboto Lt"/>
              </a:rPr>
              <a:t>point</a:t>
            </a:r>
            <a:r>
              <a:rPr sz="1467" spc="-93" dirty="0">
                <a:solidFill>
                  <a:srgbClr val="332533"/>
                </a:solidFill>
                <a:latin typeface="Roboto Lt"/>
                <a:cs typeface="Roboto Lt"/>
              </a:rPr>
              <a:t>s</a:t>
            </a:r>
            <a:r>
              <a:rPr sz="1467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113" dirty="0">
                <a:solidFill>
                  <a:srgbClr val="332533"/>
                </a:solidFill>
                <a:latin typeface="Roboto Lt"/>
                <a:cs typeface="Roboto Lt"/>
              </a:rPr>
              <a:t>a</a:t>
            </a:r>
            <a:r>
              <a:rPr sz="1467" spc="-107" dirty="0">
                <a:solidFill>
                  <a:srgbClr val="332533"/>
                </a:solidFill>
                <a:latin typeface="Roboto Lt"/>
                <a:cs typeface="Roboto Lt"/>
              </a:rPr>
              <a:t>u</a:t>
            </a:r>
            <a:r>
              <a:rPr sz="1467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93" dirty="0">
                <a:solidFill>
                  <a:srgbClr val="332533"/>
                </a:solidFill>
                <a:latin typeface="Roboto Lt"/>
                <a:cs typeface="Roboto Lt"/>
              </a:rPr>
              <a:t>cent</a:t>
            </a:r>
            <a:r>
              <a:rPr sz="1467" spc="-80" dirty="0">
                <a:solidFill>
                  <a:srgbClr val="332533"/>
                </a:solidFill>
                <a:latin typeface="Roboto Lt"/>
                <a:cs typeface="Roboto Lt"/>
              </a:rPr>
              <a:t>roïd</a:t>
            </a:r>
            <a:r>
              <a:rPr sz="1467" spc="-87" dirty="0">
                <a:solidFill>
                  <a:srgbClr val="332533"/>
                </a:solidFill>
                <a:latin typeface="Roboto Lt"/>
                <a:cs typeface="Roboto Lt"/>
              </a:rPr>
              <a:t>e</a:t>
            </a:r>
            <a:r>
              <a:rPr sz="1467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40" dirty="0">
                <a:solidFill>
                  <a:srgbClr val="332533"/>
                </a:solidFill>
                <a:latin typeface="Roboto Lt"/>
                <a:cs typeface="Roboto Lt"/>
              </a:rPr>
              <a:t>l</a:t>
            </a:r>
            <a:r>
              <a:rPr sz="1467" spc="-80" dirty="0">
                <a:solidFill>
                  <a:srgbClr val="332533"/>
                </a:solidFill>
                <a:latin typeface="Roboto Lt"/>
                <a:cs typeface="Roboto Lt"/>
              </a:rPr>
              <a:t>e</a:t>
            </a:r>
            <a:r>
              <a:rPr sz="1467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87" dirty="0">
                <a:solidFill>
                  <a:srgbClr val="332533"/>
                </a:solidFill>
                <a:latin typeface="Roboto Lt"/>
                <a:cs typeface="Roboto Lt"/>
              </a:rPr>
              <a:t>plu</a:t>
            </a:r>
            <a:r>
              <a:rPr sz="1467" spc="-93" dirty="0">
                <a:solidFill>
                  <a:srgbClr val="332533"/>
                </a:solidFill>
                <a:latin typeface="Roboto Lt"/>
                <a:cs typeface="Roboto Lt"/>
              </a:rPr>
              <a:t>s</a:t>
            </a:r>
            <a:r>
              <a:rPr sz="1467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107" dirty="0" err="1">
                <a:solidFill>
                  <a:srgbClr val="332533"/>
                </a:solidFill>
                <a:latin typeface="Roboto Lt"/>
                <a:cs typeface="Roboto Lt"/>
              </a:rPr>
              <a:t>p</a:t>
            </a:r>
            <a:r>
              <a:rPr sz="1467" spc="-87" dirty="0" err="1">
                <a:solidFill>
                  <a:srgbClr val="332533"/>
                </a:solidFill>
                <a:latin typeface="Roboto Lt"/>
                <a:cs typeface="Roboto Lt"/>
              </a:rPr>
              <a:t>roche</a:t>
            </a:r>
            <a:r>
              <a:rPr sz="1467" spc="-87" dirty="0" smtClean="0">
                <a:solidFill>
                  <a:srgbClr val="332533"/>
                </a:solidFill>
                <a:latin typeface="Roboto Lt"/>
                <a:cs typeface="Roboto Lt"/>
              </a:rPr>
              <a:t>.</a:t>
            </a:r>
            <a:endParaRPr lang="fr-FR" sz="1467" spc="-87" dirty="0" smtClean="0">
              <a:solidFill>
                <a:srgbClr val="332533"/>
              </a:solidFill>
              <a:latin typeface="Roboto Lt"/>
              <a:cs typeface="Roboto Lt"/>
            </a:endParaRPr>
          </a:p>
          <a:p>
            <a:pPr marL="114297" marR="233674" algn="just">
              <a:lnSpc>
                <a:spcPct val="102299"/>
              </a:lnSpc>
            </a:pPr>
            <a:endParaRPr sz="1467" dirty="0">
              <a:latin typeface="Roboto Lt"/>
              <a:cs typeface="Roboto Lt"/>
            </a:endParaRPr>
          </a:p>
          <a:p>
            <a:pPr marL="114297" marR="323419">
              <a:lnSpc>
                <a:spcPct val="102299"/>
              </a:lnSpc>
            </a:pPr>
            <a:r>
              <a:rPr sz="1467" b="1" spc="-20" dirty="0" err="1" smtClean="0">
                <a:solidFill>
                  <a:srgbClr val="332533"/>
                </a:solidFill>
                <a:latin typeface="Roboto Cn"/>
                <a:cs typeface="Roboto Cn"/>
              </a:rPr>
              <a:t>Davies_Bouldin</a:t>
            </a:r>
            <a:r>
              <a:rPr sz="1467" b="1" spc="-20" dirty="0" smtClean="0">
                <a:solidFill>
                  <a:srgbClr val="332533"/>
                </a:solidFill>
                <a:latin typeface="Roboto Cn"/>
                <a:cs typeface="Roboto Cn"/>
              </a:rPr>
              <a:t> </a:t>
            </a:r>
            <a:r>
              <a:rPr sz="1467" spc="-67" dirty="0">
                <a:solidFill>
                  <a:srgbClr val="332533"/>
                </a:solidFill>
                <a:latin typeface="Roboto Lt"/>
                <a:cs typeface="Roboto Lt"/>
              </a:rPr>
              <a:t>(à </a:t>
            </a:r>
            <a:r>
              <a:rPr sz="1467" spc="-93" dirty="0">
                <a:solidFill>
                  <a:srgbClr val="332533"/>
                </a:solidFill>
                <a:latin typeface="Roboto Lt"/>
                <a:cs typeface="Roboto Lt"/>
              </a:rPr>
              <a:t>minimiser) </a:t>
            </a:r>
            <a:r>
              <a:rPr sz="1467" spc="-33" dirty="0">
                <a:solidFill>
                  <a:srgbClr val="332533"/>
                </a:solidFill>
                <a:latin typeface="Roboto Lt"/>
                <a:cs typeface="Roboto Lt"/>
              </a:rPr>
              <a:t>il</a:t>
            </a:r>
            <a:r>
              <a:rPr sz="1467" spc="-27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113" dirty="0">
                <a:solidFill>
                  <a:srgbClr val="332533"/>
                </a:solidFill>
                <a:latin typeface="Roboto Lt"/>
                <a:cs typeface="Roboto Lt"/>
              </a:rPr>
              <a:t>mesure</a:t>
            </a:r>
            <a:r>
              <a:rPr sz="1467" spc="-107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73" dirty="0">
                <a:solidFill>
                  <a:srgbClr val="332533"/>
                </a:solidFill>
                <a:latin typeface="Roboto Lt"/>
                <a:cs typeface="Roboto Lt"/>
              </a:rPr>
              <a:t>la </a:t>
            </a:r>
            <a:r>
              <a:rPr sz="1467" spc="-67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b="1" dirty="0">
                <a:solidFill>
                  <a:srgbClr val="332533"/>
                </a:solidFill>
                <a:latin typeface="Roboto Cn"/>
                <a:cs typeface="Roboto Cn"/>
              </a:rPr>
              <a:t>l’homogénéit</a:t>
            </a:r>
            <a:r>
              <a:rPr sz="1467" b="1" spc="7" dirty="0">
                <a:solidFill>
                  <a:srgbClr val="332533"/>
                </a:solidFill>
                <a:latin typeface="Roboto Cn"/>
                <a:cs typeface="Roboto Cn"/>
              </a:rPr>
              <a:t>é</a:t>
            </a:r>
            <a:r>
              <a:rPr sz="1467" b="1" spc="40" dirty="0">
                <a:solidFill>
                  <a:srgbClr val="332533"/>
                </a:solidFill>
                <a:latin typeface="Roboto Cn"/>
                <a:cs typeface="Roboto Cn"/>
              </a:rPr>
              <a:t> </a:t>
            </a:r>
            <a:r>
              <a:rPr sz="1467" spc="-93" dirty="0">
                <a:solidFill>
                  <a:srgbClr val="332533"/>
                </a:solidFill>
                <a:latin typeface="Roboto Lt"/>
                <a:cs typeface="Roboto Lt"/>
              </a:rPr>
              <a:t>e</a:t>
            </a:r>
            <a:r>
              <a:rPr sz="1467" spc="-53" dirty="0">
                <a:solidFill>
                  <a:srgbClr val="332533"/>
                </a:solidFill>
                <a:latin typeface="Roboto Lt"/>
                <a:cs typeface="Roboto Lt"/>
              </a:rPr>
              <a:t>t</a:t>
            </a:r>
            <a:r>
              <a:rPr sz="1467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47" dirty="0">
                <a:solidFill>
                  <a:srgbClr val="332533"/>
                </a:solidFill>
                <a:latin typeface="Roboto Lt"/>
                <a:cs typeface="Roboto Lt"/>
              </a:rPr>
              <a:t>l</a:t>
            </a:r>
            <a:r>
              <a:rPr sz="1467" spc="-87" dirty="0">
                <a:solidFill>
                  <a:srgbClr val="332533"/>
                </a:solidFill>
                <a:latin typeface="Roboto Lt"/>
                <a:cs typeface="Roboto Lt"/>
              </a:rPr>
              <a:t>a</a:t>
            </a:r>
            <a:r>
              <a:rPr sz="1467" spc="-27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b="1" spc="7" dirty="0">
                <a:solidFill>
                  <a:srgbClr val="332533"/>
                </a:solidFill>
                <a:latin typeface="Roboto Cn"/>
                <a:cs typeface="Roboto Cn"/>
              </a:rPr>
              <a:t>sépa</a:t>
            </a:r>
            <a:r>
              <a:rPr sz="1467" b="1" spc="-20" dirty="0">
                <a:solidFill>
                  <a:srgbClr val="332533"/>
                </a:solidFill>
                <a:latin typeface="Roboto Cn"/>
                <a:cs typeface="Roboto Cn"/>
              </a:rPr>
              <a:t>r</a:t>
            </a:r>
            <a:r>
              <a:rPr sz="1467" b="1" spc="-7" dirty="0">
                <a:solidFill>
                  <a:srgbClr val="332533"/>
                </a:solidFill>
                <a:latin typeface="Roboto Cn"/>
                <a:cs typeface="Roboto Cn"/>
              </a:rPr>
              <a:t>ation</a:t>
            </a:r>
            <a:r>
              <a:rPr sz="1467" spc="-73" dirty="0">
                <a:solidFill>
                  <a:srgbClr val="332533"/>
                </a:solidFill>
                <a:latin typeface="Roboto Lt"/>
                <a:cs typeface="Roboto Lt"/>
              </a:rPr>
              <a:t>:es</a:t>
            </a:r>
            <a:r>
              <a:rPr sz="1467" spc="-53" dirty="0">
                <a:solidFill>
                  <a:srgbClr val="332533"/>
                </a:solidFill>
                <a:latin typeface="Roboto Lt"/>
                <a:cs typeface="Roboto Lt"/>
              </a:rPr>
              <a:t>t</a:t>
            </a:r>
            <a:r>
              <a:rPr sz="1467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107" dirty="0">
                <a:solidFill>
                  <a:srgbClr val="332533"/>
                </a:solidFill>
                <a:latin typeface="Roboto Lt"/>
                <a:cs typeface="Roboto Lt"/>
              </a:rPr>
              <a:t>bas</a:t>
            </a:r>
            <a:r>
              <a:rPr sz="1467" spc="-93" dirty="0">
                <a:solidFill>
                  <a:srgbClr val="332533"/>
                </a:solidFill>
                <a:latin typeface="Roboto Lt"/>
                <a:cs typeface="Roboto Lt"/>
              </a:rPr>
              <a:t>é</a:t>
            </a:r>
            <a:r>
              <a:rPr sz="1467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107" dirty="0">
                <a:solidFill>
                  <a:srgbClr val="332533"/>
                </a:solidFill>
                <a:latin typeface="Roboto Lt"/>
                <a:cs typeface="Roboto Lt"/>
              </a:rPr>
              <a:t>su</a:t>
            </a:r>
            <a:r>
              <a:rPr sz="1467" spc="-67" dirty="0">
                <a:solidFill>
                  <a:srgbClr val="332533"/>
                </a:solidFill>
                <a:latin typeface="Roboto Lt"/>
                <a:cs typeface="Roboto Lt"/>
              </a:rPr>
              <a:t>r</a:t>
            </a:r>
            <a:r>
              <a:rPr sz="1467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40" dirty="0">
                <a:solidFill>
                  <a:srgbClr val="332533"/>
                </a:solidFill>
                <a:latin typeface="Roboto Lt"/>
                <a:cs typeface="Roboto Lt"/>
              </a:rPr>
              <a:t>l</a:t>
            </a:r>
            <a:r>
              <a:rPr sz="1467" spc="-80" dirty="0">
                <a:solidFill>
                  <a:srgbClr val="332533"/>
                </a:solidFill>
                <a:latin typeface="Roboto Lt"/>
                <a:cs typeface="Roboto Lt"/>
              </a:rPr>
              <a:t>e</a:t>
            </a:r>
            <a:r>
              <a:rPr sz="1467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93" dirty="0">
                <a:solidFill>
                  <a:srgbClr val="332533"/>
                </a:solidFill>
                <a:latin typeface="Roboto Lt"/>
                <a:cs typeface="Roboto Lt"/>
              </a:rPr>
              <a:t>r</a:t>
            </a:r>
            <a:r>
              <a:rPr sz="1467" spc="-107" dirty="0">
                <a:solidFill>
                  <a:srgbClr val="332533"/>
                </a:solidFill>
                <a:latin typeface="Roboto Lt"/>
                <a:cs typeface="Roboto Lt"/>
              </a:rPr>
              <a:t>appo</a:t>
            </a:r>
            <a:r>
              <a:rPr sz="1467" spc="-33" dirty="0">
                <a:solidFill>
                  <a:srgbClr val="332533"/>
                </a:solidFill>
                <a:latin typeface="Roboto Lt"/>
                <a:cs typeface="Roboto Lt"/>
              </a:rPr>
              <a:t>r</a:t>
            </a:r>
            <a:r>
              <a:rPr sz="1467" spc="-40" dirty="0">
                <a:solidFill>
                  <a:srgbClr val="332533"/>
                </a:solidFill>
                <a:latin typeface="Roboto Lt"/>
                <a:cs typeface="Roboto Lt"/>
              </a:rPr>
              <a:t>t  </a:t>
            </a:r>
            <a:r>
              <a:rPr sz="1467" spc="-87" dirty="0">
                <a:solidFill>
                  <a:srgbClr val="332533"/>
                </a:solidFill>
                <a:latin typeface="Roboto Lt"/>
                <a:cs typeface="Roboto Lt"/>
              </a:rPr>
              <a:t>entre</a:t>
            </a:r>
            <a:r>
              <a:rPr sz="1467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73" dirty="0">
                <a:solidFill>
                  <a:srgbClr val="332533"/>
                </a:solidFill>
                <a:latin typeface="Roboto Lt"/>
                <a:cs typeface="Roboto Lt"/>
              </a:rPr>
              <a:t>les</a:t>
            </a:r>
            <a:r>
              <a:rPr sz="1467" spc="-27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93" dirty="0">
                <a:solidFill>
                  <a:srgbClr val="332533"/>
                </a:solidFill>
                <a:latin typeface="Roboto Lt"/>
                <a:cs typeface="Roboto Lt"/>
              </a:rPr>
              <a:t>distances</a:t>
            </a:r>
            <a:r>
              <a:rPr sz="1467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100" dirty="0">
                <a:solidFill>
                  <a:srgbClr val="332533"/>
                </a:solidFill>
                <a:latin typeface="Roboto Lt"/>
                <a:cs typeface="Roboto Lt"/>
              </a:rPr>
              <a:t>«intra-classe»</a:t>
            </a:r>
            <a:r>
              <a:rPr sz="1467" spc="-27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73" dirty="0">
                <a:solidFill>
                  <a:srgbClr val="332533"/>
                </a:solidFill>
                <a:latin typeface="Roboto Lt"/>
                <a:cs typeface="Roboto Lt"/>
              </a:rPr>
              <a:t>et</a:t>
            </a:r>
            <a:r>
              <a:rPr sz="1467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467" spc="-93" dirty="0">
                <a:solidFill>
                  <a:srgbClr val="332533"/>
                </a:solidFill>
                <a:latin typeface="Roboto Lt"/>
                <a:cs typeface="Roboto Lt"/>
              </a:rPr>
              <a:t>«inter-classe»</a:t>
            </a:r>
            <a:endParaRPr sz="1467" dirty="0">
              <a:latin typeface="Roboto Lt"/>
              <a:cs typeface="Roboto L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00486" y="1422167"/>
            <a:ext cx="5924127" cy="2065867"/>
            <a:chOff x="4575364" y="1066625"/>
            <a:chExt cx="4443095" cy="15494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4890" y="1076150"/>
              <a:ext cx="4423433" cy="15302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80127" y="1071387"/>
              <a:ext cx="4433570" cy="1539875"/>
            </a:xfrm>
            <a:custGeom>
              <a:avLst/>
              <a:gdLst/>
              <a:ahLst/>
              <a:cxnLst/>
              <a:rect l="l" t="t" r="r" b="b"/>
              <a:pathLst>
                <a:path w="4433570" h="1539875">
                  <a:moveTo>
                    <a:pt x="0" y="0"/>
                  </a:moveTo>
                  <a:lnTo>
                    <a:pt x="4432958" y="0"/>
                  </a:lnTo>
                  <a:lnTo>
                    <a:pt x="4432958" y="1539824"/>
                  </a:lnTo>
                  <a:lnTo>
                    <a:pt x="0" y="15398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1883" y="1383403"/>
            <a:ext cx="5902960" cy="2065867"/>
            <a:chOff x="56650" y="1066625"/>
            <a:chExt cx="4427220" cy="15494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75" y="1076150"/>
              <a:ext cx="4408162" cy="15302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1412" y="1071387"/>
              <a:ext cx="4417695" cy="1539875"/>
            </a:xfrm>
            <a:custGeom>
              <a:avLst/>
              <a:gdLst/>
              <a:ahLst/>
              <a:cxnLst/>
              <a:rect l="l" t="t" r="r" b="b"/>
              <a:pathLst>
                <a:path w="4417695" h="1539875">
                  <a:moveTo>
                    <a:pt x="0" y="0"/>
                  </a:moveTo>
                  <a:lnTo>
                    <a:pt x="4417687" y="0"/>
                  </a:lnTo>
                  <a:lnTo>
                    <a:pt x="4417687" y="1539824"/>
                  </a:lnTo>
                  <a:lnTo>
                    <a:pt x="0" y="15398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5534" y="4079283"/>
            <a:ext cx="7433733" cy="2597573"/>
            <a:chOff x="56650" y="3059462"/>
            <a:chExt cx="5575300" cy="194818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13467" y="3882399"/>
              <a:ext cx="257707" cy="28135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175" y="3068987"/>
              <a:ext cx="5556024" cy="192877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412" y="3064225"/>
              <a:ext cx="5565775" cy="1938655"/>
            </a:xfrm>
            <a:custGeom>
              <a:avLst/>
              <a:gdLst/>
              <a:ahLst/>
              <a:cxnLst/>
              <a:rect l="l" t="t" r="r" b="b"/>
              <a:pathLst>
                <a:path w="5565775" h="1938654">
                  <a:moveTo>
                    <a:pt x="0" y="0"/>
                  </a:moveTo>
                  <a:lnTo>
                    <a:pt x="5565549" y="0"/>
                  </a:lnTo>
                  <a:lnTo>
                    <a:pt x="5565549" y="1938300"/>
                  </a:lnTo>
                  <a:lnTo>
                    <a:pt x="0" y="19383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840583" y="3558423"/>
              <a:ext cx="5715" cy="1233805"/>
            </a:xfrm>
            <a:custGeom>
              <a:avLst/>
              <a:gdLst/>
              <a:ahLst/>
              <a:cxnLst/>
              <a:rect l="l" t="t" r="r" b="b"/>
              <a:pathLst>
                <a:path w="5714" h="1233804">
                  <a:moveTo>
                    <a:pt x="5491" y="1233601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9593" y="3462448"/>
              <a:ext cx="81980" cy="10564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017744" y="4041699"/>
              <a:ext cx="147320" cy="238125"/>
            </a:xfrm>
            <a:custGeom>
              <a:avLst/>
              <a:gdLst/>
              <a:ahLst/>
              <a:cxnLst/>
              <a:rect l="l" t="t" r="r" b="b"/>
              <a:pathLst>
                <a:path w="147319" h="238125">
                  <a:moveTo>
                    <a:pt x="146930" y="0"/>
                  </a:moveTo>
                  <a:lnTo>
                    <a:pt x="0" y="237857"/>
                  </a:lnTo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2785" y="4253495"/>
              <a:ext cx="91253" cy="10913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825119" y="4376799"/>
              <a:ext cx="147320" cy="238125"/>
            </a:xfrm>
            <a:custGeom>
              <a:avLst/>
              <a:gdLst/>
              <a:ahLst/>
              <a:cxnLst/>
              <a:rect l="l" t="t" r="r" b="b"/>
              <a:pathLst>
                <a:path w="147320" h="238125">
                  <a:moveTo>
                    <a:pt x="146930" y="0"/>
                  </a:moveTo>
                  <a:lnTo>
                    <a:pt x="0" y="237857"/>
                  </a:lnTo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70161" y="4588595"/>
              <a:ext cx="91252" cy="1091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6456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8732" y="538665"/>
            <a:ext cx="318685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167" dirty="0">
                <a:solidFill>
                  <a:schemeClr val="bg1"/>
                </a:solidFill>
              </a:rPr>
              <a:t>Stabilité</a:t>
            </a:r>
            <a:r>
              <a:rPr spc="-152" dirty="0">
                <a:solidFill>
                  <a:schemeClr val="bg1"/>
                </a:solidFill>
              </a:rPr>
              <a:t> </a:t>
            </a:r>
            <a:r>
              <a:rPr spc="-220" dirty="0">
                <a:solidFill>
                  <a:schemeClr val="bg1"/>
                </a:solidFill>
              </a:rPr>
              <a:t>des</a:t>
            </a:r>
            <a:r>
              <a:rPr spc="-152" dirty="0">
                <a:solidFill>
                  <a:schemeClr val="bg1"/>
                </a:solidFill>
              </a:rPr>
              <a:t> </a:t>
            </a:r>
            <a:r>
              <a:rPr spc="-167" dirty="0">
                <a:solidFill>
                  <a:schemeClr val="bg1"/>
                </a:solidFill>
              </a:rPr>
              <a:t>clusters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1007" y="1130454"/>
            <a:ext cx="11328086" cy="1186649"/>
          </a:xfrm>
          <a:prstGeom prst="rect">
            <a:avLst/>
          </a:prstGeom>
          <a:solidFill>
            <a:srgbClr val="F3F3F3"/>
          </a:solidFill>
          <a:ln w="9524">
            <a:solidFill>
              <a:srgbClr val="000000"/>
            </a:solidFill>
          </a:ln>
        </p:spPr>
        <p:txBody>
          <a:bodyPr vert="horz" wrap="square" lIns="0" tIns="174413" rIns="0" bIns="0" rtlCol="0">
            <a:spAutoFit/>
          </a:bodyPr>
          <a:lstStyle/>
          <a:p>
            <a:pPr marL="114297" marR="106677">
              <a:spcBef>
                <a:spcPts val="1373"/>
              </a:spcBef>
            </a:pPr>
            <a:r>
              <a:rPr b="1" spc="20" dirty="0" smtClean="0">
                <a:solidFill>
                  <a:srgbClr val="332533"/>
                </a:solidFill>
                <a:latin typeface="Trebuchet MS" panose="020B0603020202020204" pitchFamily="34" charset="0"/>
                <a:cs typeface="Roboto Cn"/>
              </a:rPr>
              <a:t>ARI</a:t>
            </a:r>
            <a:r>
              <a:rPr b="1" spc="20" dirty="0">
                <a:solidFill>
                  <a:srgbClr val="332533"/>
                </a:solidFill>
                <a:latin typeface="Trebuchet MS" panose="020B0603020202020204" pitchFamily="34" charset="0"/>
                <a:cs typeface="Roboto Cn"/>
              </a:rPr>
              <a:t>:</a:t>
            </a:r>
            <a:r>
              <a:rPr b="1" spc="13" dirty="0">
                <a:solidFill>
                  <a:srgbClr val="332533"/>
                </a:solidFill>
                <a:latin typeface="Trebuchet MS" panose="020B0603020202020204" pitchFamily="34" charset="0"/>
                <a:cs typeface="Roboto Cn"/>
              </a:rPr>
              <a:t> </a:t>
            </a:r>
            <a:r>
              <a:rPr b="1" spc="7" dirty="0">
                <a:solidFill>
                  <a:srgbClr val="332533"/>
                </a:solidFill>
                <a:latin typeface="Trebuchet MS" panose="020B0603020202020204" pitchFamily="34" charset="0"/>
                <a:cs typeface="Roboto Cn"/>
              </a:rPr>
              <a:t>adjusted</a:t>
            </a:r>
            <a:r>
              <a:rPr b="1" spc="13" dirty="0">
                <a:solidFill>
                  <a:srgbClr val="332533"/>
                </a:solidFill>
                <a:latin typeface="Trebuchet MS" panose="020B0603020202020204" pitchFamily="34" charset="0"/>
                <a:cs typeface="Roboto Cn"/>
              </a:rPr>
              <a:t> </a:t>
            </a:r>
            <a:r>
              <a:rPr b="1" dirty="0">
                <a:solidFill>
                  <a:srgbClr val="332533"/>
                </a:solidFill>
                <a:latin typeface="Trebuchet MS" panose="020B0603020202020204" pitchFamily="34" charset="0"/>
                <a:cs typeface="Roboto Cn"/>
              </a:rPr>
              <a:t>rand</a:t>
            </a:r>
            <a:r>
              <a:rPr b="1" spc="13" dirty="0">
                <a:solidFill>
                  <a:srgbClr val="332533"/>
                </a:solidFill>
                <a:latin typeface="Trebuchet MS" panose="020B0603020202020204" pitchFamily="34" charset="0"/>
                <a:cs typeface="Roboto Cn"/>
              </a:rPr>
              <a:t> score:</a:t>
            </a:r>
            <a:r>
              <a:rPr b="1" spc="40" dirty="0">
                <a:solidFill>
                  <a:srgbClr val="332533"/>
                </a:solidFill>
                <a:latin typeface="Trebuchet MS" panose="020B0603020202020204" pitchFamily="34" charset="0"/>
                <a:cs typeface="Roboto Cn"/>
              </a:rPr>
              <a:t> </a:t>
            </a:r>
            <a:r>
              <a:rPr spc="-10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est</a:t>
            </a:r>
            <a:r>
              <a:rPr spc="-4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4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une</a:t>
            </a:r>
            <a:r>
              <a:rPr spc="-4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4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mesure</a:t>
            </a:r>
            <a:r>
              <a:rPr spc="-4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33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de</a:t>
            </a:r>
            <a:r>
              <a:rPr spc="-4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0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similarité </a:t>
            </a:r>
            <a:r>
              <a:rPr spc="-93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13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entre </a:t>
            </a:r>
            <a:r>
              <a:rPr spc="-14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deux </a:t>
            </a:r>
            <a:r>
              <a:rPr spc="-10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classiﬁcations, </a:t>
            </a:r>
            <a:r>
              <a:rPr spc="-16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un</a:t>
            </a:r>
            <a:r>
              <a:rPr spc="-152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0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indice </a:t>
            </a:r>
            <a:r>
              <a:rPr spc="-113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qui </a:t>
            </a:r>
            <a:r>
              <a:rPr spc="-8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utilise </a:t>
            </a:r>
            <a:r>
              <a:rPr spc="-10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les</a:t>
            </a:r>
            <a:r>
              <a:rPr spc="-93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0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étiquettes </a:t>
            </a:r>
            <a:r>
              <a:rPr spc="-46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2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externes</a:t>
            </a:r>
            <a:r>
              <a:rPr spc="-4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8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(réelles).</a:t>
            </a:r>
            <a:r>
              <a:rPr spc="-4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6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Dans</a:t>
            </a:r>
            <a:r>
              <a:rPr spc="-4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2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notre</a:t>
            </a:r>
            <a:r>
              <a:rPr spc="-4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0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cas,</a:t>
            </a:r>
            <a:r>
              <a:rPr spc="-4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4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on</a:t>
            </a:r>
            <a:r>
              <a:rPr spc="-4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8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l’utilise</a:t>
            </a:r>
            <a:r>
              <a:rPr spc="-4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33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pour</a:t>
            </a:r>
            <a:r>
              <a:rPr spc="-33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0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voir</a:t>
            </a:r>
            <a:r>
              <a:rPr spc="-4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6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si,</a:t>
            </a:r>
            <a:r>
              <a:rPr spc="-33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4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à </a:t>
            </a:r>
            <a:r>
              <a:rPr spc="-133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8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l’initialisation,</a:t>
            </a:r>
            <a:r>
              <a:rPr spc="-4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0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les</a:t>
            </a:r>
            <a:r>
              <a:rPr spc="-4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0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clients</a:t>
            </a:r>
            <a:r>
              <a:rPr spc="-4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4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changent</a:t>
            </a:r>
            <a:r>
              <a:rPr spc="-4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33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de</a:t>
            </a:r>
            <a:r>
              <a:rPr spc="-4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0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cluster</a:t>
            </a:r>
            <a:r>
              <a:rPr spc="-4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4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ou</a:t>
            </a:r>
            <a:r>
              <a:rPr spc="-4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2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non</a:t>
            </a:r>
            <a:r>
              <a:rPr spc="-120" dirty="0" smtClean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.</a:t>
            </a:r>
            <a:endParaRPr lang="fr-FR" dirty="0">
              <a:latin typeface="Trebuchet MS" panose="020B0603020202020204" pitchFamily="34" charset="0"/>
              <a:cs typeface="Roboto Lt"/>
            </a:endParaRPr>
          </a:p>
          <a:p>
            <a:pPr marL="114297" marR="106677">
              <a:spcBef>
                <a:spcPts val="1373"/>
              </a:spcBef>
            </a:pPr>
            <a:r>
              <a:rPr spc="-193" dirty="0" smtClean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0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les</a:t>
            </a:r>
            <a:r>
              <a:rPr spc="-4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4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3</a:t>
            </a:r>
            <a:r>
              <a:rPr spc="-4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4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modèles</a:t>
            </a:r>
            <a:r>
              <a:rPr spc="-4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2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sont</a:t>
            </a:r>
            <a:r>
              <a:rPr spc="-4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13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stables</a:t>
            </a:r>
            <a:r>
              <a:rPr spc="-4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4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mais</a:t>
            </a:r>
            <a:r>
              <a:rPr spc="-4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4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on</a:t>
            </a:r>
            <a:r>
              <a:rPr spc="-4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0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retient</a:t>
            </a:r>
            <a:r>
              <a:rPr spc="-4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8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le </a:t>
            </a:r>
            <a:r>
              <a:rPr spc="-8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b="1" spc="13" dirty="0">
                <a:solidFill>
                  <a:srgbClr val="332533"/>
                </a:solidFill>
                <a:latin typeface="Trebuchet MS" panose="020B0603020202020204" pitchFamily="34" charset="0"/>
                <a:cs typeface="Roboto Cn"/>
              </a:rPr>
              <a:t>MinMaxScaler</a:t>
            </a:r>
            <a:r>
              <a:rPr b="1" spc="27" dirty="0">
                <a:solidFill>
                  <a:srgbClr val="332533"/>
                </a:solidFill>
                <a:latin typeface="Trebuchet MS" panose="020B0603020202020204" pitchFamily="34" charset="0"/>
                <a:cs typeface="Roboto Cn"/>
              </a:rPr>
              <a:t> </a:t>
            </a:r>
            <a:r>
              <a:rPr spc="-12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car</a:t>
            </a:r>
            <a:r>
              <a:rPr spc="-4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4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il</a:t>
            </a:r>
            <a:r>
              <a:rPr spc="-4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4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donne</a:t>
            </a:r>
            <a:r>
              <a:rPr spc="-4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6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un</a:t>
            </a:r>
            <a:r>
              <a:rPr spc="-4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0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meilleur</a:t>
            </a:r>
            <a:r>
              <a:rPr spc="-4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2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score</a:t>
            </a:r>
            <a:r>
              <a:rPr spc="-4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33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de</a:t>
            </a:r>
            <a:r>
              <a:rPr spc="-4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0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silhouette </a:t>
            </a:r>
            <a:r>
              <a:rPr spc="-46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140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à</a:t>
            </a:r>
            <a:r>
              <a:rPr spc="-47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 </a:t>
            </a:r>
            <a:r>
              <a:rPr spc="-93" dirty="0">
                <a:solidFill>
                  <a:srgbClr val="332533"/>
                </a:solidFill>
                <a:latin typeface="Trebuchet MS" panose="020B0603020202020204" pitchFamily="34" charset="0"/>
                <a:cs typeface="Roboto Lt"/>
              </a:rPr>
              <a:t>0.27.</a:t>
            </a:r>
            <a:endParaRPr dirty="0">
              <a:latin typeface="Trebuchet MS" panose="020B0603020202020204" pitchFamily="34" charset="0"/>
              <a:cs typeface="Roboto L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48732" y="3080032"/>
            <a:ext cx="5782733" cy="3260513"/>
            <a:chOff x="178999" y="2363024"/>
            <a:chExt cx="4337050" cy="24453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525" y="2372549"/>
              <a:ext cx="4317699" cy="24257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3762" y="2367787"/>
              <a:ext cx="4327525" cy="2435860"/>
            </a:xfrm>
            <a:custGeom>
              <a:avLst/>
              <a:gdLst/>
              <a:ahLst/>
              <a:cxnLst/>
              <a:rect l="l" t="t" r="r" b="b"/>
              <a:pathLst>
                <a:path w="4327525" h="2435860">
                  <a:moveTo>
                    <a:pt x="0" y="0"/>
                  </a:moveTo>
                  <a:lnTo>
                    <a:pt x="4327224" y="0"/>
                  </a:lnTo>
                  <a:lnTo>
                    <a:pt x="4327224" y="2435249"/>
                  </a:lnTo>
                  <a:lnTo>
                    <a:pt x="0" y="2435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558454" y="3086383"/>
            <a:ext cx="5120639" cy="3714327"/>
            <a:chOff x="4574050" y="2363024"/>
            <a:chExt cx="3840479" cy="278574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3575" y="2372549"/>
              <a:ext cx="3820806" cy="23780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8813" y="2367787"/>
              <a:ext cx="3830954" cy="2776220"/>
            </a:xfrm>
            <a:custGeom>
              <a:avLst/>
              <a:gdLst/>
              <a:ahLst/>
              <a:cxnLst/>
              <a:rect l="l" t="t" r="r" b="b"/>
              <a:pathLst>
                <a:path w="3830954" h="2776220">
                  <a:moveTo>
                    <a:pt x="0" y="0"/>
                  </a:moveTo>
                  <a:lnTo>
                    <a:pt x="3830331" y="0"/>
                  </a:lnTo>
                  <a:lnTo>
                    <a:pt x="3830331" y="2387620"/>
                  </a:lnTo>
                  <a:lnTo>
                    <a:pt x="0" y="2387620"/>
                  </a:lnTo>
                  <a:lnTo>
                    <a:pt x="0" y="0"/>
                  </a:lnTo>
                  <a:close/>
                </a:path>
                <a:path w="3830954" h="2776220">
                  <a:moveTo>
                    <a:pt x="4761" y="1422711"/>
                  </a:moveTo>
                  <a:lnTo>
                    <a:pt x="5492" y="1359019"/>
                  </a:lnTo>
                  <a:lnTo>
                    <a:pt x="7662" y="1296085"/>
                  </a:lnTo>
                  <a:lnTo>
                    <a:pt x="11240" y="1233974"/>
                  </a:lnTo>
                  <a:lnTo>
                    <a:pt x="16193" y="1172751"/>
                  </a:lnTo>
                  <a:lnTo>
                    <a:pt x="22489" y="1112480"/>
                  </a:lnTo>
                  <a:lnTo>
                    <a:pt x="30096" y="1053228"/>
                  </a:lnTo>
                  <a:lnTo>
                    <a:pt x="38982" y="995058"/>
                  </a:lnTo>
                  <a:lnTo>
                    <a:pt x="49114" y="938036"/>
                  </a:lnTo>
                  <a:lnTo>
                    <a:pt x="60460" y="882227"/>
                  </a:lnTo>
                  <a:lnTo>
                    <a:pt x="72988" y="827696"/>
                  </a:lnTo>
                  <a:lnTo>
                    <a:pt x="86665" y="774507"/>
                  </a:lnTo>
                  <a:lnTo>
                    <a:pt x="101460" y="722726"/>
                  </a:lnTo>
                  <a:lnTo>
                    <a:pt x="117341" y="672417"/>
                  </a:lnTo>
                  <a:lnTo>
                    <a:pt x="134274" y="623647"/>
                  </a:lnTo>
                  <a:lnTo>
                    <a:pt x="152227" y="576478"/>
                  </a:lnTo>
                  <a:lnTo>
                    <a:pt x="171170" y="530978"/>
                  </a:lnTo>
                  <a:lnTo>
                    <a:pt x="191068" y="487209"/>
                  </a:lnTo>
                  <a:lnTo>
                    <a:pt x="211891" y="445239"/>
                  </a:lnTo>
                  <a:lnTo>
                    <a:pt x="233605" y="405130"/>
                  </a:lnTo>
                  <a:lnTo>
                    <a:pt x="256179" y="366950"/>
                  </a:lnTo>
                  <a:lnTo>
                    <a:pt x="279580" y="330761"/>
                  </a:lnTo>
                  <a:lnTo>
                    <a:pt x="303776" y="296630"/>
                  </a:lnTo>
                  <a:lnTo>
                    <a:pt x="328735" y="264622"/>
                  </a:lnTo>
                  <a:lnTo>
                    <a:pt x="354425" y="234800"/>
                  </a:lnTo>
                  <a:lnTo>
                    <a:pt x="380813" y="207231"/>
                  </a:lnTo>
                  <a:lnTo>
                    <a:pt x="435555" y="159110"/>
                  </a:lnTo>
                  <a:lnTo>
                    <a:pt x="492704" y="120777"/>
                  </a:lnTo>
                  <a:lnTo>
                    <a:pt x="552001" y="92754"/>
                  </a:lnTo>
                  <a:lnTo>
                    <a:pt x="613190" y="75558"/>
                  </a:lnTo>
                  <a:lnTo>
                    <a:pt x="676011" y="69711"/>
                  </a:lnTo>
                  <a:lnTo>
                    <a:pt x="716948" y="72227"/>
                  </a:lnTo>
                  <a:lnTo>
                    <a:pt x="757523" y="79718"/>
                  </a:lnTo>
                  <a:lnTo>
                    <a:pt x="797634" y="92099"/>
                  </a:lnTo>
                  <a:lnTo>
                    <a:pt x="837178" y="109284"/>
                  </a:lnTo>
                  <a:lnTo>
                    <a:pt x="876054" y="131187"/>
                  </a:lnTo>
                  <a:lnTo>
                    <a:pt x="914157" y="157723"/>
                  </a:lnTo>
                  <a:lnTo>
                    <a:pt x="951386" y="188806"/>
                  </a:lnTo>
                  <a:lnTo>
                    <a:pt x="987639" y="224351"/>
                  </a:lnTo>
                  <a:lnTo>
                    <a:pt x="1022812" y="264271"/>
                  </a:lnTo>
                  <a:lnTo>
                    <a:pt x="1056802" y="308481"/>
                  </a:lnTo>
                  <a:lnTo>
                    <a:pt x="1089508" y="356895"/>
                  </a:lnTo>
                  <a:lnTo>
                    <a:pt x="1120827" y="409429"/>
                  </a:lnTo>
                  <a:lnTo>
                    <a:pt x="1150656" y="465995"/>
                  </a:lnTo>
                  <a:lnTo>
                    <a:pt x="1169123" y="504724"/>
                  </a:lnTo>
                  <a:lnTo>
                    <a:pt x="1186751" y="544753"/>
                  </a:lnTo>
                  <a:lnTo>
                    <a:pt x="1203528" y="586024"/>
                  </a:lnTo>
                  <a:lnTo>
                    <a:pt x="1219443" y="628480"/>
                  </a:lnTo>
                  <a:lnTo>
                    <a:pt x="1234483" y="672066"/>
                  </a:lnTo>
                  <a:lnTo>
                    <a:pt x="1248638" y="716723"/>
                  </a:lnTo>
                  <a:lnTo>
                    <a:pt x="1261895" y="762397"/>
                  </a:lnTo>
                  <a:lnTo>
                    <a:pt x="1274243" y="809028"/>
                  </a:lnTo>
                  <a:lnTo>
                    <a:pt x="1285671" y="856562"/>
                  </a:lnTo>
                  <a:lnTo>
                    <a:pt x="1296165" y="904940"/>
                  </a:lnTo>
                  <a:lnTo>
                    <a:pt x="1305716" y="954107"/>
                  </a:lnTo>
                  <a:lnTo>
                    <a:pt x="1314311" y="1004005"/>
                  </a:lnTo>
                  <a:lnTo>
                    <a:pt x="1321938" y="1054578"/>
                  </a:lnTo>
                  <a:lnTo>
                    <a:pt x="1328587" y="1105769"/>
                  </a:lnTo>
                  <a:lnTo>
                    <a:pt x="1334244" y="1157521"/>
                  </a:lnTo>
                  <a:lnTo>
                    <a:pt x="1338899" y="1209777"/>
                  </a:lnTo>
                  <a:lnTo>
                    <a:pt x="1342540" y="1262481"/>
                  </a:lnTo>
                  <a:lnTo>
                    <a:pt x="1345155" y="1315576"/>
                  </a:lnTo>
                  <a:lnTo>
                    <a:pt x="1346733" y="1369005"/>
                  </a:lnTo>
                  <a:lnTo>
                    <a:pt x="1347261" y="1422711"/>
                  </a:lnTo>
                  <a:lnTo>
                    <a:pt x="1346531" y="1486403"/>
                  </a:lnTo>
                  <a:lnTo>
                    <a:pt x="1344360" y="1549337"/>
                  </a:lnTo>
                  <a:lnTo>
                    <a:pt x="1340782" y="1611448"/>
                  </a:lnTo>
                  <a:lnTo>
                    <a:pt x="1335829" y="1672671"/>
                  </a:lnTo>
                  <a:lnTo>
                    <a:pt x="1329533" y="1732941"/>
                  </a:lnTo>
                  <a:lnTo>
                    <a:pt x="1321926" y="1792194"/>
                  </a:lnTo>
                  <a:lnTo>
                    <a:pt x="1313040" y="1850363"/>
                  </a:lnTo>
                  <a:lnTo>
                    <a:pt x="1302909" y="1907385"/>
                  </a:lnTo>
                  <a:lnTo>
                    <a:pt x="1291563" y="1963195"/>
                  </a:lnTo>
                  <a:lnTo>
                    <a:pt x="1279035" y="2017726"/>
                  </a:lnTo>
                  <a:lnTo>
                    <a:pt x="1265357" y="2070915"/>
                  </a:lnTo>
                  <a:lnTo>
                    <a:pt x="1250562" y="2122696"/>
                  </a:lnTo>
                  <a:lnTo>
                    <a:pt x="1234682" y="2173004"/>
                  </a:lnTo>
                  <a:lnTo>
                    <a:pt x="1217749" y="2221775"/>
                  </a:lnTo>
                  <a:lnTo>
                    <a:pt x="1199795" y="2268943"/>
                  </a:lnTo>
                  <a:lnTo>
                    <a:pt x="1180853" y="2314444"/>
                  </a:lnTo>
                  <a:lnTo>
                    <a:pt x="1160954" y="2358212"/>
                  </a:lnTo>
                  <a:lnTo>
                    <a:pt x="1140132" y="2400183"/>
                  </a:lnTo>
                  <a:lnTo>
                    <a:pt x="1118418" y="2440291"/>
                  </a:lnTo>
                  <a:lnTo>
                    <a:pt x="1095844" y="2478472"/>
                  </a:lnTo>
                  <a:lnTo>
                    <a:pt x="1072443" y="2514660"/>
                  </a:lnTo>
                  <a:lnTo>
                    <a:pt x="1048247" y="2548791"/>
                  </a:lnTo>
                  <a:lnTo>
                    <a:pt x="1023288" y="2580800"/>
                  </a:lnTo>
                  <a:lnTo>
                    <a:pt x="997598" y="2610621"/>
                  </a:lnTo>
                  <a:lnTo>
                    <a:pt x="971210" y="2638190"/>
                  </a:lnTo>
                  <a:lnTo>
                    <a:pt x="916468" y="2686312"/>
                  </a:lnTo>
                  <a:lnTo>
                    <a:pt x="859319" y="2724644"/>
                  </a:lnTo>
                  <a:lnTo>
                    <a:pt x="800021" y="2752668"/>
                  </a:lnTo>
                  <a:lnTo>
                    <a:pt x="738833" y="2769863"/>
                  </a:lnTo>
                  <a:lnTo>
                    <a:pt x="676011" y="2775711"/>
                  </a:lnTo>
                  <a:lnTo>
                    <a:pt x="613190" y="2769863"/>
                  </a:lnTo>
                  <a:lnTo>
                    <a:pt x="552001" y="2752668"/>
                  </a:lnTo>
                  <a:lnTo>
                    <a:pt x="492704" y="2724644"/>
                  </a:lnTo>
                  <a:lnTo>
                    <a:pt x="435555" y="2686312"/>
                  </a:lnTo>
                  <a:lnTo>
                    <a:pt x="380813" y="2638190"/>
                  </a:lnTo>
                  <a:lnTo>
                    <a:pt x="354425" y="2610621"/>
                  </a:lnTo>
                  <a:lnTo>
                    <a:pt x="328735" y="2580800"/>
                  </a:lnTo>
                  <a:lnTo>
                    <a:pt x="303776" y="2548791"/>
                  </a:lnTo>
                  <a:lnTo>
                    <a:pt x="279580" y="2514660"/>
                  </a:lnTo>
                  <a:lnTo>
                    <a:pt x="256179" y="2478472"/>
                  </a:lnTo>
                  <a:lnTo>
                    <a:pt x="233605" y="2440291"/>
                  </a:lnTo>
                  <a:lnTo>
                    <a:pt x="211891" y="2400183"/>
                  </a:lnTo>
                  <a:lnTo>
                    <a:pt x="191068" y="2358212"/>
                  </a:lnTo>
                  <a:lnTo>
                    <a:pt x="171170" y="2314444"/>
                  </a:lnTo>
                  <a:lnTo>
                    <a:pt x="152227" y="2268943"/>
                  </a:lnTo>
                  <a:lnTo>
                    <a:pt x="134274" y="2221775"/>
                  </a:lnTo>
                  <a:lnTo>
                    <a:pt x="117341" y="2173004"/>
                  </a:lnTo>
                  <a:lnTo>
                    <a:pt x="101460" y="2122696"/>
                  </a:lnTo>
                  <a:lnTo>
                    <a:pt x="86665" y="2070915"/>
                  </a:lnTo>
                  <a:lnTo>
                    <a:pt x="72988" y="2017726"/>
                  </a:lnTo>
                  <a:lnTo>
                    <a:pt x="60460" y="1963195"/>
                  </a:lnTo>
                  <a:lnTo>
                    <a:pt x="49114" y="1907385"/>
                  </a:lnTo>
                  <a:lnTo>
                    <a:pt x="38982" y="1850363"/>
                  </a:lnTo>
                  <a:lnTo>
                    <a:pt x="30096" y="1792194"/>
                  </a:lnTo>
                  <a:lnTo>
                    <a:pt x="22489" y="1732941"/>
                  </a:lnTo>
                  <a:lnTo>
                    <a:pt x="16193" y="1672671"/>
                  </a:lnTo>
                  <a:lnTo>
                    <a:pt x="11240" y="1611448"/>
                  </a:lnTo>
                  <a:lnTo>
                    <a:pt x="7662" y="1549337"/>
                  </a:lnTo>
                  <a:lnTo>
                    <a:pt x="5492" y="1486403"/>
                  </a:lnTo>
                  <a:lnTo>
                    <a:pt x="4761" y="1422711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15008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742" y="302697"/>
            <a:ext cx="4823632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fr-FR" spc="-167" dirty="0">
                <a:solidFill>
                  <a:schemeClr val="bg1"/>
                </a:solidFill>
              </a:rPr>
              <a:t>K-MEANS :Visualisation</a:t>
            </a:r>
            <a:endParaRPr lang="fr-FR" spc="-167" dirty="0">
              <a:solidFill>
                <a:schemeClr val="bg1"/>
              </a:solidFill>
            </a:endParaRPr>
          </a:p>
        </p:txBody>
      </p:sp>
      <p:grpSp>
        <p:nvGrpSpPr>
          <p:cNvPr id="11" name="object 10"/>
          <p:cNvGrpSpPr/>
          <p:nvPr/>
        </p:nvGrpSpPr>
        <p:grpSpPr>
          <a:xfrm>
            <a:off x="349781" y="771137"/>
            <a:ext cx="5137572" cy="5307753"/>
            <a:chOff x="305025" y="1102975"/>
            <a:chExt cx="3853179" cy="3980815"/>
          </a:xfrm>
        </p:grpSpPr>
        <p:pic>
          <p:nvPicPr>
            <p:cNvPr id="12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025" y="1102975"/>
              <a:ext cx="3852577" cy="2734299"/>
            </a:xfrm>
            <a:prstGeom prst="rect">
              <a:avLst/>
            </a:prstGeom>
          </p:spPr>
        </p:pic>
        <p:pic>
          <p:nvPicPr>
            <p:cNvPr id="13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025" y="3716331"/>
              <a:ext cx="3852574" cy="1367149"/>
            </a:xfrm>
            <a:prstGeom prst="rect">
              <a:avLst/>
            </a:prstGeom>
          </p:spPr>
        </p:pic>
        <p:sp>
          <p:nvSpPr>
            <p:cNvPr id="14" name="object 13"/>
            <p:cNvSpPr/>
            <p:nvPr/>
          </p:nvSpPr>
          <p:spPr>
            <a:xfrm>
              <a:off x="2095101" y="2048824"/>
              <a:ext cx="271145" cy="78740"/>
            </a:xfrm>
            <a:custGeom>
              <a:avLst/>
              <a:gdLst/>
              <a:ahLst/>
              <a:cxnLst/>
              <a:rect l="l" t="t" r="r" b="b"/>
              <a:pathLst>
                <a:path w="271144" h="78739">
                  <a:moveTo>
                    <a:pt x="270898" y="0"/>
                  </a:moveTo>
                  <a:lnTo>
                    <a:pt x="0" y="78326"/>
                  </a:lnTo>
                </a:path>
              </a:pathLst>
            </a:custGeom>
            <a:ln w="9524">
              <a:solidFill>
                <a:srgbClr val="391C0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4"/>
            <p:cNvSpPr/>
            <p:nvPr/>
          </p:nvSpPr>
          <p:spPr>
            <a:xfrm>
              <a:off x="2053576" y="211203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45894" y="30227"/>
                  </a:moveTo>
                  <a:lnTo>
                    <a:pt x="0" y="27119"/>
                  </a:lnTo>
                  <a:lnTo>
                    <a:pt x="37154" y="0"/>
                  </a:lnTo>
                  <a:lnTo>
                    <a:pt x="45894" y="30227"/>
                  </a:lnTo>
                  <a:close/>
                </a:path>
              </a:pathLst>
            </a:custGeom>
            <a:solidFill>
              <a:srgbClr val="391C0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5"/>
            <p:cNvSpPr/>
            <p:nvPr/>
          </p:nvSpPr>
          <p:spPr>
            <a:xfrm>
              <a:off x="2053576" y="211203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7154" y="0"/>
                  </a:moveTo>
                  <a:lnTo>
                    <a:pt x="0" y="27119"/>
                  </a:lnTo>
                  <a:lnTo>
                    <a:pt x="45894" y="30227"/>
                  </a:lnTo>
                  <a:lnTo>
                    <a:pt x="37154" y="0"/>
                  </a:lnTo>
                  <a:close/>
                </a:path>
              </a:pathLst>
            </a:custGeom>
            <a:ln w="9524">
              <a:solidFill>
                <a:srgbClr val="391C0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6"/>
            <p:cNvSpPr/>
            <p:nvPr/>
          </p:nvSpPr>
          <p:spPr>
            <a:xfrm>
              <a:off x="2123313" y="3881425"/>
              <a:ext cx="271145" cy="78740"/>
            </a:xfrm>
            <a:custGeom>
              <a:avLst/>
              <a:gdLst/>
              <a:ahLst/>
              <a:cxnLst/>
              <a:rect l="l" t="t" r="r" b="b"/>
              <a:pathLst>
                <a:path w="271144" h="78739">
                  <a:moveTo>
                    <a:pt x="270898" y="0"/>
                  </a:moveTo>
                  <a:lnTo>
                    <a:pt x="0" y="78326"/>
                  </a:lnTo>
                </a:path>
              </a:pathLst>
            </a:custGeom>
            <a:ln w="9524">
              <a:solidFill>
                <a:srgbClr val="391C0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7"/>
            <p:cNvSpPr/>
            <p:nvPr/>
          </p:nvSpPr>
          <p:spPr>
            <a:xfrm>
              <a:off x="2081789" y="394463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79">
                  <a:moveTo>
                    <a:pt x="45894" y="30227"/>
                  </a:moveTo>
                  <a:lnTo>
                    <a:pt x="0" y="27119"/>
                  </a:lnTo>
                  <a:lnTo>
                    <a:pt x="37154" y="0"/>
                  </a:lnTo>
                  <a:lnTo>
                    <a:pt x="45894" y="30227"/>
                  </a:lnTo>
                  <a:close/>
                </a:path>
              </a:pathLst>
            </a:custGeom>
            <a:solidFill>
              <a:srgbClr val="391C0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8"/>
            <p:cNvSpPr/>
            <p:nvPr/>
          </p:nvSpPr>
          <p:spPr>
            <a:xfrm>
              <a:off x="2081789" y="394463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79">
                  <a:moveTo>
                    <a:pt x="37154" y="0"/>
                  </a:moveTo>
                  <a:lnTo>
                    <a:pt x="0" y="27119"/>
                  </a:lnTo>
                  <a:lnTo>
                    <a:pt x="45894" y="30227"/>
                  </a:lnTo>
                  <a:lnTo>
                    <a:pt x="37154" y="0"/>
                  </a:lnTo>
                  <a:close/>
                </a:path>
              </a:pathLst>
            </a:custGeom>
            <a:ln w="9524">
              <a:solidFill>
                <a:srgbClr val="391C0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19"/>
            <p:cNvSpPr/>
            <p:nvPr/>
          </p:nvSpPr>
          <p:spPr>
            <a:xfrm>
              <a:off x="2400300" y="2700349"/>
              <a:ext cx="163195" cy="632460"/>
            </a:xfrm>
            <a:custGeom>
              <a:avLst/>
              <a:gdLst/>
              <a:ahLst/>
              <a:cxnLst/>
              <a:rect l="l" t="t" r="r" b="b"/>
              <a:pathLst>
                <a:path w="163194" h="632460">
                  <a:moveTo>
                    <a:pt x="0" y="0"/>
                  </a:moveTo>
                  <a:lnTo>
                    <a:pt x="15964" y="1579"/>
                  </a:lnTo>
                  <a:lnTo>
                    <a:pt x="31169" y="6199"/>
                  </a:lnTo>
                  <a:lnTo>
                    <a:pt x="67765" y="36261"/>
                  </a:lnTo>
                  <a:lnTo>
                    <a:pt x="81449" y="81449"/>
                  </a:lnTo>
                  <a:lnTo>
                    <a:pt x="81449" y="234749"/>
                  </a:lnTo>
                  <a:lnTo>
                    <a:pt x="87850" y="266453"/>
                  </a:lnTo>
                  <a:lnTo>
                    <a:pt x="105306" y="292343"/>
                  </a:lnTo>
                  <a:lnTo>
                    <a:pt x="131196" y="309799"/>
                  </a:lnTo>
                  <a:lnTo>
                    <a:pt x="162899" y="316199"/>
                  </a:lnTo>
                  <a:lnTo>
                    <a:pt x="131196" y="322600"/>
                  </a:lnTo>
                  <a:lnTo>
                    <a:pt x="105306" y="340056"/>
                  </a:lnTo>
                  <a:lnTo>
                    <a:pt x="87850" y="365946"/>
                  </a:lnTo>
                  <a:lnTo>
                    <a:pt x="81449" y="397649"/>
                  </a:lnTo>
                  <a:lnTo>
                    <a:pt x="81449" y="550949"/>
                  </a:lnTo>
                  <a:lnTo>
                    <a:pt x="75049" y="582653"/>
                  </a:lnTo>
                  <a:lnTo>
                    <a:pt x="57593" y="608543"/>
                  </a:lnTo>
                  <a:lnTo>
                    <a:pt x="31703" y="625999"/>
                  </a:lnTo>
                  <a:lnTo>
                    <a:pt x="0" y="632399"/>
                  </a:lnTo>
                </a:path>
              </a:pathLst>
            </a:custGeom>
            <a:ln w="9524">
              <a:solidFill>
                <a:srgbClr val="391C0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1" name="object 3"/>
          <p:cNvGrpSpPr/>
          <p:nvPr/>
        </p:nvGrpSpPr>
        <p:grpSpPr>
          <a:xfrm>
            <a:off x="6269187" y="771137"/>
            <a:ext cx="4773505" cy="4773505"/>
            <a:chOff x="4833875" y="1179337"/>
            <a:chExt cx="3580129" cy="3580129"/>
          </a:xfrm>
        </p:grpSpPr>
        <p:pic>
          <p:nvPicPr>
            <p:cNvPr id="22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3400" y="1188862"/>
              <a:ext cx="3560981" cy="3560981"/>
            </a:xfrm>
            <a:prstGeom prst="rect">
              <a:avLst/>
            </a:prstGeom>
          </p:spPr>
        </p:pic>
        <p:sp>
          <p:nvSpPr>
            <p:cNvPr id="23" name="object 5"/>
            <p:cNvSpPr/>
            <p:nvPr/>
          </p:nvSpPr>
          <p:spPr>
            <a:xfrm>
              <a:off x="4838637" y="1184100"/>
              <a:ext cx="3570604" cy="3570604"/>
            </a:xfrm>
            <a:custGeom>
              <a:avLst/>
              <a:gdLst/>
              <a:ahLst/>
              <a:cxnLst/>
              <a:rect l="l" t="t" r="r" b="b"/>
              <a:pathLst>
                <a:path w="3570604" h="3570604">
                  <a:moveTo>
                    <a:pt x="0" y="0"/>
                  </a:moveTo>
                  <a:lnTo>
                    <a:pt x="3570506" y="0"/>
                  </a:lnTo>
                  <a:lnTo>
                    <a:pt x="3570506" y="3570506"/>
                  </a:lnTo>
                  <a:lnTo>
                    <a:pt x="0" y="357050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332533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6"/>
            <p:cNvSpPr/>
            <p:nvPr/>
          </p:nvSpPr>
          <p:spPr>
            <a:xfrm>
              <a:off x="6703700" y="3240400"/>
              <a:ext cx="746125" cy="831850"/>
            </a:xfrm>
            <a:custGeom>
              <a:avLst/>
              <a:gdLst/>
              <a:ahLst/>
              <a:cxnLst/>
              <a:rect l="l" t="t" r="r" b="b"/>
              <a:pathLst>
                <a:path w="746125" h="831850">
                  <a:moveTo>
                    <a:pt x="0" y="415799"/>
                  </a:moveTo>
                  <a:lnTo>
                    <a:pt x="2905" y="363642"/>
                  </a:lnTo>
                  <a:lnTo>
                    <a:pt x="11388" y="313419"/>
                  </a:lnTo>
                  <a:lnTo>
                    <a:pt x="25100" y="265518"/>
                  </a:lnTo>
                  <a:lnTo>
                    <a:pt x="43691" y="220330"/>
                  </a:lnTo>
                  <a:lnTo>
                    <a:pt x="66811" y="178244"/>
                  </a:lnTo>
                  <a:lnTo>
                    <a:pt x="94111" y="139650"/>
                  </a:lnTo>
                  <a:lnTo>
                    <a:pt x="125242" y="104938"/>
                  </a:lnTo>
                  <a:lnTo>
                    <a:pt x="159854" y="74497"/>
                  </a:lnTo>
                  <a:lnTo>
                    <a:pt x="197597" y="48717"/>
                  </a:lnTo>
                  <a:lnTo>
                    <a:pt x="238123" y="27988"/>
                  </a:lnTo>
                  <a:lnTo>
                    <a:pt x="281082" y="12698"/>
                  </a:lnTo>
                  <a:lnTo>
                    <a:pt x="326124" y="3239"/>
                  </a:lnTo>
                  <a:lnTo>
                    <a:pt x="372899" y="0"/>
                  </a:lnTo>
                  <a:lnTo>
                    <a:pt x="421915" y="3606"/>
                  </a:lnTo>
                  <a:lnTo>
                    <a:pt x="469676" y="14245"/>
                  </a:lnTo>
                  <a:lnTo>
                    <a:pt x="515602" y="31650"/>
                  </a:lnTo>
                  <a:lnTo>
                    <a:pt x="559115" y="55554"/>
                  </a:lnTo>
                  <a:lnTo>
                    <a:pt x="599634" y="85688"/>
                  </a:lnTo>
                  <a:lnTo>
                    <a:pt x="636580" y="121784"/>
                  </a:lnTo>
                  <a:lnTo>
                    <a:pt x="668952" y="162981"/>
                  </a:lnTo>
                  <a:lnTo>
                    <a:pt x="695977" y="208161"/>
                  </a:lnTo>
                  <a:lnTo>
                    <a:pt x="717414" y="256680"/>
                  </a:lnTo>
                  <a:lnTo>
                    <a:pt x="733024" y="307890"/>
                  </a:lnTo>
                  <a:lnTo>
                    <a:pt x="742566" y="361145"/>
                  </a:lnTo>
                  <a:lnTo>
                    <a:pt x="745799" y="415799"/>
                  </a:lnTo>
                  <a:lnTo>
                    <a:pt x="742894" y="467957"/>
                  </a:lnTo>
                  <a:lnTo>
                    <a:pt x="734411" y="518180"/>
                  </a:lnTo>
                  <a:lnTo>
                    <a:pt x="720699" y="566081"/>
                  </a:lnTo>
                  <a:lnTo>
                    <a:pt x="702108" y="611269"/>
                  </a:lnTo>
                  <a:lnTo>
                    <a:pt x="678988" y="653355"/>
                  </a:lnTo>
                  <a:lnTo>
                    <a:pt x="651688" y="691949"/>
                  </a:lnTo>
                  <a:lnTo>
                    <a:pt x="620557" y="726661"/>
                  </a:lnTo>
                  <a:lnTo>
                    <a:pt x="585945" y="757102"/>
                  </a:lnTo>
                  <a:lnTo>
                    <a:pt x="548202" y="782882"/>
                  </a:lnTo>
                  <a:lnTo>
                    <a:pt x="507676" y="803611"/>
                  </a:lnTo>
                  <a:lnTo>
                    <a:pt x="464717" y="818901"/>
                  </a:lnTo>
                  <a:lnTo>
                    <a:pt x="419675" y="828360"/>
                  </a:lnTo>
                  <a:lnTo>
                    <a:pt x="372899" y="831599"/>
                  </a:lnTo>
                  <a:lnTo>
                    <a:pt x="326124" y="828360"/>
                  </a:lnTo>
                  <a:lnTo>
                    <a:pt x="281082" y="818901"/>
                  </a:lnTo>
                  <a:lnTo>
                    <a:pt x="238123" y="803611"/>
                  </a:lnTo>
                  <a:lnTo>
                    <a:pt x="197597" y="782882"/>
                  </a:lnTo>
                  <a:lnTo>
                    <a:pt x="159854" y="757102"/>
                  </a:lnTo>
                  <a:lnTo>
                    <a:pt x="125242" y="726661"/>
                  </a:lnTo>
                  <a:lnTo>
                    <a:pt x="94111" y="691949"/>
                  </a:lnTo>
                  <a:lnTo>
                    <a:pt x="66811" y="653355"/>
                  </a:lnTo>
                  <a:lnTo>
                    <a:pt x="43691" y="611269"/>
                  </a:lnTo>
                  <a:lnTo>
                    <a:pt x="25100" y="566081"/>
                  </a:lnTo>
                  <a:lnTo>
                    <a:pt x="11388" y="518180"/>
                  </a:lnTo>
                  <a:lnTo>
                    <a:pt x="2905" y="467957"/>
                  </a:lnTo>
                  <a:lnTo>
                    <a:pt x="0" y="415799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7"/>
            <p:cNvSpPr/>
            <p:nvPr/>
          </p:nvSpPr>
          <p:spPr>
            <a:xfrm>
              <a:off x="7284750" y="2837500"/>
              <a:ext cx="549275" cy="632460"/>
            </a:xfrm>
            <a:custGeom>
              <a:avLst/>
              <a:gdLst/>
              <a:ahLst/>
              <a:cxnLst/>
              <a:rect l="l" t="t" r="r" b="b"/>
              <a:pathLst>
                <a:path w="549275" h="632460">
                  <a:moveTo>
                    <a:pt x="0" y="316199"/>
                  </a:moveTo>
                  <a:lnTo>
                    <a:pt x="3590" y="264910"/>
                  </a:lnTo>
                  <a:lnTo>
                    <a:pt x="13986" y="216256"/>
                  </a:lnTo>
                  <a:lnTo>
                    <a:pt x="30622" y="170887"/>
                  </a:lnTo>
                  <a:lnTo>
                    <a:pt x="52933" y="129456"/>
                  </a:lnTo>
                  <a:lnTo>
                    <a:pt x="80355" y="92612"/>
                  </a:lnTo>
                  <a:lnTo>
                    <a:pt x="112322" y="61008"/>
                  </a:lnTo>
                  <a:lnTo>
                    <a:pt x="148270" y="35293"/>
                  </a:lnTo>
                  <a:lnTo>
                    <a:pt x="187634" y="16120"/>
                  </a:lnTo>
                  <a:lnTo>
                    <a:pt x="229848" y="4138"/>
                  </a:lnTo>
                  <a:lnTo>
                    <a:pt x="274349" y="0"/>
                  </a:lnTo>
                  <a:lnTo>
                    <a:pt x="328123" y="6131"/>
                  </a:lnTo>
                  <a:lnTo>
                    <a:pt x="379339" y="24069"/>
                  </a:lnTo>
                  <a:lnTo>
                    <a:pt x="426559" y="53125"/>
                  </a:lnTo>
                  <a:lnTo>
                    <a:pt x="468344" y="92612"/>
                  </a:lnTo>
                  <a:lnTo>
                    <a:pt x="496458" y="130586"/>
                  </a:lnTo>
                  <a:lnTo>
                    <a:pt x="518856" y="172780"/>
                  </a:lnTo>
                  <a:lnTo>
                    <a:pt x="535232" y="218347"/>
                  </a:lnTo>
                  <a:lnTo>
                    <a:pt x="545282" y="266436"/>
                  </a:lnTo>
                  <a:lnTo>
                    <a:pt x="548699" y="316199"/>
                  </a:lnTo>
                  <a:lnTo>
                    <a:pt x="545109" y="367489"/>
                  </a:lnTo>
                  <a:lnTo>
                    <a:pt x="534713" y="416143"/>
                  </a:lnTo>
                  <a:lnTo>
                    <a:pt x="518077" y="461512"/>
                  </a:lnTo>
                  <a:lnTo>
                    <a:pt x="495766" y="502943"/>
                  </a:lnTo>
                  <a:lnTo>
                    <a:pt x="468344" y="539787"/>
                  </a:lnTo>
                  <a:lnTo>
                    <a:pt x="436377" y="571391"/>
                  </a:lnTo>
                  <a:lnTo>
                    <a:pt x="400429" y="597106"/>
                  </a:lnTo>
                  <a:lnTo>
                    <a:pt x="361065" y="616279"/>
                  </a:lnTo>
                  <a:lnTo>
                    <a:pt x="318851" y="628261"/>
                  </a:lnTo>
                  <a:lnTo>
                    <a:pt x="274349" y="632399"/>
                  </a:lnTo>
                  <a:lnTo>
                    <a:pt x="229848" y="628261"/>
                  </a:lnTo>
                  <a:lnTo>
                    <a:pt x="187634" y="616279"/>
                  </a:lnTo>
                  <a:lnTo>
                    <a:pt x="148270" y="597106"/>
                  </a:lnTo>
                  <a:lnTo>
                    <a:pt x="112322" y="571391"/>
                  </a:lnTo>
                  <a:lnTo>
                    <a:pt x="80355" y="539787"/>
                  </a:lnTo>
                  <a:lnTo>
                    <a:pt x="52933" y="502943"/>
                  </a:lnTo>
                  <a:lnTo>
                    <a:pt x="30622" y="461512"/>
                  </a:lnTo>
                  <a:lnTo>
                    <a:pt x="13986" y="416143"/>
                  </a:lnTo>
                  <a:lnTo>
                    <a:pt x="3590" y="367489"/>
                  </a:lnTo>
                  <a:lnTo>
                    <a:pt x="0" y="316199"/>
                  </a:lnTo>
                  <a:close/>
                </a:path>
              </a:pathLst>
            </a:custGeom>
            <a:ln w="9524">
              <a:solidFill>
                <a:srgbClr val="5FA4A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8"/>
            <p:cNvSpPr/>
            <p:nvPr/>
          </p:nvSpPr>
          <p:spPr>
            <a:xfrm>
              <a:off x="5992200" y="1937375"/>
              <a:ext cx="549275" cy="702945"/>
            </a:xfrm>
            <a:custGeom>
              <a:avLst/>
              <a:gdLst/>
              <a:ahLst/>
              <a:cxnLst/>
              <a:rect l="l" t="t" r="r" b="b"/>
              <a:pathLst>
                <a:path w="549275" h="702944">
                  <a:moveTo>
                    <a:pt x="0" y="351449"/>
                  </a:moveTo>
                  <a:lnTo>
                    <a:pt x="2974" y="299515"/>
                  </a:lnTo>
                  <a:lnTo>
                    <a:pt x="11615" y="249946"/>
                  </a:lnTo>
                  <a:lnTo>
                    <a:pt x="25498" y="203287"/>
                  </a:lnTo>
                  <a:lnTo>
                    <a:pt x="44199" y="160081"/>
                  </a:lnTo>
                  <a:lnTo>
                    <a:pt x="67293" y="120873"/>
                  </a:lnTo>
                  <a:lnTo>
                    <a:pt x="94356" y="86204"/>
                  </a:lnTo>
                  <a:lnTo>
                    <a:pt x="124963" y="56620"/>
                  </a:lnTo>
                  <a:lnTo>
                    <a:pt x="158690" y="32664"/>
                  </a:lnTo>
                  <a:lnTo>
                    <a:pt x="195114" y="14880"/>
                  </a:lnTo>
                  <a:lnTo>
                    <a:pt x="233808" y="3810"/>
                  </a:lnTo>
                  <a:lnTo>
                    <a:pt x="274349" y="0"/>
                  </a:lnTo>
                  <a:lnTo>
                    <a:pt x="317526" y="4378"/>
                  </a:lnTo>
                  <a:lnTo>
                    <a:pt x="359251" y="17251"/>
                  </a:lnTo>
                  <a:lnTo>
                    <a:pt x="398787" y="38230"/>
                  </a:lnTo>
                  <a:lnTo>
                    <a:pt x="435397" y="66922"/>
                  </a:lnTo>
                  <a:lnTo>
                    <a:pt x="468344" y="102937"/>
                  </a:lnTo>
                  <a:lnTo>
                    <a:pt x="496458" y="145143"/>
                  </a:lnTo>
                  <a:lnTo>
                    <a:pt x="518856" y="192042"/>
                  </a:lnTo>
                  <a:lnTo>
                    <a:pt x="535232" y="242688"/>
                  </a:lnTo>
                  <a:lnTo>
                    <a:pt x="545282" y="296139"/>
                  </a:lnTo>
                  <a:lnTo>
                    <a:pt x="548699" y="351449"/>
                  </a:lnTo>
                  <a:lnTo>
                    <a:pt x="545725" y="403384"/>
                  </a:lnTo>
                  <a:lnTo>
                    <a:pt x="537084" y="452953"/>
                  </a:lnTo>
                  <a:lnTo>
                    <a:pt x="523201" y="499612"/>
                  </a:lnTo>
                  <a:lnTo>
                    <a:pt x="504500" y="542818"/>
                  </a:lnTo>
                  <a:lnTo>
                    <a:pt x="481406" y="582026"/>
                  </a:lnTo>
                  <a:lnTo>
                    <a:pt x="454343" y="616695"/>
                  </a:lnTo>
                  <a:lnTo>
                    <a:pt x="423736" y="646279"/>
                  </a:lnTo>
                  <a:lnTo>
                    <a:pt x="390009" y="670235"/>
                  </a:lnTo>
                  <a:lnTo>
                    <a:pt x="353585" y="688019"/>
                  </a:lnTo>
                  <a:lnTo>
                    <a:pt x="314891" y="699089"/>
                  </a:lnTo>
                  <a:lnTo>
                    <a:pt x="274349" y="702899"/>
                  </a:lnTo>
                  <a:lnTo>
                    <a:pt x="233808" y="699089"/>
                  </a:lnTo>
                  <a:lnTo>
                    <a:pt x="195114" y="688019"/>
                  </a:lnTo>
                  <a:lnTo>
                    <a:pt x="158690" y="670235"/>
                  </a:lnTo>
                  <a:lnTo>
                    <a:pt x="124963" y="646279"/>
                  </a:lnTo>
                  <a:lnTo>
                    <a:pt x="94356" y="616695"/>
                  </a:lnTo>
                  <a:lnTo>
                    <a:pt x="67293" y="582026"/>
                  </a:lnTo>
                  <a:lnTo>
                    <a:pt x="44199" y="542818"/>
                  </a:lnTo>
                  <a:lnTo>
                    <a:pt x="25498" y="499612"/>
                  </a:lnTo>
                  <a:lnTo>
                    <a:pt x="11615" y="452953"/>
                  </a:lnTo>
                  <a:lnTo>
                    <a:pt x="2974" y="403384"/>
                  </a:lnTo>
                  <a:lnTo>
                    <a:pt x="0" y="351449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9"/>
            <p:cNvSpPr/>
            <p:nvPr/>
          </p:nvSpPr>
          <p:spPr>
            <a:xfrm>
              <a:off x="5056056" y="1205479"/>
              <a:ext cx="771525" cy="669925"/>
            </a:xfrm>
            <a:custGeom>
              <a:avLst/>
              <a:gdLst/>
              <a:ahLst/>
              <a:cxnLst/>
              <a:rect l="l" t="t" r="r" b="b"/>
              <a:pathLst>
                <a:path w="771525" h="669925">
                  <a:moveTo>
                    <a:pt x="26733" y="513771"/>
                  </a:moveTo>
                  <a:lnTo>
                    <a:pt x="10857" y="473748"/>
                  </a:lnTo>
                  <a:lnTo>
                    <a:pt x="2032" y="432167"/>
                  </a:lnTo>
                  <a:lnTo>
                    <a:pt x="0" y="389579"/>
                  </a:lnTo>
                  <a:lnTo>
                    <a:pt x="4499" y="346533"/>
                  </a:lnTo>
                  <a:lnTo>
                    <a:pt x="15273" y="303581"/>
                  </a:lnTo>
                  <a:lnTo>
                    <a:pt x="32059" y="261273"/>
                  </a:lnTo>
                  <a:lnTo>
                    <a:pt x="54600" y="220159"/>
                  </a:lnTo>
                  <a:lnTo>
                    <a:pt x="82635" y="180790"/>
                  </a:lnTo>
                  <a:lnTo>
                    <a:pt x="115906" y="143716"/>
                  </a:lnTo>
                  <a:lnTo>
                    <a:pt x="154152" y="109488"/>
                  </a:lnTo>
                  <a:lnTo>
                    <a:pt x="197114" y="78656"/>
                  </a:lnTo>
                  <a:lnTo>
                    <a:pt x="244533" y="51771"/>
                  </a:lnTo>
                  <a:lnTo>
                    <a:pt x="294529" y="30050"/>
                  </a:lnTo>
                  <a:lnTo>
                    <a:pt x="344998" y="14264"/>
                  </a:lnTo>
                  <a:lnTo>
                    <a:pt x="395345" y="4288"/>
                  </a:lnTo>
                  <a:lnTo>
                    <a:pt x="444973" y="0"/>
                  </a:lnTo>
                  <a:lnTo>
                    <a:pt x="493287" y="1274"/>
                  </a:lnTo>
                  <a:lnTo>
                    <a:pt x="539691" y="7987"/>
                  </a:lnTo>
                  <a:lnTo>
                    <a:pt x="583589" y="20017"/>
                  </a:lnTo>
                  <a:lnTo>
                    <a:pt x="624385" y="37238"/>
                  </a:lnTo>
                  <a:lnTo>
                    <a:pt x="661483" y="59528"/>
                  </a:lnTo>
                  <a:lnTo>
                    <a:pt x="694288" y="86762"/>
                  </a:lnTo>
                  <a:lnTo>
                    <a:pt x="722203" y="118818"/>
                  </a:lnTo>
                  <a:lnTo>
                    <a:pt x="744633" y="155571"/>
                  </a:lnTo>
                  <a:lnTo>
                    <a:pt x="760510" y="195593"/>
                  </a:lnTo>
                  <a:lnTo>
                    <a:pt x="769334" y="237174"/>
                  </a:lnTo>
                  <a:lnTo>
                    <a:pt x="771367" y="279763"/>
                  </a:lnTo>
                  <a:lnTo>
                    <a:pt x="766867" y="322808"/>
                  </a:lnTo>
                  <a:lnTo>
                    <a:pt x="756094" y="365760"/>
                  </a:lnTo>
                  <a:lnTo>
                    <a:pt x="739307" y="408068"/>
                  </a:lnTo>
                  <a:lnTo>
                    <a:pt x="716767" y="449182"/>
                  </a:lnTo>
                  <a:lnTo>
                    <a:pt x="688731" y="488551"/>
                  </a:lnTo>
                  <a:lnTo>
                    <a:pt x="655461" y="525625"/>
                  </a:lnTo>
                  <a:lnTo>
                    <a:pt x="617214" y="559853"/>
                  </a:lnTo>
                  <a:lnTo>
                    <a:pt x="574252" y="590685"/>
                  </a:lnTo>
                  <a:lnTo>
                    <a:pt x="526833" y="617571"/>
                  </a:lnTo>
                  <a:lnTo>
                    <a:pt x="476837" y="639291"/>
                  </a:lnTo>
                  <a:lnTo>
                    <a:pt x="426368" y="655077"/>
                  </a:lnTo>
                  <a:lnTo>
                    <a:pt x="376021" y="665053"/>
                  </a:lnTo>
                  <a:lnTo>
                    <a:pt x="326393" y="669342"/>
                  </a:lnTo>
                  <a:lnTo>
                    <a:pt x="278079" y="668067"/>
                  </a:lnTo>
                  <a:lnTo>
                    <a:pt x="231675" y="661354"/>
                  </a:lnTo>
                  <a:lnTo>
                    <a:pt x="187778" y="649325"/>
                  </a:lnTo>
                  <a:lnTo>
                    <a:pt x="146982" y="632103"/>
                  </a:lnTo>
                  <a:lnTo>
                    <a:pt x="109883" y="609813"/>
                  </a:lnTo>
                  <a:lnTo>
                    <a:pt x="77079" y="582579"/>
                  </a:lnTo>
                  <a:lnTo>
                    <a:pt x="49163" y="550523"/>
                  </a:lnTo>
                  <a:lnTo>
                    <a:pt x="26733" y="513771"/>
                  </a:lnTo>
                  <a:close/>
                </a:path>
              </a:pathLst>
            </a:custGeom>
            <a:ln w="9524">
              <a:solidFill>
                <a:srgbClr val="5FA4A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" name="Rectangle 1"/>
          <p:cNvSpPr/>
          <p:nvPr/>
        </p:nvSpPr>
        <p:spPr>
          <a:xfrm>
            <a:off x="6223638" y="5560449"/>
            <a:ext cx="54709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La projection 2D de </a:t>
            </a:r>
            <a:r>
              <a:rPr lang="fr-FR" dirty="0" err="1">
                <a:solidFill>
                  <a:schemeClr val="bg1"/>
                </a:solidFill>
              </a:rPr>
              <a:t>tSNE</a:t>
            </a:r>
            <a:r>
              <a:rPr lang="fr-FR" dirty="0">
                <a:solidFill>
                  <a:schemeClr val="bg1"/>
                </a:solidFill>
              </a:rPr>
              <a:t> , MDS ,PCA et UMAP  montrent que au moins  </a:t>
            </a:r>
            <a:r>
              <a:rPr lang="fr-FR" dirty="0" smtClean="0">
                <a:solidFill>
                  <a:schemeClr val="bg1"/>
                </a:solidFill>
              </a:rPr>
              <a:t>2 </a:t>
            </a:r>
            <a:r>
              <a:rPr lang="fr-FR" dirty="0">
                <a:solidFill>
                  <a:schemeClr val="bg1"/>
                </a:solidFill>
              </a:rPr>
              <a:t>clusters sont bien  </a:t>
            </a:r>
            <a:r>
              <a:rPr lang="fr-FR" dirty="0" smtClean="0">
                <a:solidFill>
                  <a:schemeClr val="bg1"/>
                </a:solidFill>
              </a:rPr>
              <a:t>regroupés,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5 est le nombre de cluster optimal</a:t>
            </a:r>
          </a:p>
        </p:txBody>
      </p:sp>
    </p:spTree>
    <p:extLst>
      <p:ext uri="{BB962C8B-B14F-4D97-AF65-F5344CB8AC3E}">
        <p14:creationId xmlns:p14="http://schemas.microsoft.com/office/powerpoint/2010/main" val="1988515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250" y="363174"/>
            <a:ext cx="2505285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293" dirty="0">
                <a:solidFill>
                  <a:schemeClr val="bg1"/>
                </a:solidFill>
              </a:rPr>
              <a:t>INTERPRETATION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287345" y="3493753"/>
            <a:ext cx="4474566" cy="3133213"/>
            <a:chOff x="2484825" y="2382474"/>
            <a:chExt cx="3169920" cy="21494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4350" y="2392000"/>
              <a:ext cx="3150249" cy="21299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89587" y="2387237"/>
              <a:ext cx="3160395" cy="2139950"/>
            </a:xfrm>
            <a:custGeom>
              <a:avLst/>
              <a:gdLst/>
              <a:ahLst/>
              <a:cxnLst/>
              <a:rect l="l" t="t" r="r" b="b"/>
              <a:pathLst>
                <a:path w="3160395" h="2139950">
                  <a:moveTo>
                    <a:pt x="0" y="0"/>
                  </a:moveTo>
                  <a:lnTo>
                    <a:pt x="3159774" y="0"/>
                  </a:lnTo>
                  <a:lnTo>
                    <a:pt x="3159774" y="2139499"/>
                  </a:lnTo>
                  <a:lnTo>
                    <a:pt x="0" y="2139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315897" y="708132"/>
            <a:ext cx="8441994" cy="2709899"/>
            <a:chOff x="2704050" y="85225"/>
            <a:chExt cx="6244590" cy="19056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3575" y="94750"/>
              <a:ext cx="6225243" cy="18861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08812" y="89987"/>
              <a:ext cx="6235065" cy="1896110"/>
            </a:xfrm>
            <a:custGeom>
              <a:avLst/>
              <a:gdLst/>
              <a:ahLst/>
              <a:cxnLst/>
              <a:rect l="l" t="t" r="r" b="b"/>
              <a:pathLst>
                <a:path w="6235065" h="1896110">
                  <a:moveTo>
                    <a:pt x="0" y="0"/>
                  </a:moveTo>
                  <a:lnTo>
                    <a:pt x="6234768" y="0"/>
                  </a:lnTo>
                  <a:lnTo>
                    <a:pt x="6234768" y="1895650"/>
                  </a:lnTo>
                  <a:lnTo>
                    <a:pt x="0" y="189565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68722" y="3507639"/>
            <a:ext cx="3689169" cy="311238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6250" y="169799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Clusters sont </a:t>
            </a:r>
            <a:r>
              <a:rPr lang="fr-FR" dirty="0" smtClean="0">
                <a:solidFill>
                  <a:schemeClr val="bg1"/>
                </a:solidFill>
              </a:rPr>
              <a:t>: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Homogènes</a:t>
            </a:r>
          </a:p>
          <a:p>
            <a:r>
              <a:rPr lang="fr-FR" dirty="0">
                <a:solidFill>
                  <a:schemeClr val="bg1"/>
                </a:solidFill>
              </a:rPr>
              <a:t>Équilibrés</a:t>
            </a:r>
          </a:p>
          <a:p>
            <a:r>
              <a:rPr lang="fr-FR" dirty="0">
                <a:solidFill>
                  <a:schemeClr val="bg1"/>
                </a:solidFill>
              </a:rPr>
              <a:t>Lisibles</a:t>
            </a:r>
          </a:p>
          <a:p>
            <a:r>
              <a:rPr lang="fr-FR" dirty="0">
                <a:solidFill>
                  <a:schemeClr val="bg1"/>
                </a:solidFill>
              </a:rPr>
              <a:t>Interprétables</a:t>
            </a:r>
          </a:p>
        </p:txBody>
      </p:sp>
    </p:spTree>
    <p:extLst>
      <p:ext uri="{BB962C8B-B14F-4D97-AF65-F5344CB8AC3E}">
        <p14:creationId xmlns:p14="http://schemas.microsoft.com/office/powerpoint/2010/main" val="1659171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250" y="363174"/>
            <a:ext cx="2505285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293" dirty="0">
                <a:solidFill>
                  <a:schemeClr val="bg1"/>
                </a:solidFill>
              </a:rPr>
              <a:t>INTERPRETATION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36250" y="1697996"/>
            <a:ext cx="42819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Client </a:t>
            </a:r>
            <a:r>
              <a:rPr lang="fr-FR" dirty="0">
                <a:solidFill>
                  <a:schemeClr val="bg1"/>
                </a:solidFill>
              </a:rPr>
              <a:t>2, 1 et 5  sont </a:t>
            </a:r>
            <a:r>
              <a:rPr lang="fr-FR" dirty="0" smtClean="0">
                <a:solidFill>
                  <a:schemeClr val="bg1"/>
                </a:solidFill>
              </a:rPr>
              <a:t>satisfaits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Client 5 est </a:t>
            </a:r>
            <a:r>
              <a:rPr lang="fr-FR" dirty="0" smtClean="0">
                <a:solidFill>
                  <a:schemeClr val="bg1"/>
                </a:solidFill>
              </a:rPr>
              <a:t>nouveau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Client 2 paye en seule </a:t>
            </a:r>
            <a:r>
              <a:rPr lang="fr-FR" dirty="0" smtClean="0">
                <a:solidFill>
                  <a:schemeClr val="bg1"/>
                </a:solidFill>
              </a:rPr>
              <a:t>fois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Client 4 et 3 sont les moins  </a:t>
            </a:r>
            <a:r>
              <a:rPr lang="fr-FR" dirty="0" smtClean="0">
                <a:solidFill>
                  <a:schemeClr val="bg1"/>
                </a:solidFill>
              </a:rPr>
              <a:t>satisfaits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Client </a:t>
            </a:r>
            <a:r>
              <a:rPr lang="fr-FR" dirty="0">
                <a:solidFill>
                  <a:schemeClr val="bg1"/>
                </a:solidFill>
              </a:rPr>
              <a:t>3  est le plus dépensier et qui a  acheté au moins 2 </a:t>
            </a:r>
            <a:r>
              <a:rPr lang="fr-FR" dirty="0" smtClean="0">
                <a:solidFill>
                  <a:schemeClr val="bg1"/>
                </a:solidFill>
              </a:rPr>
              <a:t>articles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14" name="object 5"/>
          <p:cNvGrpSpPr/>
          <p:nvPr/>
        </p:nvGrpSpPr>
        <p:grpSpPr>
          <a:xfrm>
            <a:off x="5076613" y="-14378"/>
            <a:ext cx="7115387" cy="6841067"/>
            <a:chOff x="3349924" y="13225"/>
            <a:chExt cx="5336540" cy="5130800"/>
          </a:xfrm>
        </p:grpSpPr>
        <p:pic>
          <p:nvPicPr>
            <p:cNvPr id="15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924" y="13225"/>
              <a:ext cx="5336251" cy="5130274"/>
            </a:xfrm>
            <a:prstGeom prst="rect">
              <a:avLst/>
            </a:prstGeom>
          </p:spPr>
        </p:pic>
        <p:pic>
          <p:nvPicPr>
            <p:cNvPr id="16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675" y="3517250"/>
              <a:ext cx="1678499" cy="1560049"/>
            </a:xfrm>
            <a:prstGeom prst="rect">
              <a:avLst/>
            </a:prstGeom>
          </p:spPr>
        </p:pic>
        <p:sp>
          <p:nvSpPr>
            <p:cNvPr id="17" name="object 8"/>
            <p:cNvSpPr/>
            <p:nvPr/>
          </p:nvSpPr>
          <p:spPr>
            <a:xfrm>
              <a:off x="5957874" y="2460300"/>
              <a:ext cx="2503170" cy="2529205"/>
            </a:xfrm>
            <a:custGeom>
              <a:avLst/>
              <a:gdLst/>
              <a:ahLst/>
              <a:cxnLst/>
              <a:rect l="l" t="t" r="r" b="b"/>
              <a:pathLst>
                <a:path w="2503170" h="2529204">
                  <a:moveTo>
                    <a:pt x="0" y="1748699"/>
                  </a:moveTo>
                  <a:lnTo>
                    <a:pt x="963" y="1677704"/>
                  </a:lnTo>
                  <a:lnTo>
                    <a:pt x="3799" y="1608494"/>
                  </a:lnTo>
                  <a:lnTo>
                    <a:pt x="8422" y="1541345"/>
                  </a:lnTo>
                  <a:lnTo>
                    <a:pt x="14752" y="1476532"/>
                  </a:lnTo>
                  <a:lnTo>
                    <a:pt x="22703" y="1414332"/>
                  </a:lnTo>
                  <a:lnTo>
                    <a:pt x="32193" y="1355019"/>
                  </a:lnTo>
                  <a:lnTo>
                    <a:pt x="43139" y="1298868"/>
                  </a:lnTo>
                  <a:lnTo>
                    <a:pt x="55457" y="1246155"/>
                  </a:lnTo>
                  <a:lnTo>
                    <a:pt x="69064" y="1197156"/>
                  </a:lnTo>
                  <a:lnTo>
                    <a:pt x="83876" y="1152146"/>
                  </a:lnTo>
                  <a:lnTo>
                    <a:pt x="99812" y="1111399"/>
                  </a:lnTo>
                  <a:lnTo>
                    <a:pt x="116787" y="1075192"/>
                  </a:lnTo>
                  <a:lnTo>
                    <a:pt x="153521" y="1017498"/>
                  </a:lnTo>
                  <a:lnTo>
                    <a:pt x="193414" y="981266"/>
                  </a:lnTo>
                  <a:lnTo>
                    <a:pt x="235799" y="968699"/>
                  </a:lnTo>
                  <a:lnTo>
                    <a:pt x="296995" y="995423"/>
                  </a:lnTo>
                  <a:lnTo>
                    <a:pt x="326036" y="1028074"/>
                  </a:lnTo>
                  <a:lnTo>
                    <a:pt x="353551" y="1072914"/>
                  </a:lnTo>
                  <a:lnTo>
                    <a:pt x="379173" y="1129442"/>
                  </a:lnTo>
                  <a:lnTo>
                    <a:pt x="402535" y="1197156"/>
                  </a:lnTo>
                  <a:lnTo>
                    <a:pt x="414111" y="1238310"/>
                  </a:lnTo>
                  <a:lnTo>
                    <a:pt x="424701" y="1281851"/>
                  </a:lnTo>
                  <a:lnTo>
                    <a:pt x="434281" y="1327583"/>
                  </a:lnTo>
                  <a:lnTo>
                    <a:pt x="442827" y="1375309"/>
                  </a:lnTo>
                  <a:lnTo>
                    <a:pt x="450312" y="1424832"/>
                  </a:lnTo>
                  <a:lnTo>
                    <a:pt x="456714" y="1475956"/>
                  </a:lnTo>
                  <a:lnTo>
                    <a:pt x="462007" y="1528484"/>
                  </a:lnTo>
                  <a:lnTo>
                    <a:pt x="466167" y="1582219"/>
                  </a:lnTo>
                  <a:lnTo>
                    <a:pt x="469169" y="1636965"/>
                  </a:lnTo>
                  <a:lnTo>
                    <a:pt x="470988" y="1692524"/>
                  </a:lnTo>
                  <a:lnTo>
                    <a:pt x="471599" y="1748699"/>
                  </a:lnTo>
                  <a:lnTo>
                    <a:pt x="470636" y="1819695"/>
                  </a:lnTo>
                  <a:lnTo>
                    <a:pt x="467800" y="1888905"/>
                  </a:lnTo>
                  <a:lnTo>
                    <a:pt x="463177" y="1956054"/>
                  </a:lnTo>
                  <a:lnTo>
                    <a:pt x="456847" y="2020867"/>
                  </a:lnTo>
                  <a:lnTo>
                    <a:pt x="448896" y="2083067"/>
                  </a:lnTo>
                  <a:lnTo>
                    <a:pt x="439406" y="2142380"/>
                  </a:lnTo>
                  <a:lnTo>
                    <a:pt x="428460" y="2198531"/>
                  </a:lnTo>
                  <a:lnTo>
                    <a:pt x="416142" y="2251244"/>
                  </a:lnTo>
                  <a:lnTo>
                    <a:pt x="402535" y="2300243"/>
                  </a:lnTo>
                  <a:lnTo>
                    <a:pt x="387723" y="2345253"/>
                  </a:lnTo>
                  <a:lnTo>
                    <a:pt x="371787" y="2386000"/>
                  </a:lnTo>
                  <a:lnTo>
                    <a:pt x="354812" y="2422207"/>
                  </a:lnTo>
                  <a:lnTo>
                    <a:pt x="318078" y="2479901"/>
                  </a:lnTo>
                  <a:lnTo>
                    <a:pt x="278185" y="2516133"/>
                  </a:lnTo>
                  <a:lnTo>
                    <a:pt x="235799" y="2528699"/>
                  </a:lnTo>
                  <a:lnTo>
                    <a:pt x="174604" y="2501976"/>
                  </a:lnTo>
                  <a:lnTo>
                    <a:pt x="145563" y="2469325"/>
                  </a:lnTo>
                  <a:lnTo>
                    <a:pt x="118048" y="2424485"/>
                  </a:lnTo>
                  <a:lnTo>
                    <a:pt x="92426" y="2367957"/>
                  </a:lnTo>
                  <a:lnTo>
                    <a:pt x="69063" y="2300243"/>
                  </a:lnTo>
                  <a:lnTo>
                    <a:pt x="57488" y="2259089"/>
                  </a:lnTo>
                  <a:lnTo>
                    <a:pt x="46898" y="2215548"/>
                  </a:lnTo>
                  <a:lnTo>
                    <a:pt x="37318" y="2169816"/>
                  </a:lnTo>
                  <a:lnTo>
                    <a:pt x="28772" y="2122090"/>
                  </a:lnTo>
                  <a:lnTo>
                    <a:pt x="21287" y="2072567"/>
                  </a:lnTo>
                  <a:lnTo>
                    <a:pt x="14885" y="2021443"/>
                  </a:lnTo>
                  <a:lnTo>
                    <a:pt x="9592" y="1968915"/>
                  </a:lnTo>
                  <a:lnTo>
                    <a:pt x="5432" y="1915180"/>
                  </a:lnTo>
                  <a:lnTo>
                    <a:pt x="2430" y="1860434"/>
                  </a:lnTo>
                  <a:lnTo>
                    <a:pt x="611" y="1804875"/>
                  </a:lnTo>
                  <a:lnTo>
                    <a:pt x="0" y="1748699"/>
                  </a:lnTo>
                  <a:close/>
                </a:path>
                <a:path w="2503170" h="2529204">
                  <a:moveTo>
                    <a:pt x="2072649" y="528449"/>
                  </a:moveTo>
                  <a:lnTo>
                    <a:pt x="2074327" y="462162"/>
                  </a:lnTo>
                  <a:lnTo>
                    <a:pt x="2079223" y="398331"/>
                  </a:lnTo>
                  <a:lnTo>
                    <a:pt x="2087138" y="337453"/>
                  </a:lnTo>
                  <a:lnTo>
                    <a:pt x="2097869" y="280022"/>
                  </a:lnTo>
                  <a:lnTo>
                    <a:pt x="2111215" y="226535"/>
                  </a:lnTo>
                  <a:lnTo>
                    <a:pt x="2126974" y="177485"/>
                  </a:lnTo>
                  <a:lnTo>
                    <a:pt x="2144944" y="133368"/>
                  </a:lnTo>
                  <a:lnTo>
                    <a:pt x="2164923" y="94680"/>
                  </a:lnTo>
                  <a:lnTo>
                    <a:pt x="2186710" y="61916"/>
                  </a:lnTo>
                  <a:lnTo>
                    <a:pt x="2234899" y="16139"/>
                  </a:lnTo>
                  <a:lnTo>
                    <a:pt x="2287899" y="0"/>
                  </a:lnTo>
                  <a:lnTo>
                    <a:pt x="2354512" y="25940"/>
                  </a:lnTo>
                  <a:lnTo>
                    <a:pt x="2385531" y="57484"/>
                  </a:lnTo>
                  <a:lnTo>
                    <a:pt x="2414254" y="100626"/>
                  </a:lnTo>
                  <a:lnTo>
                    <a:pt x="2440104" y="154779"/>
                  </a:lnTo>
                  <a:lnTo>
                    <a:pt x="2454403" y="193540"/>
                  </a:lnTo>
                  <a:lnTo>
                    <a:pt x="2466985" y="235265"/>
                  </a:lnTo>
                  <a:lnTo>
                    <a:pt x="2477792" y="279607"/>
                  </a:lnTo>
                  <a:lnTo>
                    <a:pt x="2486765" y="326220"/>
                  </a:lnTo>
                  <a:lnTo>
                    <a:pt x="2493845" y="374758"/>
                  </a:lnTo>
                  <a:lnTo>
                    <a:pt x="2498975" y="424873"/>
                  </a:lnTo>
                  <a:lnTo>
                    <a:pt x="2502096" y="476219"/>
                  </a:lnTo>
                  <a:lnTo>
                    <a:pt x="2503149" y="528449"/>
                  </a:lnTo>
                  <a:lnTo>
                    <a:pt x="2501472" y="594737"/>
                  </a:lnTo>
                  <a:lnTo>
                    <a:pt x="2496576" y="658568"/>
                  </a:lnTo>
                  <a:lnTo>
                    <a:pt x="2488661" y="719446"/>
                  </a:lnTo>
                  <a:lnTo>
                    <a:pt x="2477930" y="776876"/>
                  </a:lnTo>
                  <a:lnTo>
                    <a:pt x="2464584" y="830364"/>
                  </a:lnTo>
                  <a:lnTo>
                    <a:pt x="2448825" y="879414"/>
                  </a:lnTo>
                  <a:lnTo>
                    <a:pt x="2430855" y="923531"/>
                  </a:lnTo>
                  <a:lnTo>
                    <a:pt x="2410876" y="962219"/>
                  </a:lnTo>
                  <a:lnTo>
                    <a:pt x="2389089" y="994983"/>
                  </a:lnTo>
                  <a:lnTo>
                    <a:pt x="2340900" y="1040760"/>
                  </a:lnTo>
                  <a:lnTo>
                    <a:pt x="2287899" y="1056899"/>
                  </a:lnTo>
                  <a:lnTo>
                    <a:pt x="2234899" y="1040760"/>
                  </a:lnTo>
                  <a:lnTo>
                    <a:pt x="2186710" y="994983"/>
                  </a:lnTo>
                  <a:lnTo>
                    <a:pt x="2164923" y="962219"/>
                  </a:lnTo>
                  <a:lnTo>
                    <a:pt x="2144944" y="923531"/>
                  </a:lnTo>
                  <a:lnTo>
                    <a:pt x="2126974" y="879414"/>
                  </a:lnTo>
                  <a:lnTo>
                    <a:pt x="2111215" y="830364"/>
                  </a:lnTo>
                  <a:lnTo>
                    <a:pt x="2097869" y="776876"/>
                  </a:lnTo>
                  <a:lnTo>
                    <a:pt x="2087138" y="719446"/>
                  </a:lnTo>
                  <a:lnTo>
                    <a:pt x="2079223" y="658568"/>
                  </a:lnTo>
                  <a:lnTo>
                    <a:pt x="2074327" y="594737"/>
                  </a:lnTo>
                  <a:lnTo>
                    <a:pt x="2072649" y="528449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47061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250" y="363174"/>
            <a:ext cx="2505285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293" dirty="0">
                <a:solidFill>
                  <a:schemeClr val="bg1"/>
                </a:solidFill>
              </a:rPr>
              <a:t>INTERPRETATION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36250" y="1697996"/>
            <a:ext cx="42819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</a:rPr>
              <a:t>Recency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smtClean="0">
                <a:solidFill>
                  <a:schemeClr val="bg1"/>
                </a:solidFill>
              </a:rPr>
              <a:t>/ </a:t>
            </a:r>
            <a:r>
              <a:rPr lang="fr-FR" dirty="0" err="1" smtClean="0">
                <a:solidFill>
                  <a:schemeClr val="bg1"/>
                </a:solidFill>
              </a:rPr>
              <a:t>age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on arrive à séparer les  clients qui ont acheté </a:t>
            </a:r>
            <a:r>
              <a:rPr lang="fr-FR" dirty="0" err="1">
                <a:solidFill>
                  <a:schemeClr val="bg1"/>
                </a:solidFill>
              </a:rPr>
              <a:t>plusieur</a:t>
            </a:r>
            <a:r>
              <a:rPr lang="fr-FR" dirty="0">
                <a:solidFill>
                  <a:schemeClr val="bg1"/>
                </a:solidFill>
              </a:rPr>
              <a:t> fois  (6% du nombre total) quand  </a:t>
            </a:r>
            <a:r>
              <a:rPr lang="fr-FR" dirty="0" err="1">
                <a:solidFill>
                  <a:schemeClr val="bg1"/>
                </a:solidFill>
              </a:rPr>
              <a:t>age</a:t>
            </a:r>
            <a:r>
              <a:rPr lang="fr-FR" dirty="0">
                <a:solidFill>
                  <a:schemeClr val="bg1"/>
                </a:solidFill>
              </a:rPr>
              <a:t>=</a:t>
            </a:r>
            <a:r>
              <a:rPr lang="fr-FR" dirty="0" err="1">
                <a:solidFill>
                  <a:schemeClr val="bg1"/>
                </a:solidFill>
              </a:rPr>
              <a:t>Recency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Plus </a:t>
            </a:r>
            <a:r>
              <a:rPr lang="fr-FR" dirty="0" err="1">
                <a:solidFill>
                  <a:schemeClr val="bg1"/>
                </a:solidFill>
              </a:rPr>
              <a:t>Monetary</a:t>
            </a:r>
            <a:r>
              <a:rPr lang="fr-FR" dirty="0">
                <a:solidFill>
                  <a:schemeClr val="bg1"/>
                </a:solidFill>
              </a:rPr>
              <a:t> est grand plus le  paiement échelonné</a:t>
            </a:r>
            <a:r>
              <a:rPr lang="fr-FR" dirty="0" smtClean="0">
                <a:solidFill>
                  <a:schemeClr val="bg1"/>
                </a:solidFill>
              </a:rPr>
              <a:t>.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Client 3 </a:t>
            </a:r>
            <a:r>
              <a:rPr lang="fr-FR" dirty="0" err="1">
                <a:solidFill>
                  <a:schemeClr val="bg1"/>
                </a:solidFill>
              </a:rPr>
              <a:t>represente</a:t>
            </a:r>
            <a:r>
              <a:rPr lang="fr-FR" dirty="0">
                <a:solidFill>
                  <a:schemeClr val="bg1"/>
                </a:solidFill>
              </a:rPr>
              <a:t> le client </a:t>
            </a:r>
            <a:r>
              <a:rPr lang="fr-FR" dirty="0" err="1">
                <a:solidFill>
                  <a:schemeClr val="bg1"/>
                </a:solidFill>
              </a:rPr>
              <a:t>outlier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smtClean="0">
                <a:solidFill>
                  <a:schemeClr val="bg1"/>
                </a:solidFill>
              </a:rPr>
              <a:t>.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Client </a:t>
            </a:r>
            <a:r>
              <a:rPr lang="fr-FR" dirty="0">
                <a:solidFill>
                  <a:schemeClr val="bg1"/>
                </a:solidFill>
              </a:rPr>
              <a:t>1 est l’ancien ou il n’a pas  acheté depuis longtemps.</a:t>
            </a:r>
          </a:p>
        </p:txBody>
      </p:sp>
      <p:grpSp>
        <p:nvGrpSpPr>
          <p:cNvPr id="8" name="object 5"/>
          <p:cNvGrpSpPr/>
          <p:nvPr/>
        </p:nvGrpSpPr>
        <p:grpSpPr>
          <a:xfrm>
            <a:off x="4822613" y="0"/>
            <a:ext cx="7369387" cy="6858000"/>
            <a:chOff x="3304676" y="0"/>
            <a:chExt cx="5527040" cy="5143500"/>
          </a:xfrm>
        </p:grpSpPr>
        <p:pic>
          <p:nvPicPr>
            <p:cNvPr id="9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4676" y="0"/>
              <a:ext cx="5526823" cy="5143498"/>
            </a:xfrm>
            <a:prstGeom prst="rect">
              <a:avLst/>
            </a:prstGeom>
          </p:spPr>
        </p:pic>
        <p:sp>
          <p:nvSpPr>
            <p:cNvPr id="10" name="object 7"/>
            <p:cNvSpPr/>
            <p:nvPr/>
          </p:nvSpPr>
          <p:spPr>
            <a:xfrm>
              <a:off x="3523056" y="2484456"/>
              <a:ext cx="4135754" cy="2059939"/>
            </a:xfrm>
            <a:custGeom>
              <a:avLst/>
              <a:gdLst/>
              <a:ahLst/>
              <a:cxnLst/>
              <a:rect l="l" t="t" r="r" b="b"/>
              <a:pathLst>
                <a:path w="4135754" h="2059939">
                  <a:moveTo>
                    <a:pt x="146876" y="245194"/>
                  </a:moveTo>
                  <a:lnTo>
                    <a:pt x="187356" y="193896"/>
                  </a:lnTo>
                  <a:lnTo>
                    <a:pt x="228872" y="147538"/>
                  </a:lnTo>
                  <a:lnTo>
                    <a:pt x="270677" y="106600"/>
                  </a:lnTo>
                  <a:lnTo>
                    <a:pt x="312026" y="71561"/>
                  </a:lnTo>
                  <a:lnTo>
                    <a:pt x="352175" y="42902"/>
                  </a:lnTo>
                  <a:lnTo>
                    <a:pt x="390378" y="21102"/>
                  </a:lnTo>
                  <a:lnTo>
                    <a:pt x="425890" y="6641"/>
                  </a:lnTo>
                  <a:lnTo>
                    <a:pt x="457965" y="0"/>
                  </a:lnTo>
                  <a:lnTo>
                    <a:pt x="485859" y="1657"/>
                  </a:lnTo>
                  <a:lnTo>
                    <a:pt x="508826" y="12094"/>
                  </a:lnTo>
                  <a:lnTo>
                    <a:pt x="528138" y="36097"/>
                  </a:lnTo>
                  <a:lnTo>
                    <a:pt x="537362" y="71336"/>
                  </a:lnTo>
                  <a:lnTo>
                    <a:pt x="536377" y="116636"/>
                  </a:lnTo>
                  <a:lnTo>
                    <a:pt x="525063" y="170817"/>
                  </a:lnTo>
                  <a:lnTo>
                    <a:pt x="511927" y="210726"/>
                  </a:lnTo>
                  <a:lnTo>
                    <a:pt x="494741" y="252438"/>
                  </a:lnTo>
                  <a:lnTo>
                    <a:pt x="473799" y="295392"/>
                  </a:lnTo>
                  <a:lnTo>
                    <a:pt x="449395" y="339026"/>
                  </a:lnTo>
                  <a:lnTo>
                    <a:pt x="421822" y="382781"/>
                  </a:lnTo>
                  <a:lnTo>
                    <a:pt x="391376" y="426094"/>
                  </a:lnTo>
                  <a:lnTo>
                    <a:pt x="350895" y="477391"/>
                  </a:lnTo>
                  <a:lnTo>
                    <a:pt x="309379" y="523749"/>
                  </a:lnTo>
                  <a:lnTo>
                    <a:pt x="267574" y="564688"/>
                  </a:lnTo>
                  <a:lnTo>
                    <a:pt x="226225" y="599727"/>
                  </a:lnTo>
                  <a:lnTo>
                    <a:pt x="186076" y="628386"/>
                  </a:lnTo>
                  <a:lnTo>
                    <a:pt x="147873" y="650186"/>
                  </a:lnTo>
                  <a:lnTo>
                    <a:pt x="112361" y="664647"/>
                  </a:lnTo>
                  <a:lnTo>
                    <a:pt x="80286" y="671288"/>
                  </a:lnTo>
                  <a:lnTo>
                    <a:pt x="52392" y="669631"/>
                  </a:lnTo>
                  <a:lnTo>
                    <a:pt x="29426" y="659194"/>
                  </a:lnTo>
                  <a:lnTo>
                    <a:pt x="12733" y="640288"/>
                  </a:lnTo>
                  <a:lnTo>
                    <a:pt x="3005" y="614110"/>
                  </a:lnTo>
                  <a:lnTo>
                    <a:pt x="0" y="581513"/>
                  </a:lnTo>
                  <a:lnTo>
                    <a:pt x="3474" y="543349"/>
                  </a:lnTo>
                  <a:lnTo>
                    <a:pt x="13188" y="500470"/>
                  </a:lnTo>
                  <a:lnTo>
                    <a:pt x="28899" y="453730"/>
                  </a:lnTo>
                  <a:lnTo>
                    <a:pt x="50365" y="403980"/>
                  </a:lnTo>
                  <a:lnTo>
                    <a:pt x="77344" y="352072"/>
                  </a:lnTo>
                  <a:lnTo>
                    <a:pt x="109595" y="298859"/>
                  </a:lnTo>
                  <a:lnTo>
                    <a:pt x="146876" y="245194"/>
                  </a:lnTo>
                  <a:close/>
                </a:path>
                <a:path w="4135754" h="2059939">
                  <a:moveTo>
                    <a:pt x="32018" y="1666268"/>
                  </a:moveTo>
                  <a:lnTo>
                    <a:pt x="4135418" y="1666268"/>
                  </a:lnTo>
                  <a:lnTo>
                    <a:pt x="4135418" y="2059868"/>
                  </a:lnTo>
                  <a:lnTo>
                    <a:pt x="32018" y="2059868"/>
                  </a:lnTo>
                  <a:lnTo>
                    <a:pt x="32018" y="1666268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8"/>
            <p:cNvSpPr/>
            <p:nvPr/>
          </p:nvSpPr>
          <p:spPr>
            <a:xfrm>
              <a:off x="5692999" y="72849"/>
              <a:ext cx="1909445" cy="4645660"/>
            </a:xfrm>
            <a:custGeom>
              <a:avLst/>
              <a:gdLst/>
              <a:ahLst/>
              <a:cxnLst/>
              <a:rect l="l" t="t" r="r" b="b"/>
              <a:pathLst>
                <a:path w="1909445" h="4645660">
                  <a:moveTo>
                    <a:pt x="1625149" y="1962174"/>
                  </a:moveTo>
                  <a:lnTo>
                    <a:pt x="1627436" y="1895496"/>
                  </a:lnTo>
                  <a:lnTo>
                    <a:pt x="1634027" y="1832738"/>
                  </a:lnTo>
                  <a:lnTo>
                    <a:pt x="1644523" y="1774949"/>
                  </a:lnTo>
                  <a:lnTo>
                    <a:pt x="1658522" y="1723176"/>
                  </a:lnTo>
                  <a:lnTo>
                    <a:pt x="1675625" y="1678467"/>
                  </a:lnTo>
                  <a:lnTo>
                    <a:pt x="1695430" y="1641870"/>
                  </a:lnTo>
                  <a:lnTo>
                    <a:pt x="1741543" y="1597201"/>
                  </a:lnTo>
                  <a:lnTo>
                    <a:pt x="1767049" y="1591224"/>
                  </a:lnTo>
                  <a:lnTo>
                    <a:pt x="1821353" y="1619461"/>
                  </a:lnTo>
                  <a:lnTo>
                    <a:pt x="1845776" y="1653548"/>
                  </a:lnTo>
                  <a:lnTo>
                    <a:pt x="1867388" y="1699873"/>
                  </a:lnTo>
                  <a:lnTo>
                    <a:pt x="1881929" y="1744422"/>
                  </a:lnTo>
                  <a:lnTo>
                    <a:pt x="1893514" y="1793922"/>
                  </a:lnTo>
                  <a:lnTo>
                    <a:pt x="1901984" y="1847379"/>
                  </a:lnTo>
                  <a:lnTo>
                    <a:pt x="1907182" y="1903795"/>
                  </a:lnTo>
                  <a:lnTo>
                    <a:pt x="1908949" y="1962174"/>
                  </a:lnTo>
                  <a:lnTo>
                    <a:pt x="1906663" y="2028853"/>
                  </a:lnTo>
                  <a:lnTo>
                    <a:pt x="1900072" y="2091611"/>
                  </a:lnTo>
                  <a:lnTo>
                    <a:pt x="1889576" y="2149400"/>
                  </a:lnTo>
                  <a:lnTo>
                    <a:pt x="1875576" y="2201173"/>
                  </a:lnTo>
                  <a:lnTo>
                    <a:pt x="1858474" y="2245882"/>
                  </a:lnTo>
                  <a:lnTo>
                    <a:pt x="1838669" y="2282479"/>
                  </a:lnTo>
                  <a:lnTo>
                    <a:pt x="1792556" y="2327148"/>
                  </a:lnTo>
                  <a:lnTo>
                    <a:pt x="1767049" y="2333124"/>
                  </a:lnTo>
                  <a:lnTo>
                    <a:pt x="1717536" y="2309917"/>
                  </a:lnTo>
                  <a:lnTo>
                    <a:pt x="1675625" y="2245882"/>
                  </a:lnTo>
                  <a:lnTo>
                    <a:pt x="1658522" y="2201173"/>
                  </a:lnTo>
                  <a:lnTo>
                    <a:pt x="1644523" y="2149400"/>
                  </a:lnTo>
                  <a:lnTo>
                    <a:pt x="1634027" y="2091611"/>
                  </a:lnTo>
                  <a:lnTo>
                    <a:pt x="1627436" y="2028853"/>
                  </a:lnTo>
                  <a:lnTo>
                    <a:pt x="1625149" y="1962174"/>
                  </a:lnTo>
                  <a:close/>
                </a:path>
                <a:path w="1909445" h="4645660">
                  <a:moveTo>
                    <a:pt x="1625149" y="2790299"/>
                  </a:moveTo>
                  <a:lnTo>
                    <a:pt x="1627436" y="2723621"/>
                  </a:lnTo>
                  <a:lnTo>
                    <a:pt x="1634027" y="2660863"/>
                  </a:lnTo>
                  <a:lnTo>
                    <a:pt x="1644523" y="2603074"/>
                  </a:lnTo>
                  <a:lnTo>
                    <a:pt x="1658522" y="2551301"/>
                  </a:lnTo>
                  <a:lnTo>
                    <a:pt x="1675625" y="2506592"/>
                  </a:lnTo>
                  <a:lnTo>
                    <a:pt x="1695430" y="2469995"/>
                  </a:lnTo>
                  <a:lnTo>
                    <a:pt x="1741543" y="2425326"/>
                  </a:lnTo>
                  <a:lnTo>
                    <a:pt x="1767049" y="2419349"/>
                  </a:lnTo>
                  <a:lnTo>
                    <a:pt x="1821353" y="2447586"/>
                  </a:lnTo>
                  <a:lnTo>
                    <a:pt x="1845776" y="2481673"/>
                  </a:lnTo>
                  <a:lnTo>
                    <a:pt x="1867388" y="2527998"/>
                  </a:lnTo>
                  <a:lnTo>
                    <a:pt x="1881929" y="2572547"/>
                  </a:lnTo>
                  <a:lnTo>
                    <a:pt x="1893514" y="2622047"/>
                  </a:lnTo>
                  <a:lnTo>
                    <a:pt x="1901984" y="2675504"/>
                  </a:lnTo>
                  <a:lnTo>
                    <a:pt x="1907182" y="2731920"/>
                  </a:lnTo>
                  <a:lnTo>
                    <a:pt x="1908949" y="2790299"/>
                  </a:lnTo>
                  <a:lnTo>
                    <a:pt x="1906663" y="2856978"/>
                  </a:lnTo>
                  <a:lnTo>
                    <a:pt x="1900072" y="2919736"/>
                  </a:lnTo>
                  <a:lnTo>
                    <a:pt x="1889576" y="2977525"/>
                  </a:lnTo>
                  <a:lnTo>
                    <a:pt x="1875576" y="3029298"/>
                  </a:lnTo>
                  <a:lnTo>
                    <a:pt x="1858474" y="3074007"/>
                  </a:lnTo>
                  <a:lnTo>
                    <a:pt x="1838669" y="3110604"/>
                  </a:lnTo>
                  <a:lnTo>
                    <a:pt x="1792556" y="3155273"/>
                  </a:lnTo>
                  <a:lnTo>
                    <a:pt x="1767049" y="3161249"/>
                  </a:lnTo>
                  <a:lnTo>
                    <a:pt x="1717536" y="3138042"/>
                  </a:lnTo>
                  <a:lnTo>
                    <a:pt x="1675625" y="3074007"/>
                  </a:lnTo>
                  <a:lnTo>
                    <a:pt x="1658522" y="3029298"/>
                  </a:lnTo>
                  <a:lnTo>
                    <a:pt x="1644523" y="2977525"/>
                  </a:lnTo>
                  <a:lnTo>
                    <a:pt x="1634027" y="2919736"/>
                  </a:lnTo>
                  <a:lnTo>
                    <a:pt x="1627436" y="2856978"/>
                  </a:lnTo>
                  <a:lnTo>
                    <a:pt x="1625149" y="2790299"/>
                  </a:lnTo>
                  <a:close/>
                </a:path>
                <a:path w="1909445" h="4645660">
                  <a:moveTo>
                    <a:pt x="0" y="370949"/>
                  </a:moveTo>
                  <a:lnTo>
                    <a:pt x="2286" y="304271"/>
                  </a:lnTo>
                  <a:lnTo>
                    <a:pt x="8877" y="241513"/>
                  </a:lnTo>
                  <a:lnTo>
                    <a:pt x="19373" y="183724"/>
                  </a:lnTo>
                  <a:lnTo>
                    <a:pt x="33373" y="131951"/>
                  </a:lnTo>
                  <a:lnTo>
                    <a:pt x="50475" y="87242"/>
                  </a:lnTo>
                  <a:lnTo>
                    <a:pt x="70280" y="50645"/>
                  </a:lnTo>
                  <a:lnTo>
                    <a:pt x="116393" y="5976"/>
                  </a:lnTo>
                  <a:lnTo>
                    <a:pt x="141899" y="0"/>
                  </a:lnTo>
                  <a:lnTo>
                    <a:pt x="196202" y="28236"/>
                  </a:lnTo>
                  <a:lnTo>
                    <a:pt x="220626" y="62323"/>
                  </a:lnTo>
                  <a:lnTo>
                    <a:pt x="242238" y="108648"/>
                  </a:lnTo>
                  <a:lnTo>
                    <a:pt x="256779" y="153196"/>
                  </a:lnTo>
                  <a:lnTo>
                    <a:pt x="268364" y="202697"/>
                  </a:lnTo>
                  <a:lnTo>
                    <a:pt x="276834" y="256154"/>
                  </a:lnTo>
                  <a:lnTo>
                    <a:pt x="282032" y="312570"/>
                  </a:lnTo>
                  <a:lnTo>
                    <a:pt x="283799" y="370949"/>
                  </a:lnTo>
                  <a:lnTo>
                    <a:pt x="281513" y="437628"/>
                  </a:lnTo>
                  <a:lnTo>
                    <a:pt x="274922" y="500386"/>
                  </a:lnTo>
                  <a:lnTo>
                    <a:pt x="264426" y="558175"/>
                  </a:lnTo>
                  <a:lnTo>
                    <a:pt x="250426" y="609948"/>
                  </a:lnTo>
                  <a:lnTo>
                    <a:pt x="233324" y="654657"/>
                  </a:lnTo>
                  <a:lnTo>
                    <a:pt x="213519" y="691254"/>
                  </a:lnTo>
                  <a:lnTo>
                    <a:pt x="167406" y="735923"/>
                  </a:lnTo>
                  <a:lnTo>
                    <a:pt x="141899" y="741899"/>
                  </a:lnTo>
                  <a:lnTo>
                    <a:pt x="92386" y="718692"/>
                  </a:lnTo>
                  <a:lnTo>
                    <a:pt x="50475" y="654657"/>
                  </a:lnTo>
                  <a:lnTo>
                    <a:pt x="33373" y="609948"/>
                  </a:lnTo>
                  <a:lnTo>
                    <a:pt x="19373" y="558175"/>
                  </a:lnTo>
                  <a:lnTo>
                    <a:pt x="8877" y="500386"/>
                  </a:lnTo>
                  <a:lnTo>
                    <a:pt x="2286" y="437628"/>
                  </a:lnTo>
                  <a:lnTo>
                    <a:pt x="0" y="370949"/>
                  </a:lnTo>
                  <a:close/>
                </a:path>
                <a:path w="1909445" h="4645660">
                  <a:moveTo>
                    <a:pt x="1625149" y="4274674"/>
                  </a:moveTo>
                  <a:lnTo>
                    <a:pt x="1627436" y="4207996"/>
                  </a:lnTo>
                  <a:lnTo>
                    <a:pt x="1634027" y="4145238"/>
                  </a:lnTo>
                  <a:lnTo>
                    <a:pt x="1644523" y="4087449"/>
                  </a:lnTo>
                  <a:lnTo>
                    <a:pt x="1658522" y="4035676"/>
                  </a:lnTo>
                  <a:lnTo>
                    <a:pt x="1675625" y="3990967"/>
                  </a:lnTo>
                  <a:lnTo>
                    <a:pt x="1695430" y="3954370"/>
                  </a:lnTo>
                  <a:lnTo>
                    <a:pt x="1741543" y="3909701"/>
                  </a:lnTo>
                  <a:lnTo>
                    <a:pt x="1767049" y="3903724"/>
                  </a:lnTo>
                  <a:lnTo>
                    <a:pt x="1821353" y="3931961"/>
                  </a:lnTo>
                  <a:lnTo>
                    <a:pt x="1845776" y="3966048"/>
                  </a:lnTo>
                  <a:lnTo>
                    <a:pt x="1867388" y="4012373"/>
                  </a:lnTo>
                  <a:lnTo>
                    <a:pt x="1881929" y="4056921"/>
                  </a:lnTo>
                  <a:lnTo>
                    <a:pt x="1893514" y="4106422"/>
                  </a:lnTo>
                  <a:lnTo>
                    <a:pt x="1901984" y="4159879"/>
                  </a:lnTo>
                  <a:lnTo>
                    <a:pt x="1907182" y="4216295"/>
                  </a:lnTo>
                  <a:lnTo>
                    <a:pt x="1908949" y="4274674"/>
                  </a:lnTo>
                  <a:lnTo>
                    <a:pt x="1906663" y="4341353"/>
                  </a:lnTo>
                  <a:lnTo>
                    <a:pt x="1900072" y="4404111"/>
                  </a:lnTo>
                  <a:lnTo>
                    <a:pt x="1889576" y="4461900"/>
                  </a:lnTo>
                  <a:lnTo>
                    <a:pt x="1875576" y="4513673"/>
                  </a:lnTo>
                  <a:lnTo>
                    <a:pt x="1858474" y="4558382"/>
                  </a:lnTo>
                  <a:lnTo>
                    <a:pt x="1838669" y="4594979"/>
                  </a:lnTo>
                  <a:lnTo>
                    <a:pt x="1792556" y="4639648"/>
                  </a:lnTo>
                  <a:lnTo>
                    <a:pt x="1767049" y="4645624"/>
                  </a:lnTo>
                  <a:lnTo>
                    <a:pt x="1717536" y="4622417"/>
                  </a:lnTo>
                  <a:lnTo>
                    <a:pt x="1675625" y="4558382"/>
                  </a:lnTo>
                  <a:lnTo>
                    <a:pt x="1658522" y="4513673"/>
                  </a:lnTo>
                  <a:lnTo>
                    <a:pt x="1644523" y="4461900"/>
                  </a:lnTo>
                  <a:lnTo>
                    <a:pt x="1634027" y="4404111"/>
                  </a:lnTo>
                  <a:lnTo>
                    <a:pt x="1627436" y="4341353"/>
                  </a:lnTo>
                  <a:lnTo>
                    <a:pt x="1625149" y="4274674"/>
                  </a:lnTo>
                  <a:close/>
                </a:path>
                <a:path w="1909445" h="4645660">
                  <a:moveTo>
                    <a:pt x="0" y="1530649"/>
                  </a:moveTo>
                  <a:lnTo>
                    <a:pt x="5068" y="1478332"/>
                  </a:lnTo>
                  <a:lnTo>
                    <a:pt x="19373" y="1431321"/>
                  </a:lnTo>
                  <a:lnTo>
                    <a:pt x="41561" y="1391491"/>
                  </a:lnTo>
                  <a:lnTo>
                    <a:pt x="70280" y="1360718"/>
                  </a:lnTo>
                  <a:lnTo>
                    <a:pt x="104177" y="1340879"/>
                  </a:lnTo>
                  <a:lnTo>
                    <a:pt x="141899" y="1333849"/>
                  </a:lnTo>
                  <a:lnTo>
                    <a:pt x="196202" y="1348830"/>
                  </a:lnTo>
                  <a:lnTo>
                    <a:pt x="242238" y="1391491"/>
                  </a:lnTo>
                  <a:lnTo>
                    <a:pt x="272998" y="1455337"/>
                  </a:lnTo>
                  <a:lnTo>
                    <a:pt x="283799" y="1530649"/>
                  </a:lnTo>
                  <a:lnTo>
                    <a:pt x="278731" y="1582967"/>
                  </a:lnTo>
                  <a:lnTo>
                    <a:pt x="264426" y="1629978"/>
                  </a:lnTo>
                  <a:lnTo>
                    <a:pt x="242238" y="1669808"/>
                  </a:lnTo>
                  <a:lnTo>
                    <a:pt x="213519" y="1700581"/>
                  </a:lnTo>
                  <a:lnTo>
                    <a:pt x="179622" y="1720420"/>
                  </a:lnTo>
                  <a:lnTo>
                    <a:pt x="141899" y="1727449"/>
                  </a:lnTo>
                  <a:lnTo>
                    <a:pt x="104177" y="1720420"/>
                  </a:lnTo>
                  <a:lnTo>
                    <a:pt x="70280" y="1700581"/>
                  </a:lnTo>
                  <a:lnTo>
                    <a:pt x="41561" y="1669808"/>
                  </a:lnTo>
                  <a:lnTo>
                    <a:pt x="19373" y="1629978"/>
                  </a:lnTo>
                  <a:lnTo>
                    <a:pt x="5068" y="1582967"/>
                  </a:lnTo>
                  <a:lnTo>
                    <a:pt x="0" y="1530649"/>
                  </a:lnTo>
                  <a:close/>
                </a:path>
                <a:path w="1909445" h="4645660">
                  <a:moveTo>
                    <a:pt x="653524" y="1770449"/>
                  </a:moveTo>
                  <a:lnTo>
                    <a:pt x="658593" y="1718132"/>
                  </a:lnTo>
                  <a:lnTo>
                    <a:pt x="672898" y="1671121"/>
                  </a:lnTo>
                  <a:lnTo>
                    <a:pt x="695086" y="1631291"/>
                  </a:lnTo>
                  <a:lnTo>
                    <a:pt x="723805" y="1600518"/>
                  </a:lnTo>
                  <a:lnTo>
                    <a:pt x="757702" y="1580679"/>
                  </a:lnTo>
                  <a:lnTo>
                    <a:pt x="795424" y="1573649"/>
                  </a:lnTo>
                  <a:lnTo>
                    <a:pt x="849728" y="1588630"/>
                  </a:lnTo>
                  <a:lnTo>
                    <a:pt x="895763" y="1631291"/>
                  </a:lnTo>
                  <a:lnTo>
                    <a:pt x="926523" y="1695137"/>
                  </a:lnTo>
                  <a:lnTo>
                    <a:pt x="937324" y="1770449"/>
                  </a:lnTo>
                  <a:lnTo>
                    <a:pt x="932256" y="1822767"/>
                  </a:lnTo>
                  <a:lnTo>
                    <a:pt x="917951" y="1869778"/>
                  </a:lnTo>
                  <a:lnTo>
                    <a:pt x="895763" y="1909608"/>
                  </a:lnTo>
                  <a:lnTo>
                    <a:pt x="867044" y="1940381"/>
                  </a:lnTo>
                  <a:lnTo>
                    <a:pt x="833147" y="1960220"/>
                  </a:lnTo>
                  <a:lnTo>
                    <a:pt x="795424" y="1967249"/>
                  </a:lnTo>
                  <a:lnTo>
                    <a:pt x="757702" y="1960220"/>
                  </a:lnTo>
                  <a:lnTo>
                    <a:pt x="723805" y="1940381"/>
                  </a:lnTo>
                  <a:lnTo>
                    <a:pt x="695086" y="1909608"/>
                  </a:lnTo>
                  <a:lnTo>
                    <a:pt x="672898" y="1869778"/>
                  </a:lnTo>
                  <a:lnTo>
                    <a:pt x="658593" y="1822767"/>
                  </a:lnTo>
                  <a:lnTo>
                    <a:pt x="653524" y="1770449"/>
                  </a:lnTo>
                  <a:close/>
                </a:path>
                <a:path w="1909445" h="4645660">
                  <a:moveTo>
                    <a:pt x="674384" y="389006"/>
                  </a:moveTo>
                  <a:lnTo>
                    <a:pt x="709822" y="335356"/>
                  </a:lnTo>
                  <a:lnTo>
                    <a:pt x="746964" y="287174"/>
                  </a:lnTo>
                  <a:lnTo>
                    <a:pt x="784940" y="245113"/>
                  </a:lnTo>
                  <a:lnTo>
                    <a:pt x="822884" y="209826"/>
                  </a:lnTo>
                  <a:lnTo>
                    <a:pt x="859928" y="181967"/>
                  </a:lnTo>
                  <a:lnTo>
                    <a:pt x="895202" y="162187"/>
                  </a:lnTo>
                  <a:lnTo>
                    <a:pt x="956974" y="149479"/>
                  </a:lnTo>
                  <a:lnTo>
                    <a:pt x="981734" y="157856"/>
                  </a:lnTo>
                  <a:lnTo>
                    <a:pt x="1001847" y="178267"/>
                  </a:lnTo>
                  <a:lnTo>
                    <a:pt x="1013877" y="209380"/>
                  </a:lnTo>
                  <a:lnTo>
                    <a:pt x="1017592" y="250144"/>
                  </a:lnTo>
                  <a:lnTo>
                    <a:pt x="1012763" y="299509"/>
                  </a:lnTo>
                  <a:lnTo>
                    <a:pt x="1002795" y="343727"/>
                  </a:lnTo>
                  <a:lnTo>
                    <a:pt x="987817" y="390477"/>
                  </a:lnTo>
                  <a:lnTo>
                    <a:pt x="968195" y="438859"/>
                  </a:lnTo>
                  <a:lnTo>
                    <a:pt x="944296" y="487969"/>
                  </a:lnTo>
                  <a:lnTo>
                    <a:pt x="916484" y="536906"/>
                  </a:lnTo>
                  <a:lnTo>
                    <a:pt x="881046" y="590557"/>
                  </a:lnTo>
                  <a:lnTo>
                    <a:pt x="843905" y="638739"/>
                  </a:lnTo>
                  <a:lnTo>
                    <a:pt x="805928" y="680800"/>
                  </a:lnTo>
                  <a:lnTo>
                    <a:pt x="767984" y="716086"/>
                  </a:lnTo>
                  <a:lnTo>
                    <a:pt x="730941" y="743946"/>
                  </a:lnTo>
                  <a:lnTo>
                    <a:pt x="695666" y="763725"/>
                  </a:lnTo>
                  <a:lnTo>
                    <a:pt x="633895" y="776433"/>
                  </a:lnTo>
                  <a:lnTo>
                    <a:pt x="609134" y="768056"/>
                  </a:lnTo>
                  <a:lnTo>
                    <a:pt x="590377" y="749848"/>
                  </a:lnTo>
                  <a:lnTo>
                    <a:pt x="578551" y="723165"/>
                  </a:lnTo>
                  <a:lnTo>
                    <a:pt x="573473" y="689077"/>
                  </a:lnTo>
                  <a:lnTo>
                    <a:pt x="574959" y="648656"/>
                  </a:lnTo>
                  <a:lnTo>
                    <a:pt x="582823" y="602971"/>
                  </a:lnTo>
                  <a:lnTo>
                    <a:pt x="596882" y="553093"/>
                  </a:lnTo>
                  <a:lnTo>
                    <a:pt x="616951" y="500092"/>
                  </a:lnTo>
                  <a:lnTo>
                    <a:pt x="642847" y="445040"/>
                  </a:lnTo>
                  <a:lnTo>
                    <a:pt x="674384" y="389006"/>
                  </a:lnTo>
                  <a:close/>
                </a:path>
              </a:pathLst>
            </a:custGeom>
            <a:ln w="9524">
              <a:solidFill>
                <a:srgbClr val="A64D7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9"/>
            <p:cNvSpPr/>
            <p:nvPr/>
          </p:nvSpPr>
          <p:spPr>
            <a:xfrm>
              <a:off x="6896024" y="2492200"/>
              <a:ext cx="283845" cy="619125"/>
            </a:xfrm>
            <a:custGeom>
              <a:avLst/>
              <a:gdLst/>
              <a:ahLst/>
              <a:cxnLst/>
              <a:rect l="l" t="t" r="r" b="b"/>
              <a:pathLst>
                <a:path w="283845" h="619125">
                  <a:moveTo>
                    <a:pt x="0" y="309299"/>
                  </a:moveTo>
                  <a:lnTo>
                    <a:pt x="2882" y="246965"/>
                  </a:lnTo>
                  <a:lnTo>
                    <a:pt x="11151" y="188906"/>
                  </a:lnTo>
                  <a:lnTo>
                    <a:pt x="24234" y="136367"/>
                  </a:lnTo>
                  <a:lnTo>
                    <a:pt x="41561" y="90591"/>
                  </a:lnTo>
                  <a:lnTo>
                    <a:pt x="62562" y="52823"/>
                  </a:lnTo>
                  <a:lnTo>
                    <a:pt x="113302" y="6283"/>
                  </a:lnTo>
                  <a:lnTo>
                    <a:pt x="141899" y="0"/>
                  </a:lnTo>
                  <a:lnTo>
                    <a:pt x="196203" y="23544"/>
                  </a:lnTo>
                  <a:lnTo>
                    <a:pt x="242238" y="90591"/>
                  </a:lnTo>
                  <a:lnTo>
                    <a:pt x="259959" y="137700"/>
                  </a:lnTo>
                  <a:lnTo>
                    <a:pt x="272998" y="190935"/>
                  </a:lnTo>
                  <a:lnTo>
                    <a:pt x="281048" y="248676"/>
                  </a:lnTo>
                  <a:lnTo>
                    <a:pt x="283799" y="309299"/>
                  </a:lnTo>
                  <a:lnTo>
                    <a:pt x="280917" y="371634"/>
                  </a:lnTo>
                  <a:lnTo>
                    <a:pt x="272648" y="429693"/>
                  </a:lnTo>
                  <a:lnTo>
                    <a:pt x="259565" y="482232"/>
                  </a:lnTo>
                  <a:lnTo>
                    <a:pt x="242238" y="528008"/>
                  </a:lnTo>
                  <a:lnTo>
                    <a:pt x="221237" y="565776"/>
                  </a:lnTo>
                  <a:lnTo>
                    <a:pt x="170497" y="612316"/>
                  </a:lnTo>
                  <a:lnTo>
                    <a:pt x="141899" y="618599"/>
                  </a:lnTo>
                  <a:lnTo>
                    <a:pt x="86665" y="594293"/>
                  </a:lnTo>
                  <a:lnTo>
                    <a:pt x="41561" y="528008"/>
                  </a:lnTo>
                  <a:lnTo>
                    <a:pt x="24234" y="482232"/>
                  </a:lnTo>
                  <a:lnTo>
                    <a:pt x="11151" y="429693"/>
                  </a:lnTo>
                  <a:lnTo>
                    <a:pt x="2882" y="371634"/>
                  </a:lnTo>
                  <a:lnTo>
                    <a:pt x="0" y="309299"/>
                  </a:lnTo>
                  <a:close/>
                </a:path>
              </a:pathLst>
            </a:custGeom>
            <a:ln w="9524">
              <a:solidFill>
                <a:srgbClr val="FFC53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57591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824101" y="955230"/>
            <a:ext cx="160867" cy="32173"/>
          </a:xfrm>
          <a:custGeom>
            <a:avLst/>
            <a:gdLst/>
            <a:ahLst/>
            <a:cxnLst/>
            <a:rect l="l" t="t" r="r" b="b"/>
            <a:pathLst>
              <a:path w="120650" h="24129">
                <a:moveTo>
                  <a:pt x="114385" y="23880"/>
                </a:moveTo>
                <a:lnTo>
                  <a:pt x="5935" y="23880"/>
                </a:lnTo>
                <a:lnTo>
                  <a:pt x="0" y="18521"/>
                </a:lnTo>
                <a:lnTo>
                  <a:pt x="0" y="5358"/>
                </a:lnTo>
                <a:lnTo>
                  <a:pt x="5935" y="0"/>
                </a:lnTo>
                <a:lnTo>
                  <a:pt x="13207" y="0"/>
                </a:lnTo>
                <a:lnTo>
                  <a:pt x="114385" y="0"/>
                </a:lnTo>
                <a:lnTo>
                  <a:pt x="120321" y="5358"/>
                </a:lnTo>
                <a:lnTo>
                  <a:pt x="120321" y="18521"/>
                </a:lnTo>
                <a:lnTo>
                  <a:pt x="114385" y="23880"/>
                </a:lnTo>
                <a:close/>
              </a:path>
            </a:pathLst>
          </a:custGeom>
          <a:solidFill>
            <a:srgbClr val="33253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9" name="object 9"/>
          <p:cNvGrpSpPr/>
          <p:nvPr/>
        </p:nvGrpSpPr>
        <p:grpSpPr>
          <a:xfrm>
            <a:off x="6656495" y="28384"/>
            <a:ext cx="5535505" cy="1695027"/>
            <a:chOff x="31825" y="112157"/>
            <a:chExt cx="4151629" cy="1271270"/>
          </a:xfrm>
        </p:grpSpPr>
        <p:sp>
          <p:nvSpPr>
            <p:cNvPr id="10" name="object 10"/>
            <p:cNvSpPr/>
            <p:nvPr/>
          </p:nvSpPr>
          <p:spPr>
            <a:xfrm>
              <a:off x="1066113" y="484947"/>
              <a:ext cx="120650" cy="24130"/>
            </a:xfrm>
            <a:custGeom>
              <a:avLst/>
              <a:gdLst/>
              <a:ahLst/>
              <a:cxnLst/>
              <a:rect l="l" t="t" r="r" b="b"/>
              <a:pathLst>
                <a:path w="120650" h="24129">
                  <a:moveTo>
                    <a:pt x="114385" y="23880"/>
                  </a:moveTo>
                  <a:lnTo>
                    <a:pt x="5936" y="23880"/>
                  </a:lnTo>
                  <a:lnTo>
                    <a:pt x="0" y="18521"/>
                  </a:lnTo>
                  <a:lnTo>
                    <a:pt x="0" y="5358"/>
                  </a:lnTo>
                  <a:lnTo>
                    <a:pt x="5936" y="0"/>
                  </a:lnTo>
                  <a:lnTo>
                    <a:pt x="13208" y="0"/>
                  </a:lnTo>
                  <a:lnTo>
                    <a:pt x="114385" y="0"/>
                  </a:lnTo>
                  <a:lnTo>
                    <a:pt x="120321" y="5358"/>
                  </a:lnTo>
                  <a:lnTo>
                    <a:pt x="120321" y="18521"/>
                  </a:lnTo>
                  <a:lnTo>
                    <a:pt x="114385" y="23880"/>
                  </a:lnTo>
                  <a:close/>
                </a:path>
              </a:pathLst>
            </a:custGeom>
            <a:solidFill>
              <a:srgbClr val="33253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50" y="121682"/>
              <a:ext cx="4132263" cy="125199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6588" y="116919"/>
              <a:ext cx="4142104" cy="1261745"/>
            </a:xfrm>
            <a:custGeom>
              <a:avLst/>
              <a:gdLst/>
              <a:ahLst/>
              <a:cxnLst/>
              <a:rect l="l" t="t" r="r" b="b"/>
              <a:pathLst>
                <a:path w="4142104" h="1261745">
                  <a:moveTo>
                    <a:pt x="0" y="0"/>
                  </a:moveTo>
                  <a:lnTo>
                    <a:pt x="4141788" y="0"/>
                  </a:lnTo>
                  <a:lnTo>
                    <a:pt x="4141788" y="1261517"/>
                  </a:lnTo>
                  <a:lnTo>
                    <a:pt x="0" y="126151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63767" y="348463"/>
            <a:ext cx="3581400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127" dirty="0"/>
              <a:t>P</a:t>
            </a:r>
            <a:r>
              <a:rPr spc="-107" dirty="0"/>
              <a:t>R</a:t>
            </a:r>
            <a:r>
              <a:rPr spc="-460" dirty="0"/>
              <a:t>O</a:t>
            </a:r>
            <a:r>
              <a:rPr spc="-393" dirty="0"/>
              <a:t>F</a:t>
            </a:r>
            <a:r>
              <a:rPr spc="-160" dirty="0"/>
              <a:t>IL</a:t>
            </a:r>
            <a:r>
              <a:rPr spc="-167" dirty="0"/>
              <a:t> </a:t>
            </a:r>
            <a:r>
              <a:rPr spc="-280" dirty="0"/>
              <a:t>C</a:t>
            </a:r>
            <a:r>
              <a:rPr spc="-272" dirty="0"/>
              <a:t>L</a:t>
            </a:r>
            <a:r>
              <a:rPr spc="-300" dirty="0"/>
              <a:t>IENT</a:t>
            </a:r>
            <a:r>
              <a:rPr spc="-152" dirty="0"/>
              <a:t> </a:t>
            </a:r>
            <a:r>
              <a:rPr spc="-233" dirty="0"/>
              <a:t>K</a:t>
            </a:r>
            <a:r>
              <a:rPr spc="-207" dirty="0"/>
              <a:t>-means</a:t>
            </a: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0369" y="2607975"/>
            <a:ext cx="604609" cy="150042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53256" y="2656096"/>
            <a:ext cx="807992" cy="141065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72551" y="2378405"/>
            <a:ext cx="819640" cy="1714143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3224800" y="1829087"/>
            <a:ext cx="756899" cy="625395"/>
          </a:xfrm>
          <a:custGeom>
            <a:avLst/>
            <a:gdLst/>
            <a:ahLst/>
            <a:cxnLst/>
            <a:rect l="l" t="t" r="r" b="b"/>
            <a:pathLst>
              <a:path w="301625" h="319405">
                <a:moveTo>
                  <a:pt x="152332" y="319240"/>
                </a:moveTo>
                <a:lnTo>
                  <a:pt x="129246" y="266560"/>
                </a:lnTo>
                <a:lnTo>
                  <a:pt x="95834" y="261697"/>
                </a:lnTo>
                <a:lnTo>
                  <a:pt x="65111" y="250257"/>
                </a:lnTo>
                <a:lnTo>
                  <a:pt x="38445" y="232464"/>
                </a:lnTo>
                <a:lnTo>
                  <a:pt x="17200" y="208544"/>
                </a:lnTo>
                <a:lnTo>
                  <a:pt x="0" y="167073"/>
                </a:lnTo>
                <a:lnTo>
                  <a:pt x="158" y="123252"/>
                </a:lnTo>
                <a:lnTo>
                  <a:pt x="16474" y="80817"/>
                </a:lnTo>
                <a:lnTo>
                  <a:pt x="47743" y="43505"/>
                </a:lnTo>
                <a:lnTo>
                  <a:pt x="122530" y="5014"/>
                </a:lnTo>
                <a:lnTo>
                  <a:pt x="169678" y="0"/>
                </a:lnTo>
                <a:lnTo>
                  <a:pt x="214598" y="7559"/>
                </a:lnTo>
                <a:lnTo>
                  <a:pt x="253876" y="27121"/>
                </a:lnTo>
                <a:lnTo>
                  <a:pt x="284094" y="58114"/>
                </a:lnTo>
                <a:lnTo>
                  <a:pt x="301280" y="99556"/>
                </a:lnTo>
                <a:lnTo>
                  <a:pt x="301121" y="143362"/>
                </a:lnTo>
                <a:lnTo>
                  <a:pt x="284814" y="185788"/>
                </a:lnTo>
                <a:lnTo>
                  <a:pt x="253555" y="223093"/>
                </a:lnTo>
                <a:lnTo>
                  <a:pt x="212276" y="249832"/>
                </a:lnTo>
                <a:lnTo>
                  <a:pt x="173704" y="262757"/>
                </a:lnTo>
                <a:lnTo>
                  <a:pt x="152332" y="319240"/>
                </a:lnTo>
                <a:close/>
              </a:path>
            </a:pathLst>
          </a:custGeom>
          <a:solidFill>
            <a:srgbClr val="F1533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5768927" y="1697324"/>
            <a:ext cx="616156" cy="585733"/>
          </a:xfrm>
          <a:custGeom>
            <a:avLst/>
            <a:gdLst/>
            <a:ahLst/>
            <a:cxnLst/>
            <a:rect l="l" t="t" r="r" b="b"/>
            <a:pathLst>
              <a:path w="333375" h="351155">
                <a:moveTo>
                  <a:pt x="179425" y="350972"/>
                </a:moveTo>
                <a:lnTo>
                  <a:pt x="150831" y="291873"/>
                </a:lnTo>
                <a:lnTo>
                  <a:pt x="113719" y="284993"/>
                </a:lnTo>
                <a:lnTo>
                  <a:pt x="79179" y="270987"/>
                </a:lnTo>
                <a:lnTo>
                  <a:pt x="48727" y="250167"/>
                </a:lnTo>
                <a:lnTo>
                  <a:pt x="23884" y="222843"/>
                </a:lnTo>
                <a:lnTo>
                  <a:pt x="2447" y="176364"/>
                </a:lnTo>
                <a:lnTo>
                  <a:pt x="0" y="128086"/>
                </a:lnTo>
                <a:lnTo>
                  <a:pt x="15440" y="82071"/>
                </a:lnTo>
                <a:lnTo>
                  <a:pt x="47666" y="42382"/>
                </a:lnTo>
                <a:lnTo>
                  <a:pt x="127779" y="3377"/>
                </a:lnTo>
                <a:lnTo>
                  <a:pt x="179437" y="0"/>
                </a:lnTo>
                <a:lnTo>
                  <a:pt x="229392" y="10376"/>
                </a:lnTo>
                <a:lnTo>
                  <a:pt x="273847" y="33720"/>
                </a:lnTo>
                <a:lnTo>
                  <a:pt x="309004" y="69247"/>
                </a:lnTo>
                <a:lnTo>
                  <a:pt x="330423" y="115694"/>
                </a:lnTo>
                <a:lnTo>
                  <a:pt x="332869" y="163954"/>
                </a:lnTo>
                <a:lnTo>
                  <a:pt x="317436" y="209959"/>
                </a:lnTo>
                <a:lnTo>
                  <a:pt x="285221" y="249641"/>
                </a:lnTo>
                <a:lnTo>
                  <a:pt x="241331" y="277224"/>
                </a:lnTo>
                <a:lnTo>
                  <a:pt x="199597" y="289708"/>
                </a:lnTo>
                <a:lnTo>
                  <a:pt x="179425" y="350972"/>
                </a:lnTo>
                <a:close/>
              </a:path>
            </a:pathLst>
          </a:custGeom>
          <a:solidFill>
            <a:srgbClr val="45818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10414952" y="1964305"/>
            <a:ext cx="736984" cy="649366"/>
          </a:xfrm>
          <a:custGeom>
            <a:avLst/>
            <a:gdLst/>
            <a:ahLst/>
            <a:cxnLst/>
            <a:rect l="l" t="t" r="r" b="b"/>
            <a:pathLst>
              <a:path w="344170" h="363855">
                <a:moveTo>
                  <a:pt x="181678" y="363340"/>
                </a:moveTo>
                <a:lnTo>
                  <a:pt x="153142" y="302584"/>
                </a:lnTo>
                <a:lnTo>
                  <a:pt x="114871" y="295968"/>
                </a:lnTo>
                <a:lnTo>
                  <a:pt x="79386" y="281946"/>
                </a:lnTo>
                <a:lnTo>
                  <a:pt x="48251" y="260818"/>
                </a:lnTo>
                <a:lnTo>
                  <a:pt x="23033" y="232885"/>
                </a:lnTo>
                <a:lnTo>
                  <a:pt x="1678" y="185088"/>
                </a:lnTo>
                <a:lnTo>
                  <a:pt x="0" y="135173"/>
                </a:lnTo>
                <a:lnTo>
                  <a:pt x="16786" y="87357"/>
                </a:lnTo>
                <a:lnTo>
                  <a:pt x="50826" y="45858"/>
                </a:lnTo>
                <a:lnTo>
                  <a:pt x="82806" y="23625"/>
                </a:lnTo>
                <a:lnTo>
                  <a:pt x="125557" y="6555"/>
                </a:lnTo>
                <a:lnTo>
                  <a:pt x="170090" y="0"/>
                </a:lnTo>
                <a:lnTo>
                  <a:pt x="214137" y="3518"/>
                </a:lnTo>
                <a:lnTo>
                  <a:pt x="255434" y="16669"/>
                </a:lnTo>
                <a:lnTo>
                  <a:pt x="291713" y="39013"/>
                </a:lnTo>
                <a:lnTo>
                  <a:pt x="320709" y="70110"/>
                </a:lnTo>
                <a:lnTo>
                  <a:pt x="342046" y="117874"/>
                </a:lnTo>
                <a:lnTo>
                  <a:pt x="343724" y="167771"/>
                </a:lnTo>
                <a:lnTo>
                  <a:pt x="326946" y="215578"/>
                </a:lnTo>
                <a:lnTo>
                  <a:pt x="292917" y="257069"/>
                </a:lnTo>
                <a:lnTo>
                  <a:pt x="260871" y="279336"/>
                </a:lnTo>
                <a:lnTo>
                  <a:pt x="218320" y="296368"/>
                </a:lnTo>
                <a:lnTo>
                  <a:pt x="203630" y="299683"/>
                </a:lnTo>
                <a:lnTo>
                  <a:pt x="181678" y="363340"/>
                </a:lnTo>
                <a:close/>
              </a:path>
            </a:pathLst>
          </a:custGeom>
          <a:solidFill>
            <a:srgbClr val="33253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20" name="object 20"/>
          <p:cNvGrpSpPr/>
          <p:nvPr/>
        </p:nvGrpSpPr>
        <p:grpSpPr>
          <a:xfrm>
            <a:off x="567377" y="2645327"/>
            <a:ext cx="10532533" cy="2170007"/>
            <a:chOff x="413899" y="2025469"/>
            <a:chExt cx="7899400" cy="1627505"/>
          </a:xfrm>
        </p:grpSpPr>
        <p:sp>
          <p:nvSpPr>
            <p:cNvPr id="21" name="object 21"/>
            <p:cNvSpPr/>
            <p:nvPr/>
          </p:nvSpPr>
          <p:spPr>
            <a:xfrm>
              <a:off x="568249" y="3149150"/>
              <a:ext cx="7735570" cy="10160"/>
            </a:xfrm>
            <a:custGeom>
              <a:avLst/>
              <a:gdLst/>
              <a:ahLst/>
              <a:cxnLst/>
              <a:rect l="l" t="t" r="r" b="b"/>
              <a:pathLst>
                <a:path w="7735570" h="10160">
                  <a:moveTo>
                    <a:pt x="0" y="9599"/>
                  </a:moveTo>
                  <a:lnTo>
                    <a:pt x="7735499" y="0"/>
                  </a:lnTo>
                </a:path>
              </a:pathLst>
            </a:custGeom>
            <a:ln w="19049">
              <a:solidFill>
                <a:srgbClr val="332533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40697" y="2025469"/>
              <a:ext cx="558821" cy="108212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13899" y="3222775"/>
              <a:ext cx="1122045" cy="429895"/>
            </a:xfrm>
            <a:custGeom>
              <a:avLst/>
              <a:gdLst/>
              <a:ahLst/>
              <a:cxnLst/>
              <a:rect l="l" t="t" r="r" b="b"/>
              <a:pathLst>
                <a:path w="1122045" h="429895">
                  <a:moveTo>
                    <a:pt x="1050348" y="429899"/>
                  </a:moveTo>
                  <a:lnTo>
                    <a:pt x="71651" y="429899"/>
                  </a:lnTo>
                  <a:lnTo>
                    <a:pt x="43761" y="424269"/>
                  </a:lnTo>
                  <a:lnTo>
                    <a:pt x="20986" y="408913"/>
                  </a:lnTo>
                  <a:lnTo>
                    <a:pt x="5630" y="386138"/>
                  </a:lnTo>
                  <a:lnTo>
                    <a:pt x="0" y="358248"/>
                  </a:lnTo>
                  <a:lnTo>
                    <a:pt x="0" y="71651"/>
                  </a:lnTo>
                  <a:lnTo>
                    <a:pt x="5630" y="43761"/>
                  </a:lnTo>
                  <a:lnTo>
                    <a:pt x="20986" y="20986"/>
                  </a:lnTo>
                  <a:lnTo>
                    <a:pt x="43761" y="5630"/>
                  </a:lnTo>
                  <a:lnTo>
                    <a:pt x="71651" y="0"/>
                  </a:lnTo>
                  <a:lnTo>
                    <a:pt x="1050348" y="0"/>
                  </a:lnTo>
                  <a:lnTo>
                    <a:pt x="1090100" y="12038"/>
                  </a:lnTo>
                  <a:lnTo>
                    <a:pt x="1116545" y="44231"/>
                  </a:lnTo>
                  <a:lnTo>
                    <a:pt x="1122000" y="71651"/>
                  </a:lnTo>
                  <a:lnTo>
                    <a:pt x="1122000" y="358248"/>
                  </a:lnTo>
                  <a:lnTo>
                    <a:pt x="1116369" y="386138"/>
                  </a:lnTo>
                  <a:lnTo>
                    <a:pt x="1101013" y="408913"/>
                  </a:lnTo>
                  <a:lnTo>
                    <a:pt x="1078238" y="424269"/>
                  </a:lnTo>
                  <a:lnTo>
                    <a:pt x="1050348" y="429899"/>
                  </a:lnTo>
                  <a:close/>
                </a:path>
              </a:pathLst>
            </a:custGeom>
            <a:solidFill>
              <a:srgbClr val="FFC53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346977" y="1928719"/>
            <a:ext cx="773391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47" dirty="0">
                <a:solidFill>
                  <a:srgbClr val="FFFFFF"/>
                </a:solidFill>
                <a:latin typeface="Roboto Cn"/>
                <a:cs typeface="Roboto Cn"/>
              </a:rPr>
              <a:t>2</a:t>
            </a:r>
            <a:r>
              <a:rPr sz="1867" b="1" spc="-40" dirty="0">
                <a:solidFill>
                  <a:srgbClr val="FFFFFF"/>
                </a:solidFill>
                <a:latin typeface="Roboto Cn"/>
                <a:cs typeface="Roboto Cn"/>
              </a:rPr>
              <a:t>1</a:t>
            </a:r>
            <a:r>
              <a:rPr sz="1867" spc="-187" dirty="0">
                <a:solidFill>
                  <a:srgbClr val="FFFFFF"/>
                </a:solidFill>
                <a:latin typeface="Roboto"/>
                <a:cs typeface="Roboto"/>
              </a:rPr>
              <a:t>%</a:t>
            </a:r>
            <a:endParaRPr sz="1867" dirty="0">
              <a:latin typeface="Roboto"/>
              <a:cs typeface="Robo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513695" y="2060956"/>
            <a:ext cx="62033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47" dirty="0">
                <a:solidFill>
                  <a:srgbClr val="FFFFFF"/>
                </a:solidFill>
                <a:latin typeface="Roboto Cn"/>
                <a:cs typeface="Roboto Cn"/>
              </a:rPr>
              <a:t>2</a:t>
            </a:r>
            <a:r>
              <a:rPr sz="1867" b="1" spc="-40" dirty="0">
                <a:solidFill>
                  <a:srgbClr val="FFFFFF"/>
                </a:solidFill>
                <a:latin typeface="Roboto Cn"/>
                <a:cs typeface="Roboto Cn"/>
              </a:rPr>
              <a:t>6</a:t>
            </a:r>
            <a:r>
              <a:rPr sz="1867" spc="-187" dirty="0">
                <a:solidFill>
                  <a:srgbClr val="FFFFFF"/>
                </a:solidFill>
                <a:latin typeface="Roboto"/>
                <a:cs typeface="Roboto"/>
              </a:rPr>
              <a:t>%</a:t>
            </a:r>
            <a:endParaRPr sz="1867" dirty="0">
              <a:latin typeface="Roboto"/>
              <a:cs typeface="Roboto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05909" y="2579457"/>
            <a:ext cx="1014459" cy="1500731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8118764" y="1829087"/>
            <a:ext cx="705337" cy="625395"/>
          </a:xfrm>
          <a:custGeom>
            <a:avLst/>
            <a:gdLst/>
            <a:ahLst/>
            <a:cxnLst/>
            <a:rect l="l" t="t" r="r" b="b"/>
            <a:pathLst>
              <a:path w="349884" h="367664">
                <a:moveTo>
                  <a:pt x="202553" y="367143"/>
                </a:moveTo>
                <a:lnTo>
                  <a:pt x="168621" y="304028"/>
                </a:lnTo>
                <a:lnTo>
                  <a:pt x="129473" y="294877"/>
                </a:lnTo>
                <a:lnTo>
                  <a:pt x="92505" y="278439"/>
                </a:lnTo>
                <a:lnTo>
                  <a:pt x="59319" y="255117"/>
                </a:lnTo>
                <a:lnTo>
                  <a:pt x="31521" y="225315"/>
                </a:lnTo>
                <a:lnTo>
                  <a:pt x="5930" y="175733"/>
                </a:lnTo>
                <a:lnTo>
                  <a:pt x="0" y="125289"/>
                </a:lnTo>
                <a:lnTo>
                  <a:pt x="12864" y="78159"/>
                </a:lnTo>
                <a:lnTo>
                  <a:pt x="43661" y="38517"/>
                </a:lnTo>
                <a:lnTo>
                  <a:pt x="115670" y="3725"/>
                </a:lnTo>
                <a:lnTo>
                  <a:pt x="160013" y="0"/>
                </a:lnTo>
                <a:lnTo>
                  <a:pt x="204722" y="6401"/>
                </a:lnTo>
                <a:lnTo>
                  <a:pt x="247476" y="22338"/>
                </a:lnTo>
                <a:lnTo>
                  <a:pt x="285952" y="47220"/>
                </a:lnTo>
                <a:lnTo>
                  <a:pt x="317828" y="80456"/>
                </a:lnTo>
                <a:lnTo>
                  <a:pt x="343398" y="130004"/>
                </a:lnTo>
                <a:lnTo>
                  <a:pt x="349326" y="180429"/>
                </a:lnTo>
                <a:lnTo>
                  <a:pt x="336469" y="227550"/>
                </a:lnTo>
                <a:lnTo>
                  <a:pt x="305684" y="267186"/>
                </a:lnTo>
                <a:lnTo>
                  <a:pt x="261887" y="293590"/>
                </a:lnTo>
                <a:lnTo>
                  <a:pt x="219279" y="304374"/>
                </a:lnTo>
                <a:lnTo>
                  <a:pt x="202553" y="367143"/>
                </a:lnTo>
                <a:close/>
              </a:path>
            </a:pathLst>
          </a:custGeom>
          <a:solidFill>
            <a:srgbClr val="134F5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 txBox="1"/>
          <p:nvPr/>
        </p:nvSpPr>
        <p:spPr>
          <a:xfrm>
            <a:off x="5865203" y="1758734"/>
            <a:ext cx="2996045" cy="5300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027"/>
              </a:lnSpc>
              <a:spcBef>
                <a:spcPts val="133"/>
              </a:spcBef>
            </a:pPr>
            <a:r>
              <a:rPr sz="1867" b="1" spc="-93" dirty="0">
                <a:solidFill>
                  <a:srgbClr val="FFFFFF"/>
                </a:solidFill>
                <a:latin typeface="Roboto Cn"/>
                <a:cs typeface="Roboto Cn"/>
              </a:rPr>
              <a:t>13</a:t>
            </a:r>
            <a:r>
              <a:rPr sz="1867" spc="-93" dirty="0">
                <a:solidFill>
                  <a:srgbClr val="FFFFFF"/>
                </a:solidFill>
                <a:latin typeface="Roboto"/>
                <a:cs typeface="Roboto"/>
              </a:rPr>
              <a:t>%</a:t>
            </a:r>
            <a:endParaRPr sz="1867" dirty="0">
              <a:latin typeface="Roboto"/>
              <a:cs typeface="Roboto"/>
            </a:endParaRPr>
          </a:p>
          <a:p>
            <a:pPr marL="2441724">
              <a:lnSpc>
                <a:spcPts val="2027"/>
              </a:lnSpc>
            </a:pPr>
            <a:r>
              <a:rPr sz="1867" b="1" spc="-47" dirty="0" smtClean="0">
                <a:solidFill>
                  <a:srgbClr val="FFFFFF"/>
                </a:solidFill>
                <a:latin typeface="Roboto Cn"/>
                <a:cs typeface="Roboto Cn"/>
              </a:rPr>
              <a:t>1</a:t>
            </a:r>
            <a:r>
              <a:rPr sz="1867" b="1" spc="-40" dirty="0" smtClean="0">
                <a:solidFill>
                  <a:srgbClr val="FFFFFF"/>
                </a:solidFill>
                <a:latin typeface="Roboto Cn"/>
                <a:cs typeface="Roboto Cn"/>
              </a:rPr>
              <a:t>8</a:t>
            </a:r>
            <a:r>
              <a:rPr sz="1867" spc="-187" dirty="0" smtClean="0">
                <a:solidFill>
                  <a:srgbClr val="FFFFFF"/>
                </a:solidFill>
                <a:latin typeface="Roboto"/>
                <a:cs typeface="Roboto"/>
              </a:rPr>
              <a:t>%</a:t>
            </a:r>
            <a:endParaRPr sz="1867" dirty="0">
              <a:latin typeface="Roboto"/>
              <a:cs typeface="Roboto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17980" y="1829087"/>
            <a:ext cx="645776" cy="675521"/>
          </a:xfrm>
          <a:custGeom>
            <a:avLst/>
            <a:gdLst/>
            <a:ahLst/>
            <a:cxnLst/>
            <a:rect l="l" t="t" r="r" b="b"/>
            <a:pathLst>
              <a:path w="287019" h="303530">
                <a:moveTo>
                  <a:pt x="152792" y="303015"/>
                </a:moveTo>
                <a:lnTo>
                  <a:pt x="128661" y="252195"/>
                </a:lnTo>
                <a:lnTo>
                  <a:pt x="96694" y="246520"/>
                </a:lnTo>
                <a:lnTo>
                  <a:pt x="67012" y="234675"/>
                </a:lnTo>
                <a:lnTo>
                  <a:pt x="40923" y="216917"/>
                </a:lnTo>
                <a:lnTo>
                  <a:pt x="19734" y="193503"/>
                </a:lnTo>
                <a:lnTo>
                  <a:pt x="1663" y="153528"/>
                </a:lnTo>
                <a:lnTo>
                  <a:pt x="0" y="111864"/>
                </a:lnTo>
                <a:lnTo>
                  <a:pt x="13754" y="72027"/>
                </a:lnTo>
                <a:lnTo>
                  <a:pt x="41937" y="37531"/>
                </a:lnTo>
                <a:lnTo>
                  <a:pt x="111445" y="3284"/>
                </a:lnTo>
                <a:lnTo>
                  <a:pt x="156062" y="0"/>
                </a:lnTo>
                <a:lnTo>
                  <a:pt x="199082" y="8601"/>
                </a:lnTo>
                <a:lnTo>
                  <a:pt x="237235" y="28438"/>
                </a:lnTo>
                <a:lnTo>
                  <a:pt x="267248" y="58860"/>
                </a:lnTo>
                <a:lnTo>
                  <a:pt x="285304" y="98808"/>
                </a:lnTo>
                <a:lnTo>
                  <a:pt x="286966" y="140457"/>
                </a:lnTo>
                <a:lnTo>
                  <a:pt x="273219" y="180286"/>
                </a:lnTo>
                <a:lnTo>
                  <a:pt x="245045" y="214775"/>
                </a:lnTo>
                <a:lnTo>
                  <a:pt x="206908" y="238902"/>
                </a:lnTo>
                <a:lnTo>
                  <a:pt x="170772" y="249979"/>
                </a:lnTo>
                <a:lnTo>
                  <a:pt x="152792" y="303015"/>
                </a:lnTo>
                <a:close/>
              </a:path>
            </a:pathLst>
          </a:custGeom>
          <a:solidFill>
            <a:srgbClr val="FFC53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 txBox="1"/>
          <p:nvPr/>
        </p:nvSpPr>
        <p:spPr>
          <a:xfrm>
            <a:off x="739699" y="4292810"/>
            <a:ext cx="1480550" cy="553271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44026" marR="6773" indent="-27939">
              <a:lnSpc>
                <a:spcPct val="101000"/>
              </a:lnSpc>
              <a:spcBef>
                <a:spcPts val="113"/>
              </a:spcBef>
            </a:pPr>
            <a:r>
              <a:rPr sz="1733" b="1" spc="7" dirty="0">
                <a:solidFill>
                  <a:srgbClr val="FFFFFF"/>
                </a:solidFill>
                <a:latin typeface="Roboto Cn"/>
                <a:cs typeface="Roboto Cn"/>
              </a:rPr>
              <a:t>Ancien</a:t>
            </a:r>
            <a:r>
              <a:rPr sz="1733" b="1" spc="-80" dirty="0">
                <a:solidFill>
                  <a:srgbClr val="FFFFFF"/>
                </a:solidFill>
                <a:latin typeface="Roboto Cn"/>
                <a:cs typeface="Roboto Cn"/>
              </a:rPr>
              <a:t> </a:t>
            </a:r>
            <a:r>
              <a:rPr sz="1733" b="1" spc="7" dirty="0">
                <a:solidFill>
                  <a:srgbClr val="FFFFFF"/>
                </a:solidFill>
                <a:latin typeface="Roboto Cn"/>
                <a:cs typeface="Roboto Cn"/>
              </a:rPr>
              <a:t>et </a:t>
            </a:r>
            <a:r>
              <a:rPr sz="1733" b="1" spc="-360" dirty="0">
                <a:solidFill>
                  <a:srgbClr val="FFFFFF"/>
                </a:solidFill>
                <a:latin typeface="Roboto Cn"/>
                <a:cs typeface="Roboto Cn"/>
              </a:rPr>
              <a:t> </a:t>
            </a:r>
            <a:r>
              <a:rPr sz="1733" b="1" spc="7" dirty="0">
                <a:solidFill>
                  <a:srgbClr val="FFFFFF"/>
                </a:solidFill>
                <a:latin typeface="Roboto Cn"/>
                <a:cs typeface="Roboto Cn"/>
              </a:rPr>
              <a:t>aléatoire</a:t>
            </a:r>
            <a:endParaRPr sz="1733" dirty="0">
              <a:latin typeface="Roboto Cn"/>
              <a:cs typeface="Roboto C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264" y="1955954"/>
            <a:ext cx="72086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47" dirty="0">
                <a:solidFill>
                  <a:srgbClr val="FFFFFF"/>
                </a:solidFill>
                <a:latin typeface="Roboto Cn"/>
                <a:cs typeface="Roboto Cn"/>
              </a:rPr>
              <a:t>2</a:t>
            </a:r>
            <a:r>
              <a:rPr sz="1867" b="1" spc="-40" dirty="0">
                <a:solidFill>
                  <a:srgbClr val="FFFFFF"/>
                </a:solidFill>
                <a:latin typeface="Roboto Cn"/>
                <a:cs typeface="Roboto Cn"/>
              </a:rPr>
              <a:t>3</a:t>
            </a:r>
            <a:r>
              <a:rPr sz="1867" spc="-187" dirty="0">
                <a:solidFill>
                  <a:srgbClr val="FFFFFF"/>
                </a:solidFill>
                <a:latin typeface="Roboto"/>
                <a:cs typeface="Roboto"/>
              </a:rPr>
              <a:t>%</a:t>
            </a:r>
            <a:endParaRPr sz="1867" dirty="0">
              <a:latin typeface="Roboto"/>
              <a:cs typeface="Robo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940750" y="4254353"/>
            <a:ext cx="1496060" cy="573193"/>
          </a:xfrm>
          <a:custGeom>
            <a:avLst/>
            <a:gdLst/>
            <a:ahLst/>
            <a:cxnLst/>
            <a:rect l="l" t="t" r="r" b="b"/>
            <a:pathLst>
              <a:path w="1122045" h="429895">
                <a:moveTo>
                  <a:pt x="1050348" y="429900"/>
                </a:moveTo>
                <a:lnTo>
                  <a:pt x="71651" y="429900"/>
                </a:lnTo>
                <a:lnTo>
                  <a:pt x="43761" y="424269"/>
                </a:lnTo>
                <a:lnTo>
                  <a:pt x="20986" y="408913"/>
                </a:lnTo>
                <a:lnTo>
                  <a:pt x="5630" y="386138"/>
                </a:lnTo>
                <a:lnTo>
                  <a:pt x="0" y="358248"/>
                </a:lnTo>
                <a:lnTo>
                  <a:pt x="0" y="71651"/>
                </a:lnTo>
                <a:lnTo>
                  <a:pt x="5630" y="43761"/>
                </a:lnTo>
                <a:lnTo>
                  <a:pt x="20986" y="20986"/>
                </a:lnTo>
                <a:lnTo>
                  <a:pt x="43761" y="5630"/>
                </a:lnTo>
                <a:lnTo>
                  <a:pt x="71651" y="0"/>
                </a:lnTo>
                <a:lnTo>
                  <a:pt x="1050348" y="0"/>
                </a:lnTo>
                <a:lnTo>
                  <a:pt x="1090100" y="12038"/>
                </a:lnTo>
                <a:lnTo>
                  <a:pt x="1116545" y="44231"/>
                </a:lnTo>
                <a:lnTo>
                  <a:pt x="1121999" y="71651"/>
                </a:lnTo>
                <a:lnTo>
                  <a:pt x="1121999" y="358248"/>
                </a:lnTo>
                <a:lnTo>
                  <a:pt x="1116369" y="386138"/>
                </a:lnTo>
                <a:lnTo>
                  <a:pt x="1101013" y="408913"/>
                </a:lnTo>
                <a:lnTo>
                  <a:pt x="1078238" y="424269"/>
                </a:lnTo>
                <a:lnTo>
                  <a:pt x="1050348" y="429900"/>
                </a:lnTo>
                <a:close/>
              </a:path>
            </a:pathLst>
          </a:custGeom>
          <a:solidFill>
            <a:srgbClr val="F1533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 txBox="1"/>
          <p:nvPr/>
        </p:nvSpPr>
        <p:spPr>
          <a:xfrm>
            <a:off x="3104010" y="4248773"/>
            <a:ext cx="1301566" cy="553271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 indent="98211">
              <a:lnSpc>
                <a:spcPct val="101000"/>
              </a:lnSpc>
              <a:spcBef>
                <a:spcPts val="113"/>
              </a:spcBef>
            </a:pPr>
            <a:r>
              <a:rPr sz="1733" b="1" spc="7" dirty="0">
                <a:solidFill>
                  <a:srgbClr val="F3F3F3"/>
                </a:solidFill>
                <a:latin typeface="Roboto Cn"/>
                <a:cs typeface="Roboto Cn"/>
              </a:rPr>
              <a:t>Ancien </a:t>
            </a:r>
            <a:r>
              <a:rPr sz="1733" b="1" spc="13" dirty="0">
                <a:solidFill>
                  <a:srgbClr val="F3F3F3"/>
                </a:solidFill>
                <a:latin typeface="Roboto Cn"/>
                <a:cs typeface="Roboto Cn"/>
              </a:rPr>
              <a:t> </a:t>
            </a:r>
            <a:r>
              <a:rPr sz="1733" b="1" spc="7" dirty="0">
                <a:solidFill>
                  <a:srgbClr val="F3F3F3"/>
                </a:solidFill>
                <a:latin typeface="Roboto Cn"/>
                <a:cs typeface="Roboto Cn"/>
              </a:rPr>
              <a:t>économe</a:t>
            </a:r>
            <a:endParaRPr sz="1733" dirty="0">
              <a:latin typeface="Roboto Cn"/>
              <a:cs typeface="Roboto C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329633" y="4257834"/>
            <a:ext cx="1496060" cy="573193"/>
          </a:xfrm>
          <a:custGeom>
            <a:avLst/>
            <a:gdLst/>
            <a:ahLst/>
            <a:cxnLst/>
            <a:rect l="l" t="t" r="r" b="b"/>
            <a:pathLst>
              <a:path w="1122045" h="429895">
                <a:moveTo>
                  <a:pt x="1050348" y="429899"/>
                </a:moveTo>
                <a:lnTo>
                  <a:pt x="71651" y="429899"/>
                </a:lnTo>
                <a:lnTo>
                  <a:pt x="43761" y="424269"/>
                </a:lnTo>
                <a:lnTo>
                  <a:pt x="20986" y="408913"/>
                </a:lnTo>
                <a:lnTo>
                  <a:pt x="5630" y="386138"/>
                </a:lnTo>
                <a:lnTo>
                  <a:pt x="0" y="358248"/>
                </a:lnTo>
                <a:lnTo>
                  <a:pt x="0" y="71651"/>
                </a:lnTo>
                <a:lnTo>
                  <a:pt x="5630" y="43761"/>
                </a:lnTo>
                <a:lnTo>
                  <a:pt x="20986" y="20986"/>
                </a:lnTo>
                <a:lnTo>
                  <a:pt x="43761" y="5630"/>
                </a:lnTo>
                <a:lnTo>
                  <a:pt x="71651" y="0"/>
                </a:lnTo>
                <a:lnTo>
                  <a:pt x="1050348" y="0"/>
                </a:lnTo>
                <a:lnTo>
                  <a:pt x="1090100" y="12038"/>
                </a:lnTo>
                <a:lnTo>
                  <a:pt x="1116545" y="44231"/>
                </a:lnTo>
                <a:lnTo>
                  <a:pt x="1121999" y="71651"/>
                </a:lnTo>
                <a:lnTo>
                  <a:pt x="1121999" y="358248"/>
                </a:lnTo>
                <a:lnTo>
                  <a:pt x="1116369" y="386138"/>
                </a:lnTo>
                <a:lnTo>
                  <a:pt x="1101013" y="408913"/>
                </a:lnTo>
                <a:lnTo>
                  <a:pt x="1078238" y="424269"/>
                </a:lnTo>
                <a:lnTo>
                  <a:pt x="1050348" y="429899"/>
                </a:lnTo>
                <a:close/>
              </a:path>
            </a:pathLst>
          </a:custGeom>
          <a:solidFill>
            <a:srgbClr val="45818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 txBox="1"/>
          <p:nvPr/>
        </p:nvSpPr>
        <p:spPr>
          <a:xfrm>
            <a:off x="5440761" y="4376517"/>
            <a:ext cx="1328108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3" dirty="0">
                <a:solidFill>
                  <a:srgbClr val="F3F3F3"/>
                </a:solidFill>
                <a:latin typeface="Roboto Cn"/>
                <a:cs typeface="Roboto Cn"/>
              </a:rPr>
              <a:t>Dépensier</a:t>
            </a:r>
            <a:endParaRPr sz="1867" dirty="0">
              <a:latin typeface="Roboto Cn"/>
              <a:cs typeface="Roboto C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630964" y="4257834"/>
            <a:ext cx="3798147" cy="573193"/>
            <a:chOff x="5723223" y="3193375"/>
            <a:chExt cx="2848610" cy="429895"/>
          </a:xfrm>
        </p:grpSpPr>
        <p:sp>
          <p:nvSpPr>
            <p:cNvPr id="37" name="object 37"/>
            <p:cNvSpPr/>
            <p:nvPr/>
          </p:nvSpPr>
          <p:spPr>
            <a:xfrm>
              <a:off x="5723223" y="3193375"/>
              <a:ext cx="1122045" cy="429895"/>
            </a:xfrm>
            <a:custGeom>
              <a:avLst/>
              <a:gdLst/>
              <a:ahLst/>
              <a:cxnLst/>
              <a:rect l="l" t="t" r="r" b="b"/>
              <a:pathLst>
                <a:path w="1122045" h="429895">
                  <a:moveTo>
                    <a:pt x="1050348" y="429899"/>
                  </a:moveTo>
                  <a:lnTo>
                    <a:pt x="71651" y="429899"/>
                  </a:lnTo>
                  <a:lnTo>
                    <a:pt x="43761" y="424269"/>
                  </a:lnTo>
                  <a:lnTo>
                    <a:pt x="20986" y="408913"/>
                  </a:lnTo>
                  <a:lnTo>
                    <a:pt x="5630" y="386138"/>
                  </a:lnTo>
                  <a:lnTo>
                    <a:pt x="0" y="358248"/>
                  </a:lnTo>
                  <a:lnTo>
                    <a:pt x="0" y="71651"/>
                  </a:lnTo>
                  <a:lnTo>
                    <a:pt x="5630" y="43761"/>
                  </a:lnTo>
                  <a:lnTo>
                    <a:pt x="20986" y="20986"/>
                  </a:lnTo>
                  <a:lnTo>
                    <a:pt x="43761" y="5630"/>
                  </a:lnTo>
                  <a:lnTo>
                    <a:pt x="71651" y="0"/>
                  </a:lnTo>
                  <a:lnTo>
                    <a:pt x="1050348" y="0"/>
                  </a:lnTo>
                  <a:lnTo>
                    <a:pt x="1090100" y="12038"/>
                  </a:lnTo>
                  <a:lnTo>
                    <a:pt x="1116545" y="44231"/>
                  </a:lnTo>
                  <a:lnTo>
                    <a:pt x="1121999" y="71651"/>
                  </a:lnTo>
                  <a:lnTo>
                    <a:pt x="1121999" y="358248"/>
                  </a:lnTo>
                  <a:lnTo>
                    <a:pt x="1116369" y="386138"/>
                  </a:lnTo>
                  <a:lnTo>
                    <a:pt x="1101013" y="408913"/>
                  </a:lnTo>
                  <a:lnTo>
                    <a:pt x="1078238" y="424269"/>
                  </a:lnTo>
                  <a:lnTo>
                    <a:pt x="1050348" y="429899"/>
                  </a:lnTo>
                  <a:close/>
                </a:path>
              </a:pathLst>
            </a:custGeom>
            <a:solidFill>
              <a:srgbClr val="134F5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7449235" y="3193375"/>
              <a:ext cx="1122045" cy="429895"/>
            </a:xfrm>
            <a:custGeom>
              <a:avLst/>
              <a:gdLst/>
              <a:ahLst/>
              <a:cxnLst/>
              <a:rect l="l" t="t" r="r" b="b"/>
              <a:pathLst>
                <a:path w="1122045" h="429895">
                  <a:moveTo>
                    <a:pt x="1050348" y="429899"/>
                  </a:moveTo>
                  <a:lnTo>
                    <a:pt x="71651" y="429899"/>
                  </a:lnTo>
                  <a:lnTo>
                    <a:pt x="43761" y="424269"/>
                  </a:lnTo>
                  <a:lnTo>
                    <a:pt x="20986" y="408913"/>
                  </a:lnTo>
                  <a:lnTo>
                    <a:pt x="5630" y="386138"/>
                  </a:lnTo>
                  <a:lnTo>
                    <a:pt x="0" y="358248"/>
                  </a:lnTo>
                  <a:lnTo>
                    <a:pt x="0" y="71651"/>
                  </a:lnTo>
                  <a:lnTo>
                    <a:pt x="5630" y="43761"/>
                  </a:lnTo>
                  <a:lnTo>
                    <a:pt x="20986" y="20986"/>
                  </a:lnTo>
                  <a:lnTo>
                    <a:pt x="43761" y="5630"/>
                  </a:lnTo>
                  <a:lnTo>
                    <a:pt x="71651" y="0"/>
                  </a:lnTo>
                  <a:lnTo>
                    <a:pt x="1050348" y="0"/>
                  </a:lnTo>
                  <a:lnTo>
                    <a:pt x="1090100" y="12038"/>
                  </a:lnTo>
                  <a:lnTo>
                    <a:pt x="1116545" y="44231"/>
                  </a:lnTo>
                  <a:lnTo>
                    <a:pt x="1121999" y="71651"/>
                  </a:lnTo>
                  <a:lnTo>
                    <a:pt x="1121999" y="358248"/>
                  </a:lnTo>
                  <a:lnTo>
                    <a:pt x="1116369" y="386138"/>
                  </a:lnTo>
                  <a:lnTo>
                    <a:pt x="1101013" y="408913"/>
                  </a:lnTo>
                  <a:lnTo>
                    <a:pt x="1078238" y="424269"/>
                  </a:lnTo>
                  <a:lnTo>
                    <a:pt x="1050348" y="429899"/>
                  </a:lnTo>
                  <a:close/>
                </a:path>
              </a:pathLst>
            </a:custGeom>
            <a:solidFill>
              <a:srgbClr val="33253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0113818" y="4278073"/>
            <a:ext cx="1314556" cy="513816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138849" marR="6773" indent="-122764">
              <a:lnSpc>
                <a:spcPts val="1907"/>
              </a:lnSpc>
              <a:spcBef>
                <a:spcPts val="207"/>
              </a:spcBef>
            </a:pPr>
            <a:r>
              <a:rPr sz="1600" b="1" spc="-7" dirty="0">
                <a:solidFill>
                  <a:srgbClr val="FFFFFF"/>
                </a:solidFill>
                <a:latin typeface="Roboto Cn"/>
                <a:cs typeface="Roboto Cn"/>
              </a:rPr>
              <a:t>Nouveau</a:t>
            </a:r>
            <a:r>
              <a:rPr sz="1600" b="1" spc="-67" dirty="0">
                <a:solidFill>
                  <a:srgbClr val="FFFFFF"/>
                </a:solidFill>
                <a:latin typeface="Roboto Cn"/>
                <a:cs typeface="Roboto Cn"/>
              </a:rPr>
              <a:t> </a:t>
            </a:r>
            <a:r>
              <a:rPr sz="1600" b="1" spc="7" dirty="0">
                <a:solidFill>
                  <a:srgbClr val="FFFFFF"/>
                </a:solidFill>
                <a:latin typeface="Roboto Cn"/>
                <a:cs typeface="Roboto Cn"/>
              </a:rPr>
              <a:t>et </a:t>
            </a:r>
            <a:r>
              <a:rPr sz="1600" b="1" spc="-333" dirty="0">
                <a:solidFill>
                  <a:srgbClr val="FFFFFF"/>
                </a:solidFill>
                <a:latin typeface="Roboto Cn"/>
                <a:cs typeface="Roboto Cn"/>
              </a:rPr>
              <a:t> </a:t>
            </a:r>
            <a:r>
              <a:rPr sz="1600" b="1" dirty="0">
                <a:solidFill>
                  <a:srgbClr val="FFFFFF"/>
                </a:solidFill>
                <a:latin typeface="Roboto Cn"/>
                <a:cs typeface="Roboto Cn"/>
              </a:rPr>
              <a:t>satisfait</a:t>
            </a:r>
            <a:endParaRPr sz="1600" dirty="0">
              <a:latin typeface="Roboto Cn"/>
              <a:cs typeface="Roboto C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63767" y="4833328"/>
            <a:ext cx="2114127" cy="1970142"/>
          </a:xfrm>
          <a:custGeom>
            <a:avLst/>
            <a:gdLst/>
            <a:ahLst/>
            <a:cxnLst/>
            <a:rect l="l" t="t" r="r" b="b"/>
            <a:pathLst>
              <a:path w="1585595" h="1490979">
                <a:moveTo>
                  <a:pt x="0" y="250404"/>
                </a:moveTo>
                <a:lnTo>
                  <a:pt x="4034" y="205394"/>
                </a:lnTo>
                <a:lnTo>
                  <a:pt x="15665" y="163030"/>
                </a:lnTo>
                <a:lnTo>
                  <a:pt x="34187" y="124020"/>
                </a:lnTo>
                <a:lnTo>
                  <a:pt x="58892" y="89072"/>
                </a:lnTo>
                <a:lnTo>
                  <a:pt x="89072" y="58892"/>
                </a:lnTo>
                <a:lnTo>
                  <a:pt x="124020" y="34187"/>
                </a:lnTo>
                <a:lnTo>
                  <a:pt x="163030" y="15665"/>
                </a:lnTo>
                <a:lnTo>
                  <a:pt x="205394" y="4034"/>
                </a:lnTo>
                <a:lnTo>
                  <a:pt x="250405" y="0"/>
                </a:lnTo>
                <a:lnTo>
                  <a:pt x="1335094" y="0"/>
                </a:lnTo>
                <a:lnTo>
                  <a:pt x="1384174" y="4855"/>
                </a:lnTo>
                <a:lnTo>
                  <a:pt x="1430920" y="19060"/>
                </a:lnTo>
                <a:lnTo>
                  <a:pt x="1474019" y="42070"/>
                </a:lnTo>
                <a:lnTo>
                  <a:pt x="1512157" y="73341"/>
                </a:lnTo>
                <a:lnTo>
                  <a:pt x="1543429" y="111480"/>
                </a:lnTo>
                <a:lnTo>
                  <a:pt x="1566439" y="154579"/>
                </a:lnTo>
                <a:lnTo>
                  <a:pt x="1580644" y="201325"/>
                </a:lnTo>
                <a:lnTo>
                  <a:pt x="1585499" y="250404"/>
                </a:lnTo>
                <a:lnTo>
                  <a:pt x="1585499" y="1251994"/>
                </a:lnTo>
                <a:lnTo>
                  <a:pt x="1581465" y="1297005"/>
                </a:lnTo>
                <a:lnTo>
                  <a:pt x="1569834" y="1339369"/>
                </a:lnTo>
                <a:lnTo>
                  <a:pt x="1551312" y="1378379"/>
                </a:lnTo>
                <a:lnTo>
                  <a:pt x="1526607" y="1413327"/>
                </a:lnTo>
                <a:lnTo>
                  <a:pt x="1496427" y="1443507"/>
                </a:lnTo>
                <a:lnTo>
                  <a:pt x="1461479" y="1468212"/>
                </a:lnTo>
                <a:lnTo>
                  <a:pt x="1422469" y="1486734"/>
                </a:lnTo>
                <a:lnTo>
                  <a:pt x="1407569" y="1490824"/>
                </a:lnTo>
              </a:path>
              <a:path w="1585595" h="1490979">
                <a:moveTo>
                  <a:pt x="177930" y="1490824"/>
                </a:moveTo>
                <a:lnTo>
                  <a:pt x="124020" y="1468212"/>
                </a:lnTo>
                <a:lnTo>
                  <a:pt x="89072" y="1443507"/>
                </a:lnTo>
                <a:lnTo>
                  <a:pt x="58892" y="1413327"/>
                </a:lnTo>
                <a:lnTo>
                  <a:pt x="34187" y="1378379"/>
                </a:lnTo>
                <a:lnTo>
                  <a:pt x="15665" y="1339369"/>
                </a:lnTo>
                <a:lnTo>
                  <a:pt x="4034" y="1297005"/>
                </a:lnTo>
                <a:lnTo>
                  <a:pt x="0" y="1251994"/>
                </a:lnTo>
                <a:lnTo>
                  <a:pt x="0" y="250404"/>
                </a:lnTo>
              </a:path>
            </a:pathLst>
          </a:custGeom>
          <a:ln w="9524">
            <a:solidFill>
              <a:srgbClr val="FFC53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42"/>
          <p:cNvSpPr txBox="1"/>
          <p:nvPr/>
        </p:nvSpPr>
        <p:spPr>
          <a:xfrm>
            <a:off x="456887" y="4946493"/>
            <a:ext cx="1717040" cy="13097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7620" algn="ctr">
              <a:spcBef>
                <a:spcPts val="133"/>
              </a:spcBef>
            </a:pPr>
            <a:r>
              <a:rPr sz="1400" spc="-100" dirty="0">
                <a:latin typeface="+mj-lt"/>
                <a:cs typeface="Roboto Lt"/>
              </a:rPr>
              <a:t>Le</a:t>
            </a:r>
            <a:r>
              <a:rPr sz="1400" spc="-93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67" dirty="0">
                <a:latin typeface="+mj-lt"/>
                <a:cs typeface="Roboto Lt"/>
              </a:rPr>
              <a:t>client</a:t>
            </a:r>
            <a:r>
              <a:rPr sz="1400" spc="-80" dirty="0">
                <a:latin typeface="+mj-lt"/>
                <a:cs typeface="Roboto Lt"/>
              </a:rPr>
              <a:t>s</a:t>
            </a:r>
            <a:r>
              <a:rPr sz="1400" spc="-13" dirty="0">
                <a:latin typeface="+mj-lt"/>
                <a:cs typeface="Roboto Lt"/>
              </a:rPr>
              <a:t> </a:t>
            </a:r>
            <a:r>
              <a:rPr sz="1400" b="1" dirty="0">
                <a:latin typeface="+mj-lt"/>
                <a:cs typeface="Roboto Cn"/>
              </a:rPr>
              <a:t>ancien</a:t>
            </a:r>
            <a:r>
              <a:rPr sz="1400" b="1" spc="7" dirty="0">
                <a:latin typeface="+mj-lt"/>
                <a:cs typeface="Roboto Cn"/>
              </a:rPr>
              <a:t>s</a:t>
            </a:r>
            <a:r>
              <a:rPr sz="1400" b="1" spc="20" dirty="0">
                <a:latin typeface="+mj-lt"/>
                <a:cs typeface="Roboto Cn"/>
              </a:rPr>
              <a:t> </a:t>
            </a:r>
            <a:r>
              <a:rPr sz="1400" spc="-67" dirty="0">
                <a:latin typeface="+mj-lt"/>
                <a:cs typeface="Roboto Lt"/>
              </a:rPr>
              <a:t>qui  </a:t>
            </a:r>
            <a:r>
              <a:rPr sz="1400" spc="-180" dirty="0">
                <a:latin typeface="+mj-lt"/>
                <a:cs typeface="Roboto Lt"/>
              </a:rPr>
              <a:t>n</a:t>
            </a:r>
            <a:r>
              <a:rPr sz="1400" spc="-93" dirty="0">
                <a:latin typeface="+mj-lt"/>
                <a:cs typeface="Roboto Lt"/>
              </a:rPr>
              <a:t>'</a:t>
            </a:r>
            <a:r>
              <a:rPr sz="1400" spc="-100" dirty="0">
                <a:latin typeface="+mj-lt"/>
                <a:cs typeface="Roboto Lt"/>
              </a:rPr>
              <a:t>on</a:t>
            </a:r>
            <a:r>
              <a:rPr sz="1400" spc="-53" dirty="0">
                <a:latin typeface="+mj-lt"/>
                <a:cs typeface="Roboto Lt"/>
              </a:rPr>
              <a:t>t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100" dirty="0">
                <a:latin typeface="+mj-lt"/>
                <a:cs typeface="Roboto Lt"/>
              </a:rPr>
              <a:t>pa</a:t>
            </a:r>
            <a:r>
              <a:rPr sz="1400" spc="-87" dirty="0">
                <a:latin typeface="+mj-lt"/>
                <a:cs typeface="Roboto Lt"/>
              </a:rPr>
              <a:t>s</a:t>
            </a:r>
            <a:r>
              <a:rPr sz="1400" spc="-27" dirty="0">
                <a:latin typeface="+mj-lt"/>
                <a:cs typeface="Roboto Lt"/>
              </a:rPr>
              <a:t> </a:t>
            </a:r>
            <a:r>
              <a:rPr sz="1400" spc="-53" dirty="0">
                <a:latin typeface="+mj-lt"/>
                <a:cs typeface="Roboto Lt"/>
              </a:rPr>
              <a:t>fai</a:t>
            </a:r>
            <a:r>
              <a:rPr sz="1400" spc="-47" dirty="0">
                <a:latin typeface="+mj-lt"/>
                <a:cs typeface="Roboto Lt"/>
              </a:rPr>
              <a:t>t</a:t>
            </a:r>
            <a:r>
              <a:rPr sz="1400" spc="-27" dirty="0">
                <a:latin typeface="+mj-lt"/>
                <a:cs typeface="Roboto Lt"/>
              </a:rPr>
              <a:t> </a:t>
            </a:r>
            <a:r>
              <a:rPr sz="1400" spc="-113" dirty="0">
                <a:latin typeface="+mj-lt"/>
                <a:cs typeface="Roboto Lt"/>
              </a:rPr>
              <a:t>d</a:t>
            </a:r>
            <a:r>
              <a:rPr sz="1400" spc="-73" dirty="0">
                <a:latin typeface="+mj-lt"/>
                <a:cs typeface="Roboto Lt"/>
              </a:rPr>
              <a:t>'</a:t>
            </a:r>
            <a:r>
              <a:rPr sz="1400" spc="-80" dirty="0">
                <a:latin typeface="+mj-lt"/>
                <a:cs typeface="Roboto Lt"/>
              </a:rPr>
              <a:t>achat  </a:t>
            </a:r>
            <a:r>
              <a:rPr sz="1400" b="1" dirty="0">
                <a:latin typeface="+mj-lt"/>
                <a:cs typeface="Roboto Cn"/>
              </a:rPr>
              <a:t>depui</a:t>
            </a:r>
            <a:r>
              <a:rPr sz="1400" b="1" spc="7" dirty="0">
                <a:latin typeface="+mj-lt"/>
                <a:cs typeface="Roboto Cn"/>
              </a:rPr>
              <a:t>s </a:t>
            </a:r>
            <a:r>
              <a:rPr sz="1400" b="1" dirty="0">
                <a:latin typeface="+mj-lt"/>
                <a:cs typeface="Roboto Cn"/>
              </a:rPr>
              <a:t>longtemps,</a:t>
            </a:r>
            <a:r>
              <a:rPr sz="1400" b="1" spc="40" dirty="0">
                <a:latin typeface="+mj-lt"/>
                <a:cs typeface="Roboto Cn"/>
              </a:rPr>
              <a:t> </a:t>
            </a:r>
            <a:r>
              <a:rPr sz="1400" spc="-40" dirty="0">
                <a:latin typeface="+mj-lt"/>
                <a:cs typeface="Roboto Lt"/>
              </a:rPr>
              <a:t>il</a:t>
            </a:r>
            <a:r>
              <a:rPr sz="1400" spc="-73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73" dirty="0">
                <a:latin typeface="+mj-lt"/>
                <a:cs typeface="Roboto Lt"/>
              </a:rPr>
              <a:t>ont  </a:t>
            </a:r>
            <a:r>
              <a:rPr sz="1400" spc="-53" dirty="0">
                <a:latin typeface="+mj-lt"/>
                <a:cs typeface="Roboto Lt"/>
              </a:rPr>
              <a:t>fai</a:t>
            </a:r>
            <a:r>
              <a:rPr sz="1400" spc="-47" dirty="0">
                <a:latin typeface="+mj-lt"/>
                <a:cs typeface="Roboto Lt"/>
              </a:rPr>
              <a:t>t</a:t>
            </a:r>
            <a:r>
              <a:rPr sz="1400" spc="-27" dirty="0">
                <a:latin typeface="+mj-lt"/>
                <a:cs typeface="Roboto Lt"/>
              </a:rPr>
              <a:t> </a:t>
            </a:r>
            <a:r>
              <a:rPr sz="1400" spc="-93" dirty="0">
                <a:latin typeface="+mj-lt"/>
                <a:cs typeface="Roboto Lt"/>
              </a:rPr>
              <a:t>de</a:t>
            </a:r>
            <a:r>
              <a:rPr sz="1400" spc="-87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93" dirty="0">
                <a:latin typeface="+mj-lt"/>
                <a:cs typeface="Roboto Lt"/>
              </a:rPr>
              <a:t>achat</a:t>
            </a:r>
            <a:r>
              <a:rPr sz="1400" spc="-87" dirty="0">
                <a:latin typeface="+mj-lt"/>
                <a:cs typeface="Roboto Lt"/>
              </a:rPr>
              <a:t>s</a:t>
            </a:r>
            <a:r>
              <a:rPr sz="1400" dirty="0">
                <a:latin typeface="+mj-lt"/>
                <a:cs typeface="Roboto Lt"/>
              </a:rPr>
              <a:t> </a:t>
            </a:r>
            <a:r>
              <a:rPr sz="1400" spc="-53" dirty="0">
                <a:latin typeface="+mj-lt"/>
                <a:cs typeface="Roboto Lt"/>
              </a:rPr>
              <a:t> </a:t>
            </a:r>
            <a:r>
              <a:rPr sz="1400" spc="-100" dirty="0">
                <a:latin typeface="+mj-lt"/>
                <a:cs typeface="Roboto Lt"/>
              </a:rPr>
              <a:t>pou</a:t>
            </a:r>
            <a:r>
              <a:rPr sz="1400" spc="-60" dirty="0">
                <a:latin typeface="+mj-lt"/>
                <a:cs typeface="Roboto Lt"/>
              </a:rPr>
              <a:t>r</a:t>
            </a:r>
            <a:r>
              <a:rPr sz="1400" spc="-27" dirty="0">
                <a:latin typeface="+mj-lt"/>
                <a:cs typeface="Roboto Lt"/>
              </a:rPr>
              <a:t> </a:t>
            </a:r>
            <a:r>
              <a:rPr sz="1400" spc="-73" dirty="0">
                <a:latin typeface="+mj-lt"/>
                <a:cs typeface="Roboto Lt"/>
              </a:rPr>
              <a:t>des  </a:t>
            </a:r>
            <a:r>
              <a:rPr sz="1400" spc="-100" dirty="0">
                <a:latin typeface="+mj-lt"/>
                <a:cs typeface="Roboto Lt"/>
              </a:rPr>
              <a:t>montant</a:t>
            </a:r>
            <a:r>
              <a:rPr sz="1400" spc="-87" dirty="0">
                <a:latin typeface="+mj-lt"/>
                <a:cs typeface="Roboto Lt"/>
              </a:rPr>
              <a:t>s</a:t>
            </a:r>
            <a:r>
              <a:rPr sz="1400" spc="-27" dirty="0">
                <a:latin typeface="+mj-lt"/>
                <a:cs typeface="Roboto Lt"/>
              </a:rPr>
              <a:t> </a:t>
            </a:r>
            <a:r>
              <a:rPr sz="1400" b="1" spc="-7" dirty="0">
                <a:latin typeface="+mj-lt"/>
                <a:cs typeface="Roboto Cn"/>
              </a:rPr>
              <a:t>m</a:t>
            </a:r>
            <a:r>
              <a:rPr sz="1400" b="1" spc="-13" dirty="0">
                <a:latin typeface="+mj-lt"/>
                <a:cs typeface="Roboto Cn"/>
              </a:rPr>
              <a:t>o</a:t>
            </a:r>
            <a:r>
              <a:rPr sz="1400" b="1" spc="-20" dirty="0">
                <a:latin typeface="+mj-lt"/>
                <a:cs typeface="Roboto Cn"/>
              </a:rPr>
              <a:t>y</a:t>
            </a:r>
            <a:r>
              <a:rPr sz="1400" b="1" spc="7" dirty="0">
                <a:latin typeface="+mj-lt"/>
                <a:cs typeface="Roboto Cn"/>
              </a:rPr>
              <a:t>en</a:t>
            </a:r>
            <a:r>
              <a:rPr sz="1400" b="1" spc="13" dirty="0">
                <a:latin typeface="+mj-lt"/>
                <a:cs typeface="Roboto Cn"/>
              </a:rPr>
              <a:t>s</a:t>
            </a:r>
            <a:r>
              <a:rPr sz="1400" b="1" spc="7" dirty="0">
                <a:latin typeface="+mj-lt"/>
                <a:cs typeface="Roboto Cn"/>
              </a:rPr>
              <a:t> </a:t>
            </a:r>
            <a:r>
              <a:rPr sz="1400" b="1" spc="-20" dirty="0">
                <a:latin typeface="+mj-lt"/>
                <a:cs typeface="Roboto Cn"/>
              </a:rPr>
              <a:t>(200  </a:t>
            </a:r>
            <a:r>
              <a:rPr sz="1400" b="1" spc="7" dirty="0">
                <a:latin typeface="+mj-lt"/>
                <a:cs typeface="Roboto Cn"/>
              </a:rPr>
              <a:t>Real).</a:t>
            </a:r>
            <a:endParaRPr sz="1400" dirty="0">
              <a:latin typeface="+mj-lt"/>
              <a:cs typeface="Roboto C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660533" y="4870235"/>
            <a:ext cx="2114127" cy="1960546"/>
          </a:xfrm>
          <a:custGeom>
            <a:avLst/>
            <a:gdLst/>
            <a:ahLst/>
            <a:cxnLst/>
            <a:rect l="l" t="t" r="r" b="b"/>
            <a:pathLst>
              <a:path w="1585595" h="1490979">
                <a:moveTo>
                  <a:pt x="0" y="250404"/>
                </a:moveTo>
                <a:lnTo>
                  <a:pt x="4034" y="205394"/>
                </a:lnTo>
                <a:lnTo>
                  <a:pt x="15665" y="163030"/>
                </a:lnTo>
                <a:lnTo>
                  <a:pt x="34187" y="124020"/>
                </a:lnTo>
                <a:lnTo>
                  <a:pt x="58892" y="89072"/>
                </a:lnTo>
                <a:lnTo>
                  <a:pt x="89072" y="58892"/>
                </a:lnTo>
                <a:lnTo>
                  <a:pt x="124020" y="34187"/>
                </a:lnTo>
                <a:lnTo>
                  <a:pt x="163030" y="15665"/>
                </a:lnTo>
                <a:lnTo>
                  <a:pt x="205394" y="4034"/>
                </a:lnTo>
                <a:lnTo>
                  <a:pt x="250404" y="0"/>
                </a:lnTo>
                <a:lnTo>
                  <a:pt x="1335094" y="0"/>
                </a:lnTo>
                <a:lnTo>
                  <a:pt x="1384174" y="4855"/>
                </a:lnTo>
                <a:lnTo>
                  <a:pt x="1430920" y="19060"/>
                </a:lnTo>
                <a:lnTo>
                  <a:pt x="1474019" y="42070"/>
                </a:lnTo>
                <a:lnTo>
                  <a:pt x="1512158" y="73341"/>
                </a:lnTo>
                <a:lnTo>
                  <a:pt x="1543429" y="111480"/>
                </a:lnTo>
                <a:lnTo>
                  <a:pt x="1566439" y="154579"/>
                </a:lnTo>
                <a:lnTo>
                  <a:pt x="1580644" y="201325"/>
                </a:lnTo>
                <a:lnTo>
                  <a:pt x="1585499" y="250404"/>
                </a:lnTo>
                <a:lnTo>
                  <a:pt x="1585499" y="1251994"/>
                </a:lnTo>
                <a:lnTo>
                  <a:pt x="1581465" y="1297005"/>
                </a:lnTo>
                <a:lnTo>
                  <a:pt x="1569834" y="1339369"/>
                </a:lnTo>
                <a:lnTo>
                  <a:pt x="1551312" y="1378379"/>
                </a:lnTo>
                <a:lnTo>
                  <a:pt x="1526607" y="1413327"/>
                </a:lnTo>
                <a:lnTo>
                  <a:pt x="1496427" y="1443507"/>
                </a:lnTo>
                <a:lnTo>
                  <a:pt x="1461479" y="1468212"/>
                </a:lnTo>
                <a:lnTo>
                  <a:pt x="1422469" y="1486734"/>
                </a:lnTo>
                <a:lnTo>
                  <a:pt x="1407569" y="1490824"/>
                </a:lnTo>
              </a:path>
              <a:path w="1585595" h="1490979">
                <a:moveTo>
                  <a:pt x="177930" y="1490824"/>
                </a:moveTo>
                <a:lnTo>
                  <a:pt x="124020" y="1468212"/>
                </a:lnTo>
                <a:lnTo>
                  <a:pt x="89072" y="1443507"/>
                </a:lnTo>
                <a:lnTo>
                  <a:pt x="58892" y="1413327"/>
                </a:lnTo>
                <a:lnTo>
                  <a:pt x="34187" y="1378379"/>
                </a:lnTo>
                <a:lnTo>
                  <a:pt x="15665" y="1339369"/>
                </a:lnTo>
                <a:lnTo>
                  <a:pt x="4034" y="1297005"/>
                </a:lnTo>
                <a:lnTo>
                  <a:pt x="0" y="1251994"/>
                </a:lnTo>
                <a:lnTo>
                  <a:pt x="0" y="250404"/>
                </a:lnTo>
              </a:path>
            </a:pathLst>
          </a:custGeom>
          <a:ln w="9524">
            <a:solidFill>
              <a:srgbClr val="FFC53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4" name="object 44"/>
          <p:cNvSpPr txBox="1"/>
          <p:nvPr/>
        </p:nvSpPr>
        <p:spPr>
          <a:xfrm>
            <a:off x="2884476" y="4910824"/>
            <a:ext cx="1666240" cy="17406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-847" algn="ctr">
              <a:spcBef>
                <a:spcPts val="133"/>
              </a:spcBef>
            </a:pPr>
            <a:r>
              <a:rPr sz="1400" spc="-100" dirty="0">
                <a:cs typeface="Roboto Lt"/>
              </a:rPr>
              <a:t>Le</a:t>
            </a:r>
            <a:r>
              <a:rPr sz="1400" spc="-93" dirty="0">
                <a:cs typeface="Roboto Lt"/>
              </a:rPr>
              <a:t>s</a:t>
            </a:r>
            <a:r>
              <a:rPr sz="1400" spc="-33" dirty="0">
                <a:cs typeface="Roboto Lt"/>
              </a:rPr>
              <a:t> </a:t>
            </a:r>
            <a:r>
              <a:rPr sz="1400" spc="-67" dirty="0">
                <a:cs typeface="Roboto Lt"/>
              </a:rPr>
              <a:t>client</a:t>
            </a:r>
            <a:r>
              <a:rPr sz="1400" spc="-80" dirty="0">
                <a:cs typeface="Roboto Lt"/>
              </a:rPr>
              <a:t>s</a:t>
            </a:r>
            <a:r>
              <a:rPr sz="1400" spc="-13" dirty="0">
                <a:cs typeface="Roboto Lt"/>
              </a:rPr>
              <a:t> </a:t>
            </a:r>
            <a:r>
              <a:rPr sz="1400" b="1" dirty="0">
                <a:cs typeface="Roboto Cn"/>
              </a:rPr>
              <a:t>ancien</a:t>
            </a:r>
            <a:r>
              <a:rPr sz="1400" b="1" spc="7" dirty="0">
                <a:cs typeface="Roboto Cn"/>
              </a:rPr>
              <a:t>s</a:t>
            </a:r>
            <a:r>
              <a:rPr sz="1400" b="1" spc="20" dirty="0">
                <a:cs typeface="Roboto Cn"/>
              </a:rPr>
              <a:t> </a:t>
            </a:r>
            <a:r>
              <a:rPr sz="1400" spc="-67" dirty="0">
                <a:cs typeface="Roboto Lt"/>
              </a:rPr>
              <a:t>qui  </a:t>
            </a:r>
            <a:r>
              <a:rPr sz="1400" spc="-180" dirty="0">
                <a:cs typeface="Roboto Lt"/>
              </a:rPr>
              <a:t>n</a:t>
            </a:r>
            <a:r>
              <a:rPr sz="1400" spc="-93" dirty="0">
                <a:cs typeface="Roboto Lt"/>
              </a:rPr>
              <a:t>'</a:t>
            </a:r>
            <a:r>
              <a:rPr sz="1400" spc="-100" dirty="0">
                <a:cs typeface="Roboto Lt"/>
              </a:rPr>
              <a:t>on</a:t>
            </a:r>
            <a:r>
              <a:rPr sz="1400" spc="-53" dirty="0">
                <a:cs typeface="Roboto Lt"/>
              </a:rPr>
              <a:t>t</a:t>
            </a:r>
            <a:r>
              <a:rPr sz="1400" spc="-33" dirty="0">
                <a:cs typeface="Roboto Lt"/>
              </a:rPr>
              <a:t> </a:t>
            </a:r>
            <a:r>
              <a:rPr sz="1400" spc="-100" dirty="0">
                <a:cs typeface="Roboto Lt"/>
              </a:rPr>
              <a:t>pa</a:t>
            </a:r>
            <a:r>
              <a:rPr sz="1400" spc="-87" dirty="0">
                <a:cs typeface="Roboto Lt"/>
              </a:rPr>
              <a:t>s</a:t>
            </a:r>
            <a:r>
              <a:rPr sz="1400" spc="-27" dirty="0">
                <a:cs typeface="Roboto Lt"/>
              </a:rPr>
              <a:t> </a:t>
            </a:r>
            <a:r>
              <a:rPr sz="1400" spc="-53" dirty="0">
                <a:cs typeface="Roboto Lt"/>
              </a:rPr>
              <a:t>fai</a:t>
            </a:r>
            <a:r>
              <a:rPr sz="1400" spc="-47" dirty="0">
                <a:cs typeface="Roboto Lt"/>
              </a:rPr>
              <a:t>t</a:t>
            </a:r>
            <a:r>
              <a:rPr sz="1400" spc="-27" dirty="0">
                <a:cs typeface="Roboto Lt"/>
              </a:rPr>
              <a:t> </a:t>
            </a:r>
            <a:r>
              <a:rPr sz="1400" spc="-113" dirty="0">
                <a:cs typeface="Roboto Lt"/>
              </a:rPr>
              <a:t>d</a:t>
            </a:r>
            <a:r>
              <a:rPr sz="1400" spc="-73" dirty="0">
                <a:cs typeface="Roboto Lt"/>
              </a:rPr>
              <a:t>'</a:t>
            </a:r>
            <a:r>
              <a:rPr sz="1400" spc="-80" dirty="0">
                <a:cs typeface="Roboto Lt"/>
              </a:rPr>
              <a:t>achats  </a:t>
            </a:r>
            <a:r>
              <a:rPr sz="1400" b="1" dirty="0">
                <a:cs typeface="Roboto Cn"/>
              </a:rPr>
              <a:t>depuis longtemps</a:t>
            </a:r>
            <a:r>
              <a:rPr sz="1400" dirty="0">
                <a:cs typeface="Roboto Lt"/>
              </a:rPr>
              <a:t>, </a:t>
            </a:r>
            <a:r>
              <a:rPr sz="1400" spc="-73" dirty="0">
                <a:cs typeface="Roboto Lt"/>
              </a:rPr>
              <a:t>font </a:t>
            </a:r>
            <a:r>
              <a:rPr sz="1400" spc="-67" dirty="0">
                <a:cs typeface="Roboto Lt"/>
              </a:rPr>
              <a:t> </a:t>
            </a:r>
            <a:r>
              <a:rPr sz="1400" spc="-93" dirty="0">
                <a:cs typeface="Roboto Lt"/>
              </a:rPr>
              <a:t>de</a:t>
            </a:r>
            <a:r>
              <a:rPr sz="1400" spc="-87" dirty="0">
                <a:cs typeface="Roboto Lt"/>
              </a:rPr>
              <a:t>s</a:t>
            </a:r>
            <a:r>
              <a:rPr sz="1400" spc="-33" dirty="0">
                <a:cs typeface="Roboto Lt"/>
              </a:rPr>
              <a:t> </a:t>
            </a:r>
            <a:r>
              <a:rPr sz="1400" spc="-93" dirty="0">
                <a:cs typeface="Roboto Lt"/>
              </a:rPr>
              <a:t>achat</a:t>
            </a:r>
            <a:r>
              <a:rPr sz="1400" spc="-87" dirty="0">
                <a:cs typeface="Roboto Lt"/>
              </a:rPr>
              <a:t>s</a:t>
            </a:r>
            <a:r>
              <a:rPr sz="1400" spc="-33" dirty="0">
                <a:cs typeface="Roboto Lt"/>
              </a:rPr>
              <a:t> </a:t>
            </a:r>
            <a:r>
              <a:rPr sz="1400" spc="-100" dirty="0">
                <a:cs typeface="Roboto Lt"/>
              </a:rPr>
              <a:t>pou</a:t>
            </a:r>
            <a:r>
              <a:rPr sz="1400" spc="-60" dirty="0">
                <a:cs typeface="Roboto Lt"/>
              </a:rPr>
              <a:t>r</a:t>
            </a:r>
            <a:r>
              <a:rPr sz="1400" spc="-27" dirty="0">
                <a:cs typeface="Roboto Lt"/>
              </a:rPr>
              <a:t> </a:t>
            </a:r>
            <a:r>
              <a:rPr sz="1400" spc="-73" dirty="0">
                <a:cs typeface="Roboto Lt"/>
              </a:rPr>
              <a:t>des  </a:t>
            </a:r>
            <a:r>
              <a:rPr sz="1400" b="1" spc="-7" dirty="0">
                <a:cs typeface="Roboto Cn"/>
              </a:rPr>
              <a:t>montant</a:t>
            </a:r>
            <a:r>
              <a:rPr sz="1400" b="1" dirty="0">
                <a:cs typeface="Roboto Cn"/>
              </a:rPr>
              <a:t>s</a:t>
            </a:r>
            <a:r>
              <a:rPr sz="1400" b="1" spc="7" dirty="0">
                <a:cs typeface="Roboto Cn"/>
              </a:rPr>
              <a:t> faible</a:t>
            </a:r>
            <a:r>
              <a:rPr sz="1400" b="1" spc="13" dirty="0">
                <a:cs typeface="Roboto Cn"/>
              </a:rPr>
              <a:t>s</a:t>
            </a:r>
            <a:r>
              <a:rPr sz="1400" b="1" spc="33" dirty="0">
                <a:cs typeface="Roboto Cn"/>
              </a:rPr>
              <a:t> </a:t>
            </a:r>
            <a:r>
              <a:rPr sz="1400" spc="-80" dirty="0">
                <a:cs typeface="Roboto Lt"/>
              </a:rPr>
              <a:t>e</a:t>
            </a:r>
            <a:r>
              <a:rPr sz="1400" spc="-47" dirty="0">
                <a:cs typeface="Roboto Lt"/>
              </a:rPr>
              <a:t>t</a:t>
            </a:r>
            <a:r>
              <a:rPr sz="1400" spc="-33" dirty="0">
                <a:cs typeface="Roboto Lt"/>
              </a:rPr>
              <a:t> il  </a:t>
            </a:r>
            <a:r>
              <a:rPr sz="1400" spc="-87" dirty="0">
                <a:cs typeface="Roboto Lt"/>
              </a:rPr>
              <a:t>paien</a:t>
            </a:r>
            <a:r>
              <a:rPr sz="1400" spc="-53" dirty="0">
                <a:cs typeface="Roboto Lt"/>
              </a:rPr>
              <a:t>t</a:t>
            </a:r>
            <a:r>
              <a:rPr sz="1400" spc="-27" dirty="0">
                <a:cs typeface="Roboto Lt"/>
              </a:rPr>
              <a:t> </a:t>
            </a:r>
            <a:r>
              <a:rPr sz="1400" spc="-93" dirty="0">
                <a:cs typeface="Roboto Lt"/>
              </a:rPr>
              <a:t>en</a:t>
            </a:r>
            <a:r>
              <a:rPr sz="1400" spc="-13" dirty="0">
                <a:cs typeface="Roboto Lt"/>
              </a:rPr>
              <a:t> </a:t>
            </a:r>
            <a:r>
              <a:rPr sz="1400" b="1" dirty="0">
                <a:cs typeface="Roboto Cn"/>
              </a:rPr>
              <a:t>un</a:t>
            </a:r>
            <a:r>
              <a:rPr sz="1400" b="1" spc="7" dirty="0">
                <a:cs typeface="Roboto Cn"/>
              </a:rPr>
              <a:t>e seul</a:t>
            </a:r>
            <a:r>
              <a:rPr sz="1400" b="1" spc="13" dirty="0">
                <a:cs typeface="Roboto Cn"/>
              </a:rPr>
              <a:t>e</a:t>
            </a:r>
            <a:r>
              <a:rPr sz="1400" b="1" spc="7" dirty="0">
                <a:cs typeface="Roboto Cn"/>
              </a:rPr>
              <a:t> foi</a:t>
            </a:r>
            <a:r>
              <a:rPr sz="1400" b="1" spc="13" dirty="0">
                <a:cs typeface="Roboto Cn"/>
              </a:rPr>
              <a:t>s</a:t>
            </a:r>
            <a:r>
              <a:rPr sz="1400" dirty="0">
                <a:cs typeface="Roboto Lt"/>
              </a:rPr>
              <a:t>.</a:t>
            </a:r>
          </a:p>
        </p:txBody>
      </p:sp>
      <p:sp>
        <p:nvSpPr>
          <p:cNvPr id="45" name="object 45"/>
          <p:cNvSpPr/>
          <p:nvPr/>
        </p:nvSpPr>
        <p:spPr>
          <a:xfrm>
            <a:off x="4989418" y="4854994"/>
            <a:ext cx="2114127" cy="2003213"/>
          </a:xfrm>
          <a:custGeom>
            <a:avLst/>
            <a:gdLst/>
            <a:ahLst/>
            <a:cxnLst/>
            <a:rect l="l" t="t" r="r" b="b"/>
            <a:pathLst>
              <a:path w="1585595" h="1502410">
                <a:moveTo>
                  <a:pt x="0" y="250404"/>
                </a:moveTo>
                <a:lnTo>
                  <a:pt x="4034" y="205394"/>
                </a:lnTo>
                <a:lnTo>
                  <a:pt x="15665" y="163030"/>
                </a:lnTo>
                <a:lnTo>
                  <a:pt x="34187" y="124020"/>
                </a:lnTo>
                <a:lnTo>
                  <a:pt x="58892" y="89072"/>
                </a:lnTo>
                <a:lnTo>
                  <a:pt x="89072" y="58892"/>
                </a:lnTo>
                <a:lnTo>
                  <a:pt x="124020" y="34187"/>
                </a:lnTo>
                <a:lnTo>
                  <a:pt x="163030" y="15665"/>
                </a:lnTo>
                <a:lnTo>
                  <a:pt x="205394" y="4034"/>
                </a:lnTo>
                <a:lnTo>
                  <a:pt x="250404" y="0"/>
                </a:lnTo>
                <a:lnTo>
                  <a:pt x="1335094" y="0"/>
                </a:lnTo>
                <a:lnTo>
                  <a:pt x="1384174" y="4855"/>
                </a:lnTo>
                <a:lnTo>
                  <a:pt x="1430920" y="19060"/>
                </a:lnTo>
                <a:lnTo>
                  <a:pt x="1474019" y="42070"/>
                </a:lnTo>
                <a:lnTo>
                  <a:pt x="1512158" y="73341"/>
                </a:lnTo>
                <a:lnTo>
                  <a:pt x="1543429" y="111480"/>
                </a:lnTo>
                <a:lnTo>
                  <a:pt x="1566439" y="154579"/>
                </a:lnTo>
                <a:lnTo>
                  <a:pt x="1580644" y="201325"/>
                </a:lnTo>
                <a:lnTo>
                  <a:pt x="1585499" y="250404"/>
                </a:lnTo>
                <a:lnTo>
                  <a:pt x="1585499" y="1251994"/>
                </a:lnTo>
                <a:lnTo>
                  <a:pt x="1581465" y="1297005"/>
                </a:lnTo>
                <a:lnTo>
                  <a:pt x="1569834" y="1339369"/>
                </a:lnTo>
                <a:lnTo>
                  <a:pt x="1551312" y="1378379"/>
                </a:lnTo>
                <a:lnTo>
                  <a:pt x="1526607" y="1413327"/>
                </a:lnTo>
                <a:lnTo>
                  <a:pt x="1496427" y="1443507"/>
                </a:lnTo>
                <a:lnTo>
                  <a:pt x="1461479" y="1468212"/>
                </a:lnTo>
                <a:lnTo>
                  <a:pt x="1422469" y="1486734"/>
                </a:lnTo>
                <a:lnTo>
                  <a:pt x="1380105" y="1498365"/>
                </a:lnTo>
                <a:lnTo>
                  <a:pt x="1335094" y="1502399"/>
                </a:lnTo>
                <a:lnTo>
                  <a:pt x="250404" y="1502399"/>
                </a:lnTo>
                <a:lnTo>
                  <a:pt x="205394" y="1498365"/>
                </a:lnTo>
                <a:lnTo>
                  <a:pt x="163030" y="1486734"/>
                </a:lnTo>
                <a:lnTo>
                  <a:pt x="124020" y="1468212"/>
                </a:lnTo>
                <a:lnTo>
                  <a:pt x="89072" y="1443507"/>
                </a:lnTo>
                <a:lnTo>
                  <a:pt x="58892" y="1413327"/>
                </a:lnTo>
                <a:lnTo>
                  <a:pt x="34187" y="1378379"/>
                </a:lnTo>
                <a:lnTo>
                  <a:pt x="15665" y="1339369"/>
                </a:lnTo>
                <a:lnTo>
                  <a:pt x="4034" y="1297005"/>
                </a:lnTo>
                <a:lnTo>
                  <a:pt x="0" y="1251994"/>
                </a:lnTo>
                <a:lnTo>
                  <a:pt x="0" y="250404"/>
                </a:lnTo>
                <a:close/>
              </a:path>
            </a:pathLst>
          </a:custGeom>
          <a:ln w="9524">
            <a:solidFill>
              <a:srgbClr val="FFC53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6" name="object 46"/>
          <p:cNvSpPr txBox="1"/>
          <p:nvPr/>
        </p:nvSpPr>
        <p:spPr>
          <a:xfrm>
            <a:off x="5189654" y="4926944"/>
            <a:ext cx="1713653" cy="17406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1400" spc="-100" dirty="0">
                <a:latin typeface="+mj-lt"/>
                <a:cs typeface="Roboto Lt"/>
              </a:rPr>
              <a:t>Le</a:t>
            </a:r>
            <a:r>
              <a:rPr sz="1400" spc="-93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67" dirty="0">
                <a:latin typeface="+mj-lt"/>
                <a:cs typeface="Roboto Lt"/>
              </a:rPr>
              <a:t>client</a:t>
            </a:r>
            <a:r>
              <a:rPr sz="1400" spc="-80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80" dirty="0" err="1" smtClean="0">
                <a:latin typeface="+mj-lt"/>
                <a:cs typeface="Roboto Lt"/>
              </a:rPr>
              <a:t>plu</a:t>
            </a:r>
            <a:r>
              <a:rPr sz="1400" spc="-67" dirty="0" err="1" smtClean="0">
                <a:latin typeface="+mj-lt"/>
                <a:cs typeface="Roboto Lt"/>
              </a:rPr>
              <a:t>t</a:t>
            </a:r>
            <a:r>
              <a:rPr sz="1400" spc="-93" dirty="0" err="1" smtClean="0">
                <a:latin typeface="+mj-lt"/>
                <a:cs typeface="Roboto Lt"/>
              </a:rPr>
              <a:t>ô</a:t>
            </a:r>
            <a:r>
              <a:rPr sz="1400" spc="-53" dirty="0" err="1" smtClean="0">
                <a:latin typeface="+mj-lt"/>
                <a:cs typeface="Roboto Lt"/>
              </a:rPr>
              <a:t>t</a:t>
            </a:r>
            <a:r>
              <a:rPr lang="fr-FR" sz="1400" spc="-7" dirty="0">
                <a:latin typeface="+mj-lt"/>
                <a:cs typeface="Roboto Lt"/>
              </a:rPr>
              <a:t> </a:t>
            </a:r>
            <a:r>
              <a:rPr sz="1400" b="1" dirty="0" err="1" smtClean="0">
                <a:latin typeface="+mj-lt"/>
                <a:cs typeface="Roboto Cn"/>
              </a:rPr>
              <a:t>anciens</a:t>
            </a:r>
            <a:r>
              <a:rPr sz="1400" spc="-73" dirty="0" smtClean="0">
                <a:latin typeface="+mj-lt"/>
                <a:cs typeface="Roboto Lt"/>
              </a:rPr>
              <a:t>:</a:t>
            </a:r>
            <a:r>
              <a:rPr lang="fr-FR" sz="1400" spc="-73" dirty="0" smtClean="0">
                <a:latin typeface="+mj-lt"/>
                <a:cs typeface="Roboto Lt"/>
              </a:rPr>
              <a:t> </a:t>
            </a:r>
            <a:r>
              <a:rPr sz="1400" spc="-73" dirty="0" smtClean="0">
                <a:latin typeface="+mj-lt"/>
                <a:cs typeface="Roboto Lt"/>
              </a:rPr>
              <a:t>qu</a:t>
            </a:r>
            <a:r>
              <a:rPr sz="1400" spc="-33" dirty="0" smtClean="0">
                <a:latin typeface="+mj-lt"/>
                <a:cs typeface="Roboto Lt"/>
              </a:rPr>
              <a:t>i</a:t>
            </a:r>
            <a:r>
              <a:rPr sz="1400" spc="-27" dirty="0" smtClean="0">
                <a:latin typeface="+mj-lt"/>
                <a:cs typeface="Roboto Lt"/>
              </a:rPr>
              <a:t> </a:t>
            </a:r>
            <a:r>
              <a:rPr sz="1400" spc="-87" dirty="0">
                <a:latin typeface="+mj-lt"/>
                <a:cs typeface="Roboto Lt"/>
              </a:rPr>
              <a:t>achèten</a:t>
            </a:r>
            <a:r>
              <a:rPr sz="1400" spc="-53" dirty="0">
                <a:latin typeface="+mj-lt"/>
                <a:cs typeface="Roboto Lt"/>
              </a:rPr>
              <a:t>t</a:t>
            </a:r>
            <a:r>
              <a:rPr sz="1400" spc="-13" dirty="0">
                <a:latin typeface="+mj-lt"/>
                <a:cs typeface="Roboto Lt"/>
              </a:rPr>
              <a:t> </a:t>
            </a:r>
            <a:r>
              <a:rPr sz="1400" b="1" spc="7" dirty="0">
                <a:latin typeface="+mj-lt"/>
                <a:cs typeface="Roboto Cn"/>
              </a:rPr>
              <a:t>dif</a:t>
            </a:r>
            <a:r>
              <a:rPr sz="1400" b="1" spc="-7" dirty="0">
                <a:latin typeface="+mj-lt"/>
                <a:cs typeface="Roboto Cn"/>
              </a:rPr>
              <a:t>f</a:t>
            </a:r>
            <a:r>
              <a:rPr sz="1400" b="1" spc="20" dirty="0">
                <a:latin typeface="+mj-lt"/>
                <a:cs typeface="Roboto Cn"/>
              </a:rPr>
              <a:t>é</a:t>
            </a:r>
            <a:r>
              <a:rPr sz="1400" b="1" spc="7" dirty="0">
                <a:latin typeface="+mj-lt"/>
                <a:cs typeface="Roboto Cn"/>
              </a:rPr>
              <a:t>r</a:t>
            </a:r>
            <a:r>
              <a:rPr sz="1400" b="1" dirty="0">
                <a:latin typeface="+mj-lt"/>
                <a:cs typeface="Roboto Cn"/>
              </a:rPr>
              <a:t>ents  </a:t>
            </a:r>
            <a:r>
              <a:rPr sz="1400" spc="-93" dirty="0">
                <a:latin typeface="+mj-lt"/>
                <a:cs typeface="Roboto Lt"/>
              </a:rPr>
              <a:t>a</a:t>
            </a:r>
            <a:r>
              <a:rPr sz="1400" spc="-33" dirty="0">
                <a:latin typeface="+mj-lt"/>
                <a:cs typeface="Roboto Lt"/>
              </a:rPr>
              <a:t>r</a:t>
            </a:r>
            <a:r>
              <a:rPr sz="1400" spc="-60" dirty="0">
                <a:latin typeface="+mj-lt"/>
                <a:cs typeface="Roboto Lt"/>
              </a:rPr>
              <a:t>ticles</a:t>
            </a:r>
            <a:r>
              <a:rPr sz="1400" spc="-27" dirty="0">
                <a:latin typeface="+mj-lt"/>
                <a:cs typeface="Roboto Lt"/>
              </a:rPr>
              <a:t>,</a:t>
            </a:r>
            <a:r>
              <a:rPr sz="1400" dirty="0">
                <a:latin typeface="+mj-lt"/>
                <a:cs typeface="Roboto Lt"/>
              </a:rPr>
              <a:t> </a:t>
            </a:r>
            <a:r>
              <a:rPr sz="1400" spc="-53" dirty="0">
                <a:latin typeface="+mj-lt"/>
                <a:cs typeface="Roboto Lt"/>
              </a:rPr>
              <a:t> </a:t>
            </a:r>
            <a:r>
              <a:rPr sz="1400" spc="-100" dirty="0">
                <a:latin typeface="+mj-lt"/>
                <a:cs typeface="Roboto Lt"/>
              </a:rPr>
              <a:t>pou</a:t>
            </a:r>
            <a:r>
              <a:rPr sz="1400" spc="-60" dirty="0">
                <a:latin typeface="+mj-lt"/>
                <a:cs typeface="Roboto Lt"/>
              </a:rPr>
              <a:t>r</a:t>
            </a:r>
            <a:r>
              <a:rPr sz="1400" spc="-27" dirty="0">
                <a:latin typeface="+mj-lt"/>
                <a:cs typeface="Roboto Lt"/>
              </a:rPr>
              <a:t> </a:t>
            </a:r>
            <a:r>
              <a:rPr sz="1400" spc="-73" dirty="0">
                <a:latin typeface="+mj-lt"/>
                <a:cs typeface="Roboto Lt"/>
              </a:rPr>
              <a:t>des  </a:t>
            </a:r>
            <a:r>
              <a:rPr sz="1400" spc="-100" dirty="0">
                <a:latin typeface="+mj-lt"/>
                <a:cs typeface="Roboto Lt"/>
              </a:rPr>
              <a:t>montant</a:t>
            </a:r>
            <a:r>
              <a:rPr sz="1400" spc="-87" dirty="0">
                <a:latin typeface="+mj-lt"/>
                <a:cs typeface="Roboto Lt"/>
              </a:rPr>
              <a:t>s</a:t>
            </a:r>
            <a:r>
              <a:rPr sz="1400" spc="-27" dirty="0">
                <a:latin typeface="+mj-lt"/>
                <a:cs typeface="Roboto Lt"/>
              </a:rPr>
              <a:t> </a:t>
            </a:r>
            <a:r>
              <a:rPr sz="1400" b="1" spc="13" dirty="0">
                <a:latin typeface="+mj-lt"/>
                <a:cs typeface="Roboto Cn"/>
              </a:rPr>
              <a:t>éle</a:t>
            </a:r>
            <a:r>
              <a:rPr sz="1400" b="1" spc="-13" dirty="0">
                <a:latin typeface="+mj-lt"/>
                <a:cs typeface="Roboto Cn"/>
              </a:rPr>
              <a:t>v</a:t>
            </a:r>
            <a:r>
              <a:rPr sz="1400" b="1" spc="13" dirty="0">
                <a:latin typeface="+mj-lt"/>
                <a:cs typeface="Roboto Cn"/>
              </a:rPr>
              <a:t>é</a:t>
            </a:r>
            <a:r>
              <a:rPr sz="1400" b="1" spc="20" dirty="0">
                <a:latin typeface="+mj-lt"/>
                <a:cs typeface="Roboto Cn"/>
              </a:rPr>
              <a:t>s</a:t>
            </a:r>
            <a:r>
              <a:rPr sz="1400" b="1" dirty="0">
                <a:latin typeface="+mj-lt"/>
                <a:cs typeface="Roboto Cn"/>
              </a:rPr>
              <a:t> </a:t>
            </a:r>
            <a:r>
              <a:rPr sz="1400" spc="-67" dirty="0">
                <a:latin typeface="+mj-lt"/>
                <a:cs typeface="Roboto Lt"/>
              </a:rPr>
              <a:t>(&gt;500  real)e</a:t>
            </a:r>
            <a:r>
              <a:rPr sz="1400" spc="-47" dirty="0">
                <a:latin typeface="+mj-lt"/>
                <a:cs typeface="Roboto Lt"/>
              </a:rPr>
              <a:t>t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100" dirty="0">
                <a:latin typeface="+mj-lt"/>
                <a:cs typeface="Roboto Lt"/>
              </a:rPr>
              <a:t>on</a:t>
            </a:r>
            <a:r>
              <a:rPr sz="1400" spc="-53" dirty="0">
                <a:latin typeface="+mj-lt"/>
                <a:cs typeface="Roboto Lt"/>
              </a:rPr>
              <a:t>t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87" dirty="0">
                <a:latin typeface="+mj-lt"/>
                <a:cs typeface="Roboto Lt"/>
              </a:rPr>
              <a:t>besoi</a:t>
            </a:r>
            <a:r>
              <a:rPr sz="1400" spc="-93" dirty="0">
                <a:latin typeface="+mj-lt"/>
                <a:cs typeface="Roboto Lt"/>
              </a:rPr>
              <a:t>n</a:t>
            </a:r>
            <a:r>
              <a:rPr sz="1400" spc="-27" dirty="0">
                <a:latin typeface="+mj-lt"/>
                <a:cs typeface="Roboto Lt"/>
              </a:rPr>
              <a:t> </a:t>
            </a:r>
            <a:r>
              <a:rPr sz="1400" spc="-87" dirty="0">
                <a:latin typeface="+mj-lt"/>
                <a:cs typeface="Roboto Lt"/>
              </a:rPr>
              <a:t>d’un  </a:t>
            </a:r>
            <a:r>
              <a:rPr sz="1400" spc="-100" dirty="0">
                <a:latin typeface="+mj-lt"/>
                <a:cs typeface="Roboto Lt"/>
              </a:rPr>
              <a:t>paiemen</a:t>
            </a:r>
            <a:r>
              <a:rPr sz="1400" spc="-53" dirty="0">
                <a:latin typeface="+mj-lt"/>
                <a:cs typeface="Roboto Lt"/>
              </a:rPr>
              <a:t>t</a:t>
            </a:r>
            <a:r>
              <a:rPr sz="1400" spc="-27" dirty="0">
                <a:latin typeface="+mj-lt"/>
                <a:cs typeface="Roboto Lt"/>
              </a:rPr>
              <a:t> </a:t>
            </a:r>
            <a:r>
              <a:rPr sz="1400" b="1" dirty="0">
                <a:latin typeface="+mj-lt"/>
                <a:cs typeface="Roboto Cn"/>
              </a:rPr>
              <a:t>échelonn</a:t>
            </a:r>
            <a:r>
              <a:rPr sz="1400" b="1" spc="13" dirty="0">
                <a:latin typeface="+mj-lt"/>
                <a:cs typeface="Roboto Cn"/>
              </a:rPr>
              <a:t>é</a:t>
            </a:r>
            <a:r>
              <a:rPr sz="1400" b="1" spc="20" dirty="0">
                <a:latin typeface="+mj-lt"/>
                <a:cs typeface="Roboto Cn"/>
              </a:rPr>
              <a:t> </a:t>
            </a:r>
            <a:r>
              <a:rPr sz="1400" spc="-60" dirty="0">
                <a:latin typeface="+mj-lt"/>
                <a:cs typeface="Roboto Lt"/>
              </a:rPr>
              <a:t>(&gt;5  </a:t>
            </a:r>
            <a:r>
              <a:rPr sz="1400" spc="-53" dirty="0">
                <a:latin typeface="+mj-lt"/>
                <a:cs typeface="Roboto Lt"/>
              </a:rPr>
              <a:t>fois).</a:t>
            </a:r>
            <a:endParaRPr sz="1400" dirty="0">
              <a:latin typeface="+mj-lt"/>
              <a:cs typeface="Roboto L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313461" y="4870234"/>
            <a:ext cx="2114127" cy="2003213"/>
          </a:xfrm>
          <a:custGeom>
            <a:avLst/>
            <a:gdLst/>
            <a:ahLst/>
            <a:cxnLst/>
            <a:rect l="l" t="t" r="r" b="b"/>
            <a:pathLst>
              <a:path w="1585595" h="1502410">
                <a:moveTo>
                  <a:pt x="0" y="250404"/>
                </a:moveTo>
                <a:lnTo>
                  <a:pt x="4034" y="205394"/>
                </a:lnTo>
                <a:lnTo>
                  <a:pt x="15665" y="163030"/>
                </a:lnTo>
                <a:lnTo>
                  <a:pt x="34187" y="124020"/>
                </a:lnTo>
                <a:lnTo>
                  <a:pt x="58892" y="89072"/>
                </a:lnTo>
                <a:lnTo>
                  <a:pt x="89072" y="58892"/>
                </a:lnTo>
                <a:lnTo>
                  <a:pt x="124020" y="34187"/>
                </a:lnTo>
                <a:lnTo>
                  <a:pt x="163030" y="15665"/>
                </a:lnTo>
                <a:lnTo>
                  <a:pt x="205394" y="4034"/>
                </a:lnTo>
                <a:lnTo>
                  <a:pt x="250404" y="0"/>
                </a:lnTo>
                <a:lnTo>
                  <a:pt x="1335094" y="0"/>
                </a:lnTo>
                <a:lnTo>
                  <a:pt x="1384174" y="4855"/>
                </a:lnTo>
                <a:lnTo>
                  <a:pt x="1430920" y="19060"/>
                </a:lnTo>
                <a:lnTo>
                  <a:pt x="1474019" y="42070"/>
                </a:lnTo>
                <a:lnTo>
                  <a:pt x="1512157" y="73341"/>
                </a:lnTo>
                <a:lnTo>
                  <a:pt x="1543428" y="111480"/>
                </a:lnTo>
                <a:lnTo>
                  <a:pt x="1566438" y="154579"/>
                </a:lnTo>
                <a:lnTo>
                  <a:pt x="1580644" y="201325"/>
                </a:lnTo>
                <a:lnTo>
                  <a:pt x="1585499" y="250404"/>
                </a:lnTo>
                <a:lnTo>
                  <a:pt x="1585499" y="1251994"/>
                </a:lnTo>
                <a:lnTo>
                  <a:pt x="1581465" y="1297005"/>
                </a:lnTo>
                <a:lnTo>
                  <a:pt x="1569834" y="1339369"/>
                </a:lnTo>
                <a:lnTo>
                  <a:pt x="1551312" y="1378379"/>
                </a:lnTo>
                <a:lnTo>
                  <a:pt x="1526607" y="1413327"/>
                </a:lnTo>
                <a:lnTo>
                  <a:pt x="1496427" y="1443507"/>
                </a:lnTo>
                <a:lnTo>
                  <a:pt x="1461479" y="1468212"/>
                </a:lnTo>
                <a:lnTo>
                  <a:pt x="1422469" y="1486734"/>
                </a:lnTo>
                <a:lnTo>
                  <a:pt x="1380105" y="1498365"/>
                </a:lnTo>
                <a:lnTo>
                  <a:pt x="1335094" y="1502399"/>
                </a:lnTo>
                <a:lnTo>
                  <a:pt x="250404" y="1502399"/>
                </a:lnTo>
                <a:lnTo>
                  <a:pt x="205394" y="1498365"/>
                </a:lnTo>
                <a:lnTo>
                  <a:pt x="163030" y="1486734"/>
                </a:lnTo>
                <a:lnTo>
                  <a:pt x="124020" y="1468212"/>
                </a:lnTo>
                <a:lnTo>
                  <a:pt x="89072" y="1443507"/>
                </a:lnTo>
                <a:lnTo>
                  <a:pt x="58892" y="1413327"/>
                </a:lnTo>
                <a:lnTo>
                  <a:pt x="34187" y="1378379"/>
                </a:lnTo>
                <a:lnTo>
                  <a:pt x="15665" y="1339369"/>
                </a:lnTo>
                <a:lnTo>
                  <a:pt x="4034" y="1297005"/>
                </a:lnTo>
                <a:lnTo>
                  <a:pt x="0" y="1251994"/>
                </a:lnTo>
                <a:lnTo>
                  <a:pt x="0" y="250404"/>
                </a:lnTo>
                <a:close/>
              </a:path>
            </a:pathLst>
          </a:custGeom>
          <a:ln w="9524">
            <a:solidFill>
              <a:srgbClr val="FFC53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8" name="object 48"/>
          <p:cNvSpPr txBox="1"/>
          <p:nvPr/>
        </p:nvSpPr>
        <p:spPr>
          <a:xfrm>
            <a:off x="7363225" y="4345125"/>
            <a:ext cx="2022305" cy="245834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" algn="ctr">
              <a:spcBef>
                <a:spcPts val="133"/>
              </a:spcBef>
            </a:pPr>
            <a:r>
              <a:rPr sz="2267" b="1" spc="7" dirty="0">
                <a:solidFill>
                  <a:srgbClr val="F3F3F3"/>
                </a:solidFill>
                <a:latin typeface="Roboto Cn"/>
                <a:cs typeface="Roboto Cn"/>
              </a:rPr>
              <a:t>Insatisfait</a:t>
            </a:r>
            <a:endParaRPr sz="2267" dirty="0">
              <a:latin typeface="Roboto Cn"/>
              <a:cs typeface="Roboto Cn"/>
            </a:endParaRPr>
          </a:p>
          <a:p>
            <a:pPr marL="20319" marR="11006" indent="-847" algn="ctr">
              <a:spcBef>
                <a:spcPts val="1280"/>
              </a:spcBef>
            </a:pPr>
            <a:r>
              <a:rPr sz="1333" spc="-100" dirty="0">
                <a:latin typeface="+mj-lt"/>
                <a:cs typeface="Roboto Lt"/>
              </a:rPr>
              <a:t>Le</a:t>
            </a:r>
            <a:r>
              <a:rPr sz="1333" spc="-93" dirty="0">
                <a:latin typeface="+mj-lt"/>
                <a:cs typeface="Roboto Lt"/>
              </a:rPr>
              <a:t>s</a:t>
            </a:r>
            <a:r>
              <a:rPr sz="1333" spc="-33" dirty="0">
                <a:latin typeface="+mj-lt"/>
                <a:cs typeface="Roboto Lt"/>
              </a:rPr>
              <a:t> </a:t>
            </a:r>
            <a:r>
              <a:rPr sz="1333" spc="-67" dirty="0">
                <a:latin typeface="+mj-lt"/>
                <a:cs typeface="Roboto Lt"/>
              </a:rPr>
              <a:t>client</a:t>
            </a:r>
            <a:r>
              <a:rPr sz="1333" spc="-80" dirty="0">
                <a:latin typeface="+mj-lt"/>
                <a:cs typeface="Roboto Lt"/>
              </a:rPr>
              <a:t>s</a:t>
            </a:r>
            <a:r>
              <a:rPr sz="1333" spc="-33" dirty="0">
                <a:latin typeface="+mj-lt"/>
                <a:cs typeface="Roboto Lt"/>
              </a:rPr>
              <a:t> </a:t>
            </a:r>
            <a:r>
              <a:rPr sz="1333" spc="-100" dirty="0">
                <a:latin typeface="+mj-lt"/>
                <a:cs typeface="Roboto Lt"/>
              </a:rPr>
              <a:t>qu</a:t>
            </a:r>
            <a:r>
              <a:rPr sz="1333" spc="-40" dirty="0">
                <a:latin typeface="+mj-lt"/>
                <a:cs typeface="Roboto Lt"/>
              </a:rPr>
              <a:t>i</a:t>
            </a:r>
            <a:r>
              <a:rPr sz="1333" spc="-33" dirty="0">
                <a:latin typeface="+mj-lt"/>
                <a:cs typeface="Roboto Lt"/>
              </a:rPr>
              <a:t> </a:t>
            </a:r>
            <a:r>
              <a:rPr sz="1333" spc="-100" dirty="0">
                <a:latin typeface="+mj-lt"/>
                <a:cs typeface="Roboto Lt"/>
              </a:rPr>
              <a:t>on</a:t>
            </a:r>
            <a:r>
              <a:rPr sz="1333" spc="-53" dirty="0">
                <a:latin typeface="+mj-lt"/>
                <a:cs typeface="Roboto Lt"/>
              </a:rPr>
              <a:t>t</a:t>
            </a:r>
            <a:r>
              <a:rPr sz="1333" spc="-33" dirty="0">
                <a:latin typeface="+mj-lt"/>
                <a:cs typeface="Roboto Lt"/>
              </a:rPr>
              <a:t> </a:t>
            </a:r>
            <a:r>
              <a:rPr sz="1333" spc="-53" dirty="0">
                <a:latin typeface="+mj-lt"/>
                <a:cs typeface="Roboto Lt"/>
              </a:rPr>
              <a:t>fait  </a:t>
            </a:r>
            <a:r>
              <a:rPr sz="1333" spc="-93" dirty="0">
                <a:latin typeface="+mj-lt"/>
                <a:cs typeface="Roboto Lt"/>
              </a:rPr>
              <a:t>de</a:t>
            </a:r>
            <a:r>
              <a:rPr sz="1333" spc="-87" dirty="0">
                <a:latin typeface="+mj-lt"/>
                <a:cs typeface="Roboto Lt"/>
              </a:rPr>
              <a:t>s</a:t>
            </a:r>
            <a:r>
              <a:rPr sz="1333" spc="-33" dirty="0">
                <a:latin typeface="+mj-lt"/>
                <a:cs typeface="Roboto Lt"/>
              </a:rPr>
              <a:t> </a:t>
            </a:r>
            <a:r>
              <a:rPr sz="1333" spc="-93" dirty="0">
                <a:latin typeface="+mj-lt"/>
                <a:cs typeface="Roboto Lt"/>
              </a:rPr>
              <a:t>achat</a:t>
            </a:r>
            <a:r>
              <a:rPr sz="1333" spc="-87" dirty="0">
                <a:latin typeface="+mj-lt"/>
                <a:cs typeface="Roboto Lt"/>
              </a:rPr>
              <a:t>s</a:t>
            </a:r>
            <a:r>
              <a:rPr sz="1333" spc="-13" dirty="0">
                <a:latin typeface="+mj-lt"/>
                <a:cs typeface="Roboto Lt"/>
              </a:rPr>
              <a:t> </a:t>
            </a:r>
            <a:r>
              <a:rPr sz="1333" b="1" spc="13" dirty="0">
                <a:latin typeface="+mj-lt"/>
                <a:cs typeface="Roboto Cn"/>
              </a:rPr>
              <a:t>r</a:t>
            </a:r>
            <a:r>
              <a:rPr sz="1333" b="1" dirty="0">
                <a:latin typeface="+mj-lt"/>
                <a:cs typeface="Roboto Cn"/>
              </a:rPr>
              <a:t>écemment</a:t>
            </a:r>
            <a:r>
              <a:rPr sz="1333" dirty="0">
                <a:latin typeface="+mj-lt"/>
                <a:cs typeface="Roboto Lt"/>
              </a:rPr>
              <a:t>,  </a:t>
            </a:r>
            <a:r>
              <a:rPr sz="1333" spc="-40" dirty="0">
                <a:latin typeface="+mj-lt"/>
                <a:cs typeface="Roboto Lt"/>
              </a:rPr>
              <a:t>il</a:t>
            </a:r>
            <a:r>
              <a:rPr sz="1333" spc="-73" dirty="0">
                <a:latin typeface="+mj-lt"/>
                <a:cs typeface="Roboto Lt"/>
              </a:rPr>
              <a:t>s</a:t>
            </a:r>
            <a:r>
              <a:rPr sz="1333" spc="-33" dirty="0">
                <a:latin typeface="+mj-lt"/>
                <a:cs typeface="Roboto Lt"/>
              </a:rPr>
              <a:t> </a:t>
            </a:r>
            <a:r>
              <a:rPr sz="1333" spc="-87" dirty="0">
                <a:latin typeface="+mj-lt"/>
                <a:cs typeface="Roboto Lt"/>
              </a:rPr>
              <a:t>achèten</a:t>
            </a:r>
            <a:r>
              <a:rPr sz="1333" spc="-53" dirty="0">
                <a:latin typeface="+mj-lt"/>
                <a:cs typeface="Roboto Lt"/>
              </a:rPr>
              <a:t>t</a:t>
            </a:r>
            <a:r>
              <a:rPr sz="1333" spc="-13" dirty="0">
                <a:latin typeface="+mj-lt"/>
                <a:cs typeface="Roboto Lt"/>
              </a:rPr>
              <a:t> </a:t>
            </a:r>
            <a:r>
              <a:rPr sz="1333" b="1" spc="7" dirty="0">
                <a:latin typeface="+mj-lt"/>
                <a:cs typeface="Roboto Cn"/>
              </a:rPr>
              <a:t>ra</a:t>
            </a:r>
            <a:r>
              <a:rPr sz="1333" b="1" spc="-7" dirty="0">
                <a:latin typeface="+mj-lt"/>
                <a:cs typeface="Roboto Cn"/>
              </a:rPr>
              <a:t>r</a:t>
            </a:r>
            <a:r>
              <a:rPr sz="1333" b="1" dirty="0">
                <a:latin typeface="+mj-lt"/>
                <a:cs typeface="Roboto Cn"/>
              </a:rPr>
              <a:t>ement</a:t>
            </a:r>
            <a:r>
              <a:rPr sz="1333" dirty="0">
                <a:latin typeface="+mj-lt"/>
                <a:cs typeface="Roboto Lt"/>
              </a:rPr>
              <a:t>,  </a:t>
            </a:r>
            <a:r>
              <a:rPr sz="1333" spc="-80" dirty="0">
                <a:latin typeface="+mj-lt"/>
                <a:cs typeface="Roboto Lt"/>
              </a:rPr>
              <a:t>fon</a:t>
            </a:r>
            <a:r>
              <a:rPr sz="1333" spc="-53" dirty="0">
                <a:latin typeface="+mj-lt"/>
                <a:cs typeface="Roboto Lt"/>
              </a:rPr>
              <a:t>t</a:t>
            </a:r>
            <a:r>
              <a:rPr sz="1333" spc="-27" dirty="0">
                <a:latin typeface="+mj-lt"/>
                <a:cs typeface="Roboto Lt"/>
              </a:rPr>
              <a:t> </a:t>
            </a:r>
            <a:r>
              <a:rPr sz="1333" spc="-93" dirty="0">
                <a:latin typeface="+mj-lt"/>
                <a:cs typeface="Roboto Lt"/>
              </a:rPr>
              <a:t>de</a:t>
            </a:r>
            <a:r>
              <a:rPr sz="1333" spc="-87" dirty="0">
                <a:latin typeface="+mj-lt"/>
                <a:cs typeface="Roboto Lt"/>
              </a:rPr>
              <a:t>s</a:t>
            </a:r>
            <a:r>
              <a:rPr sz="1333" spc="-33" dirty="0">
                <a:latin typeface="+mj-lt"/>
                <a:cs typeface="Roboto Lt"/>
              </a:rPr>
              <a:t> </a:t>
            </a:r>
            <a:r>
              <a:rPr sz="1333" spc="-93" dirty="0">
                <a:latin typeface="+mj-lt"/>
                <a:cs typeface="Roboto Lt"/>
              </a:rPr>
              <a:t>achat</a:t>
            </a:r>
            <a:r>
              <a:rPr sz="1333" spc="-87" dirty="0">
                <a:latin typeface="+mj-lt"/>
                <a:cs typeface="Roboto Lt"/>
              </a:rPr>
              <a:t>s</a:t>
            </a:r>
            <a:r>
              <a:rPr sz="1333" spc="-33" dirty="0">
                <a:latin typeface="+mj-lt"/>
                <a:cs typeface="Roboto Lt"/>
              </a:rPr>
              <a:t> </a:t>
            </a:r>
            <a:r>
              <a:rPr sz="1333" spc="-100" dirty="0">
                <a:latin typeface="+mj-lt"/>
                <a:cs typeface="Roboto Lt"/>
              </a:rPr>
              <a:t>pou</a:t>
            </a:r>
            <a:r>
              <a:rPr sz="1333" spc="-60" dirty="0">
                <a:latin typeface="+mj-lt"/>
                <a:cs typeface="Roboto Lt"/>
              </a:rPr>
              <a:t>r</a:t>
            </a:r>
            <a:r>
              <a:rPr sz="1333" spc="-27" dirty="0">
                <a:latin typeface="+mj-lt"/>
                <a:cs typeface="Roboto Lt"/>
              </a:rPr>
              <a:t> </a:t>
            </a:r>
            <a:r>
              <a:rPr sz="1333" spc="-93" dirty="0">
                <a:latin typeface="+mj-lt"/>
                <a:cs typeface="Roboto Lt"/>
              </a:rPr>
              <a:t>des</a:t>
            </a:r>
            <a:endParaRPr sz="1333" dirty="0">
              <a:latin typeface="+mj-lt"/>
              <a:cs typeface="Roboto Lt"/>
            </a:endParaRPr>
          </a:p>
          <a:p>
            <a:pPr marL="16933" marR="6773" indent="2540" algn="ctr">
              <a:lnSpc>
                <a:spcPct val="100400"/>
              </a:lnSpc>
              <a:spcBef>
                <a:spcPts val="253"/>
              </a:spcBef>
            </a:pPr>
            <a:r>
              <a:rPr sz="1333" spc="-100" dirty="0">
                <a:latin typeface="+mj-lt"/>
                <a:cs typeface="Roboto Lt"/>
              </a:rPr>
              <a:t>montant</a:t>
            </a:r>
            <a:r>
              <a:rPr sz="1333" spc="-87" dirty="0">
                <a:latin typeface="+mj-lt"/>
                <a:cs typeface="Roboto Lt"/>
              </a:rPr>
              <a:t>s</a:t>
            </a:r>
            <a:r>
              <a:rPr sz="1333" spc="-27" dirty="0">
                <a:latin typeface="+mj-lt"/>
                <a:cs typeface="Roboto Lt"/>
              </a:rPr>
              <a:t> </a:t>
            </a:r>
            <a:r>
              <a:rPr sz="1333" b="1" spc="7" dirty="0">
                <a:latin typeface="+mj-lt"/>
                <a:cs typeface="Roboto Cn"/>
              </a:rPr>
              <a:t>faible</a:t>
            </a:r>
            <a:r>
              <a:rPr sz="1333" b="1" spc="13" dirty="0">
                <a:latin typeface="+mj-lt"/>
                <a:cs typeface="Roboto Cn"/>
              </a:rPr>
              <a:t>s</a:t>
            </a:r>
            <a:r>
              <a:rPr sz="1333" b="1" spc="7" dirty="0">
                <a:latin typeface="+mj-lt"/>
                <a:cs typeface="Roboto Cn"/>
              </a:rPr>
              <a:t> </a:t>
            </a:r>
            <a:r>
              <a:rPr sz="1333" spc="-60" dirty="0">
                <a:latin typeface="+mj-lt"/>
                <a:cs typeface="Roboto Lt"/>
              </a:rPr>
              <a:t>à  </a:t>
            </a:r>
            <a:r>
              <a:rPr sz="1333" b="1" spc="-7" dirty="0">
                <a:latin typeface="+mj-lt"/>
                <a:cs typeface="Roboto Cn"/>
              </a:rPr>
              <a:t>m</a:t>
            </a:r>
            <a:r>
              <a:rPr sz="1333" b="1" spc="-13" dirty="0">
                <a:latin typeface="+mj-lt"/>
                <a:cs typeface="Roboto Cn"/>
              </a:rPr>
              <a:t>o</a:t>
            </a:r>
            <a:r>
              <a:rPr sz="1333" b="1" spc="-20" dirty="0">
                <a:latin typeface="+mj-lt"/>
                <a:cs typeface="Roboto Cn"/>
              </a:rPr>
              <a:t>y</a:t>
            </a:r>
            <a:r>
              <a:rPr sz="1333" b="1" spc="7" dirty="0">
                <a:latin typeface="+mj-lt"/>
                <a:cs typeface="Roboto Cn"/>
              </a:rPr>
              <a:t>en</a:t>
            </a:r>
            <a:r>
              <a:rPr sz="1333" b="1" spc="13" dirty="0">
                <a:latin typeface="+mj-lt"/>
                <a:cs typeface="Roboto Cn"/>
              </a:rPr>
              <a:t>s</a:t>
            </a:r>
            <a:r>
              <a:rPr sz="1600" dirty="0">
                <a:latin typeface="+mj-lt"/>
                <a:cs typeface="Roboto Lt"/>
              </a:rPr>
              <a:t>.</a:t>
            </a:r>
            <a:r>
              <a:rPr sz="1600" spc="-93" dirty="0">
                <a:latin typeface="+mj-lt"/>
                <a:cs typeface="Roboto Lt"/>
              </a:rPr>
              <a:t> </a:t>
            </a:r>
            <a:r>
              <a:rPr sz="1333" spc="-47" dirty="0">
                <a:latin typeface="+mj-lt"/>
                <a:cs typeface="Roboto Lt"/>
              </a:rPr>
              <a:t>Il</a:t>
            </a:r>
            <a:r>
              <a:rPr sz="1333" spc="-73" dirty="0">
                <a:latin typeface="+mj-lt"/>
                <a:cs typeface="Roboto Lt"/>
              </a:rPr>
              <a:t>s</a:t>
            </a:r>
            <a:r>
              <a:rPr sz="1333" spc="-27" dirty="0">
                <a:latin typeface="+mj-lt"/>
                <a:cs typeface="Roboto Lt"/>
              </a:rPr>
              <a:t> </a:t>
            </a:r>
            <a:r>
              <a:rPr sz="1333" spc="-73" dirty="0">
                <a:latin typeface="+mj-lt"/>
                <a:cs typeface="Roboto Lt"/>
              </a:rPr>
              <a:t>sont  </a:t>
            </a:r>
            <a:r>
              <a:rPr sz="1333" b="1" dirty="0">
                <a:latin typeface="+mj-lt"/>
                <a:cs typeface="Roboto Cn"/>
              </a:rPr>
              <a:t>mécontents </a:t>
            </a:r>
            <a:r>
              <a:rPr sz="1333" spc="-40" dirty="0">
                <a:latin typeface="+mj-lt"/>
                <a:cs typeface="Roboto Lt"/>
              </a:rPr>
              <a:t>(ils</a:t>
            </a:r>
            <a:r>
              <a:rPr sz="1333" spc="-33" dirty="0">
                <a:latin typeface="+mj-lt"/>
                <a:cs typeface="Roboto Lt"/>
              </a:rPr>
              <a:t> </a:t>
            </a:r>
            <a:r>
              <a:rPr sz="1333" spc="-73" dirty="0">
                <a:latin typeface="+mj-lt"/>
                <a:cs typeface="Roboto Lt"/>
              </a:rPr>
              <a:t>laissent </a:t>
            </a:r>
            <a:r>
              <a:rPr sz="1333" spc="-305" dirty="0">
                <a:latin typeface="+mj-lt"/>
                <a:cs typeface="Roboto Lt"/>
              </a:rPr>
              <a:t> </a:t>
            </a:r>
            <a:r>
              <a:rPr sz="1333" spc="-93" dirty="0">
                <a:latin typeface="+mj-lt"/>
                <a:cs typeface="Roboto Lt"/>
              </a:rPr>
              <a:t>de</a:t>
            </a:r>
            <a:r>
              <a:rPr sz="1333" spc="-87" dirty="0">
                <a:latin typeface="+mj-lt"/>
                <a:cs typeface="Roboto Lt"/>
              </a:rPr>
              <a:t>s</a:t>
            </a:r>
            <a:r>
              <a:rPr sz="1333" spc="-33" dirty="0">
                <a:latin typeface="+mj-lt"/>
                <a:cs typeface="Roboto Lt"/>
              </a:rPr>
              <a:t> </a:t>
            </a:r>
            <a:r>
              <a:rPr sz="1333" spc="-100" dirty="0">
                <a:latin typeface="+mj-lt"/>
                <a:cs typeface="Roboto Lt"/>
              </a:rPr>
              <a:t>commentai</a:t>
            </a:r>
            <a:r>
              <a:rPr sz="1333" spc="-73" dirty="0">
                <a:latin typeface="+mj-lt"/>
                <a:cs typeface="Roboto Lt"/>
              </a:rPr>
              <a:t>r</a:t>
            </a:r>
            <a:r>
              <a:rPr sz="1333" spc="-93" dirty="0">
                <a:latin typeface="+mj-lt"/>
                <a:cs typeface="Roboto Lt"/>
              </a:rPr>
              <a:t>e</a:t>
            </a:r>
            <a:r>
              <a:rPr sz="1333" spc="-80" dirty="0">
                <a:latin typeface="+mj-lt"/>
                <a:cs typeface="Roboto Lt"/>
              </a:rPr>
              <a:t>s</a:t>
            </a:r>
            <a:r>
              <a:rPr sz="1333" spc="-33" dirty="0">
                <a:latin typeface="+mj-lt"/>
                <a:cs typeface="Roboto Lt"/>
              </a:rPr>
              <a:t> </a:t>
            </a:r>
            <a:r>
              <a:rPr sz="1333" spc="-80" dirty="0">
                <a:latin typeface="+mj-lt"/>
                <a:cs typeface="Roboto Lt"/>
              </a:rPr>
              <a:t>assez  longs)</a:t>
            </a:r>
            <a:endParaRPr sz="1333" dirty="0">
              <a:latin typeface="+mj-lt"/>
              <a:cs typeface="Roboto Lt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627501" y="4827567"/>
            <a:ext cx="2114127" cy="2003213"/>
          </a:xfrm>
          <a:custGeom>
            <a:avLst/>
            <a:gdLst/>
            <a:ahLst/>
            <a:cxnLst/>
            <a:rect l="l" t="t" r="r" b="b"/>
            <a:pathLst>
              <a:path w="1585595" h="1502410">
                <a:moveTo>
                  <a:pt x="0" y="250404"/>
                </a:moveTo>
                <a:lnTo>
                  <a:pt x="4034" y="205394"/>
                </a:lnTo>
                <a:lnTo>
                  <a:pt x="15665" y="163030"/>
                </a:lnTo>
                <a:lnTo>
                  <a:pt x="34187" y="124020"/>
                </a:lnTo>
                <a:lnTo>
                  <a:pt x="58892" y="89072"/>
                </a:lnTo>
                <a:lnTo>
                  <a:pt x="89072" y="58892"/>
                </a:lnTo>
                <a:lnTo>
                  <a:pt x="124020" y="34187"/>
                </a:lnTo>
                <a:lnTo>
                  <a:pt x="163030" y="15665"/>
                </a:lnTo>
                <a:lnTo>
                  <a:pt x="205394" y="4034"/>
                </a:lnTo>
                <a:lnTo>
                  <a:pt x="250404" y="0"/>
                </a:lnTo>
                <a:lnTo>
                  <a:pt x="1335094" y="0"/>
                </a:lnTo>
                <a:lnTo>
                  <a:pt x="1384174" y="4855"/>
                </a:lnTo>
                <a:lnTo>
                  <a:pt x="1430920" y="19060"/>
                </a:lnTo>
                <a:lnTo>
                  <a:pt x="1474019" y="42070"/>
                </a:lnTo>
                <a:lnTo>
                  <a:pt x="1512157" y="73341"/>
                </a:lnTo>
                <a:lnTo>
                  <a:pt x="1543428" y="111480"/>
                </a:lnTo>
                <a:lnTo>
                  <a:pt x="1566438" y="154579"/>
                </a:lnTo>
                <a:lnTo>
                  <a:pt x="1580644" y="201325"/>
                </a:lnTo>
                <a:lnTo>
                  <a:pt x="1585499" y="250404"/>
                </a:lnTo>
                <a:lnTo>
                  <a:pt x="1585499" y="1251994"/>
                </a:lnTo>
                <a:lnTo>
                  <a:pt x="1581465" y="1297005"/>
                </a:lnTo>
                <a:lnTo>
                  <a:pt x="1569834" y="1339369"/>
                </a:lnTo>
                <a:lnTo>
                  <a:pt x="1551312" y="1378379"/>
                </a:lnTo>
                <a:lnTo>
                  <a:pt x="1526607" y="1413327"/>
                </a:lnTo>
                <a:lnTo>
                  <a:pt x="1496427" y="1443507"/>
                </a:lnTo>
                <a:lnTo>
                  <a:pt x="1461479" y="1468212"/>
                </a:lnTo>
                <a:lnTo>
                  <a:pt x="1422469" y="1486734"/>
                </a:lnTo>
                <a:lnTo>
                  <a:pt x="1380105" y="1498365"/>
                </a:lnTo>
                <a:lnTo>
                  <a:pt x="1335094" y="1502399"/>
                </a:lnTo>
                <a:lnTo>
                  <a:pt x="250404" y="1502399"/>
                </a:lnTo>
                <a:lnTo>
                  <a:pt x="205394" y="1498365"/>
                </a:lnTo>
                <a:lnTo>
                  <a:pt x="163030" y="1486734"/>
                </a:lnTo>
                <a:lnTo>
                  <a:pt x="124020" y="1468212"/>
                </a:lnTo>
                <a:lnTo>
                  <a:pt x="89072" y="1443507"/>
                </a:lnTo>
                <a:lnTo>
                  <a:pt x="58892" y="1413327"/>
                </a:lnTo>
                <a:lnTo>
                  <a:pt x="34187" y="1378379"/>
                </a:lnTo>
                <a:lnTo>
                  <a:pt x="15665" y="1339369"/>
                </a:lnTo>
                <a:lnTo>
                  <a:pt x="4034" y="1297005"/>
                </a:lnTo>
                <a:lnTo>
                  <a:pt x="0" y="1251994"/>
                </a:lnTo>
                <a:lnTo>
                  <a:pt x="0" y="250404"/>
                </a:lnTo>
                <a:close/>
              </a:path>
            </a:pathLst>
          </a:custGeom>
          <a:ln w="9524">
            <a:solidFill>
              <a:srgbClr val="FFC53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0" name="object 50"/>
          <p:cNvSpPr txBox="1"/>
          <p:nvPr/>
        </p:nvSpPr>
        <p:spPr>
          <a:xfrm>
            <a:off x="9822670" y="4921906"/>
            <a:ext cx="1715347" cy="174834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847" algn="ctr">
              <a:lnSpc>
                <a:spcPts val="1913"/>
              </a:lnSpc>
              <a:spcBef>
                <a:spcPts val="133"/>
              </a:spcBef>
            </a:pPr>
            <a:r>
              <a:rPr sz="1400" spc="-120" dirty="0">
                <a:latin typeface="+mj-lt"/>
                <a:cs typeface="Roboto Lt"/>
              </a:rPr>
              <a:t>Le</a:t>
            </a:r>
            <a:r>
              <a:rPr sz="1400" spc="-113" dirty="0">
                <a:latin typeface="+mj-lt"/>
                <a:cs typeface="Roboto Lt"/>
              </a:rPr>
              <a:t>s</a:t>
            </a:r>
            <a:r>
              <a:rPr sz="1400" spc="-40" dirty="0">
                <a:latin typeface="+mj-lt"/>
                <a:cs typeface="Roboto Lt"/>
              </a:rPr>
              <a:t> </a:t>
            </a:r>
            <a:r>
              <a:rPr sz="1400" spc="-80" dirty="0">
                <a:latin typeface="+mj-lt"/>
                <a:cs typeface="Roboto Lt"/>
              </a:rPr>
              <a:t>client</a:t>
            </a:r>
            <a:r>
              <a:rPr sz="1400" spc="-93" dirty="0">
                <a:latin typeface="+mj-lt"/>
                <a:cs typeface="Roboto Lt"/>
              </a:rPr>
              <a:t>s</a:t>
            </a:r>
            <a:r>
              <a:rPr sz="1400" spc="-13" dirty="0">
                <a:latin typeface="+mj-lt"/>
                <a:cs typeface="Roboto Lt"/>
              </a:rPr>
              <a:t> </a:t>
            </a:r>
            <a:r>
              <a:rPr sz="1400" b="1" spc="-7" dirty="0" smtClean="0">
                <a:latin typeface="+mj-lt"/>
                <a:cs typeface="Roboto Cn"/>
              </a:rPr>
              <a:t>nou</a:t>
            </a:r>
            <a:r>
              <a:rPr sz="1400" b="1" spc="-13" dirty="0" smtClean="0">
                <a:latin typeface="+mj-lt"/>
                <a:cs typeface="Roboto Cn"/>
              </a:rPr>
              <a:t>v</a:t>
            </a:r>
            <a:r>
              <a:rPr sz="1400" b="1" dirty="0" smtClean="0">
                <a:latin typeface="+mj-lt"/>
                <a:cs typeface="Roboto Cn"/>
              </a:rPr>
              <a:t>eaux</a:t>
            </a:r>
            <a:r>
              <a:rPr sz="1400" spc="-20" dirty="0" smtClean="0">
                <a:latin typeface="+mj-lt"/>
                <a:cs typeface="Roboto Lt"/>
              </a:rPr>
              <a:t>:</a:t>
            </a:r>
            <a:r>
              <a:rPr sz="1400" spc="-33" dirty="0" smtClean="0">
                <a:latin typeface="+mj-lt"/>
                <a:cs typeface="Roboto Lt"/>
              </a:rPr>
              <a:t> </a:t>
            </a:r>
            <a:r>
              <a:rPr lang="fr-FR" sz="1400" spc="-33" dirty="0" smtClean="0">
                <a:latin typeface="+mj-lt"/>
                <a:cs typeface="Roboto Lt"/>
              </a:rPr>
              <a:t> </a:t>
            </a:r>
            <a:r>
              <a:rPr sz="1400" spc="-93" dirty="0" smtClean="0">
                <a:latin typeface="+mj-lt"/>
                <a:cs typeface="Roboto Lt"/>
              </a:rPr>
              <a:t>fon</a:t>
            </a:r>
            <a:r>
              <a:rPr sz="1400" spc="-60" dirty="0" smtClean="0">
                <a:latin typeface="+mj-lt"/>
                <a:cs typeface="Roboto Lt"/>
              </a:rPr>
              <a:t>t</a:t>
            </a:r>
            <a:r>
              <a:rPr sz="1400" spc="-33" dirty="0" smtClean="0">
                <a:latin typeface="+mj-lt"/>
                <a:cs typeface="Roboto Lt"/>
              </a:rPr>
              <a:t> </a:t>
            </a:r>
            <a:r>
              <a:rPr sz="1400" spc="-113" dirty="0">
                <a:latin typeface="+mj-lt"/>
                <a:cs typeface="Roboto Lt"/>
              </a:rPr>
              <a:t>de</a:t>
            </a:r>
            <a:r>
              <a:rPr sz="1400" spc="-100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93" dirty="0">
                <a:latin typeface="+mj-lt"/>
                <a:cs typeface="Roboto Lt"/>
              </a:rPr>
              <a:t>achats  </a:t>
            </a:r>
            <a:r>
              <a:rPr sz="1400" b="1" spc="7" dirty="0">
                <a:latin typeface="+mj-lt"/>
                <a:cs typeface="Roboto Cn"/>
              </a:rPr>
              <a:t>récemment  </a:t>
            </a:r>
            <a:r>
              <a:rPr sz="1400" b="1" spc="53" dirty="0">
                <a:latin typeface="+mj-lt"/>
                <a:cs typeface="Roboto Cn"/>
              </a:rPr>
              <a:t> </a:t>
            </a:r>
            <a:r>
              <a:rPr sz="1400" spc="-113" dirty="0">
                <a:latin typeface="+mj-lt"/>
                <a:cs typeface="Roboto Lt"/>
              </a:rPr>
              <a:t>pour </a:t>
            </a:r>
            <a:r>
              <a:rPr sz="1400" spc="-107" dirty="0">
                <a:latin typeface="+mj-lt"/>
                <a:cs typeface="Roboto Lt"/>
              </a:rPr>
              <a:t> </a:t>
            </a:r>
            <a:r>
              <a:rPr sz="1400" spc="-113" dirty="0">
                <a:latin typeface="+mj-lt"/>
                <a:cs typeface="Roboto Lt"/>
              </a:rPr>
              <a:t>de</a:t>
            </a:r>
            <a:r>
              <a:rPr sz="1400" spc="-100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120" dirty="0">
                <a:latin typeface="+mj-lt"/>
                <a:cs typeface="Roboto Lt"/>
              </a:rPr>
              <a:t>montant</a:t>
            </a:r>
            <a:r>
              <a:rPr sz="1400" spc="-107" dirty="0">
                <a:latin typeface="+mj-lt"/>
                <a:cs typeface="Roboto Lt"/>
              </a:rPr>
              <a:t>s</a:t>
            </a:r>
            <a:r>
              <a:rPr sz="1400" spc="-20" dirty="0">
                <a:latin typeface="+mj-lt"/>
                <a:cs typeface="Roboto Lt"/>
              </a:rPr>
              <a:t> </a:t>
            </a:r>
            <a:r>
              <a:rPr sz="1400" b="1" spc="7" dirty="0">
                <a:latin typeface="+mj-lt"/>
                <a:cs typeface="Roboto Cn"/>
              </a:rPr>
              <a:t>faibles  </a:t>
            </a:r>
            <a:r>
              <a:rPr sz="1400" spc="-113" dirty="0">
                <a:latin typeface="+mj-lt"/>
                <a:cs typeface="Roboto Lt"/>
              </a:rPr>
              <a:t>à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b="1" spc="-7" dirty="0">
                <a:latin typeface="+mj-lt"/>
                <a:cs typeface="Roboto Cn"/>
              </a:rPr>
              <a:t>m</a:t>
            </a:r>
            <a:r>
              <a:rPr sz="1400" b="1" spc="-13" dirty="0">
                <a:latin typeface="+mj-lt"/>
                <a:cs typeface="Roboto Cn"/>
              </a:rPr>
              <a:t>o</a:t>
            </a:r>
            <a:r>
              <a:rPr sz="1400" b="1" spc="-20" dirty="0">
                <a:latin typeface="+mj-lt"/>
                <a:cs typeface="Roboto Cn"/>
              </a:rPr>
              <a:t>y</a:t>
            </a:r>
            <a:r>
              <a:rPr sz="1400" b="1" spc="7" dirty="0">
                <a:latin typeface="+mj-lt"/>
                <a:cs typeface="Roboto Cn"/>
              </a:rPr>
              <a:t>en</a:t>
            </a:r>
            <a:r>
              <a:rPr sz="1400" b="1" spc="13" dirty="0">
                <a:latin typeface="+mj-lt"/>
                <a:cs typeface="Roboto Cn"/>
              </a:rPr>
              <a:t>s</a:t>
            </a:r>
            <a:r>
              <a:rPr sz="1400" b="1" spc="7" dirty="0">
                <a:latin typeface="+mj-lt"/>
                <a:cs typeface="Roboto Cn"/>
              </a:rPr>
              <a:t> </a:t>
            </a:r>
            <a:r>
              <a:rPr sz="1400" spc="-100" dirty="0">
                <a:latin typeface="+mj-lt"/>
                <a:cs typeface="Roboto Lt"/>
              </a:rPr>
              <a:t>e</a:t>
            </a:r>
            <a:r>
              <a:rPr sz="1400" spc="-60" dirty="0">
                <a:latin typeface="+mj-lt"/>
                <a:cs typeface="Roboto Lt"/>
              </a:rPr>
              <a:t>t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47" dirty="0" err="1">
                <a:latin typeface="+mj-lt"/>
                <a:cs typeface="Roboto Lt"/>
              </a:rPr>
              <a:t>il</a:t>
            </a:r>
            <a:r>
              <a:rPr sz="1400" spc="-87" dirty="0" err="1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107" dirty="0" err="1" smtClean="0">
                <a:latin typeface="+mj-lt"/>
                <a:cs typeface="Roboto Lt"/>
              </a:rPr>
              <a:t>sont</a:t>
            </a:r>
            <a:r>
              <a:rPr lang="fr-FR" sz="1400" spc="-107" dirty="0" smtClean="0">
                <a:latin typeface="+mj-lt"/>
                <a:cs typeface="Roboto Lt"/>
              </a:rPr>
              <a:t> </a:t>
            </a:r>
            <a:r>
              <a:rPr lang="fr-FR" sz="1400" spc="-80" dirty="0">
                <a:latin typeface="Roboto Lt"/>
                <a:cs typeface="Roboto Lt"/>
              </a:rPr>
              <a:t>satisfait</a:t>
            </a:r>
            <a:r>
              <a:rPr lang="fr-FR" sz="1400" spc="-93" dirty="0">
                <a:latin typeface="Roboto Lt"/>
                <a:cs typeface="Roboto Lt"/>
              </a:rPr>
              <a:t>s</a:t>
            </a:r>
            <a:r>
              <a:rPr lang="fr-FR" sz="1400" spc="-33" dirty="0">
                <a:latin typeface="Roboto Lt"/>
                <a:cs typeface="Roboto Lt"/>
              </a:rPr>
              <a:t> </a:t>
            </a:r>
            <a:r>
              <a:rPr lang="fr-FR" sz="1400" spc="-113" dirty="0">
                <a:latin typeface="Roboto Lt"/>
                <a:cs typeface="Roboto Lt"/>
              </a:rPr>
              <a:t>d</a:t>
            </a:r>
            <a:r>
              <a:rPr lang="fr-FR" sz="1400" spc="-100" dirty="0">
                <a:latin typeface="Roboto Lt"/>
                <a:cs typeface="Roboto Lt"/>
              </a:rPr>
              <a:t>e</a:t>
            </a:r>
            <a:r>
              <a:rPr lang="fr-FR" sz="1400" spc="-33" dirty="0">
                <a:latin typeface="Roboto Lt"/>
                <a:cs typeface="Roboto Lt"/>
              </a:rPr>
              <a:t> </a:t>
            </a:r>
            <a:r>
              <a:rPr lang="fr-FR" sz="1400" spc="-73" dirty="0">
                <a:latin typeface="Roboto Lt"/>
                <a:cs typeface="Roboto Lt"/>
              </a:rPr>
              <a:t>leur  </a:t>
            </a:r>
            <a:r>
              <a:rPr lang="fr-FR" sz="1400" spc="-93" dirty="0">
                <a:latin typeface="Roboto Lt"/>
                <a:cs typeface="Roboto Lt"/>
              </a:rPr>
              <a:t>achat.</a:t>
            </a:r>
            <a:endParaRPr lang="fr-FR" sz="1400" dirty="0">
              <a:latin typeface="Roboto Lt"/>
              <a:cs typeface="Roboto Lt"/>
            </a:endParaRPr>
          </a:p>
          <a:p>
            <a:pPr marL="16933" marR="6773" indent="-2540" algn="ctr">
              <a:lnSpc>
                <a:spcPts val="1907"/>
              </a:lnSpc>
              <a:spcBef>
                <a:spcPts val="60"/>
              </a:spcBef>
            </a:pPr>
            <a:r>
              <a:rPr lang="fr-FR" sz="1400" spc="-107" dirty="0" smtClean="0">
                <a:latin typeface="+mj-lt"/>
                <a:cs typeface="Roboto Lt"/>
              </a:rPr>
              <a:t> </a:t>
            </a:r>
            <a:endParaRPr sz="1400" dirty="0">
              <a:latin typeface="+mj-lt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2753968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iamond 33">
            <a:extLst>
              <a:ext uri="{FF2B5EF4-FFF2-40B4-BE49-F238E27FC236}">
                <a16:creationId xmlns:a16="http://schemas.microsoft.com/office/drawing/2014/main" id="{6C3EB5A1-3CF0-4BD5-BB53-71BA76F7E118}"/>
              </a:ext>
            </a:extLst>
          </p:cNvPr>
          <p:cNvSpPr/>
          <p:nvPr/>
        </p:nvSpPr>
        <p:spPr>
          <a:xfrm>
            <a:off x="3820772" y="2725438"/>
            <a:ext cx="436586" cy="436586"/>
          </a:xfrm>
          <a:prstGeom prst="diamon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58D45E1-3406-4A9F-936E-982BCC338E2E}"/>
              </a:ext>
            </a:extLst>
          </p:cNvPr>
          <p:cNvGrpSpPr/>
          <p:nvPr/>
        </p:nvGrpSpPr>
        <p:grpSpPr>
          <a:xfrm>
            <a:off x="4609418" y="2291331"/>
            <a:ext cx="5515430" cy="1323439"/>
            <a:chOff x="6127001" y="975256"/>
            <a:chExt cx="5515430" cy="132343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32343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8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8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E16F429-6192-415F-9755-6EE02C49F2C5}"/>
                </a:ext>
              </a:extLst>
            </p:cNvPr>
            <p:cNvGrpSpPr/>
            <p:nvPr/>
          </p:nvGrpSpPr>
          <p:grpSpPr>
            <a:xfrm>
              <a:off x="7186295" y="1273713"/>
              <a:ext cx="4456136" cy="707886"/>
              <a:chOff x="7168717" y="1368649"/>
              <a:chExt cx="4456136" cy="70788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93B75C5-9BDB-4B5F-AB3F-CB12A702F1F8}"/>
                  </a:ext>
                </a:extLst>
              </p:cNvPr>
              <p:cNvSpPr txBox="1"/>
              <p:nvPr/>
            </p:nvSpPr>
            <p:spPr>
              <a:xfrm>
                <a:off x="7168717" y="1736433"/>
                <a:ext cx="44561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91A18A-7559-4485-BC2C-6ACBBA9F87DF}"/>
                  </a:ext>
                </a:extLst>
              </p:cNvPr>
              <p:cNvSpPr txBox="1"/>
              <p:nvPr/>
            </p:nvSpPr>
            <p:spPr>
              <a:xfrm>
                <a:off x="7168717" y="1368649"/>
                <a:ext cx="4104076" cy="707886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4000" b="1" dirty="0" smtClean="0">
                    <a:solidFill>
                      <a:schemeClr val="accent1"/>
                    </a:solidFill>
                    <a:cs typeface="Arial" pitchFamily="34" charset="0"/>
                  </a:rPr>
                  <a:t>  Context</a:t>
                </a:r>
                <a:endParaRPr lang="ko-KR" altLang="en-US" sz="40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40" name="Diamond 39">
            <a:extLst>
              <a:ext uri="{FF2B5EF4-FFF2-40B4-BE49-F238E27FC236}">
                <a16:creationId xmlns:a16="http://schemas.microsoft.com/office/drawing/2014/main" id="{6C3EB5A1-3CF0-4BD5-BB53-71BA76F7E118}"/>
              </a:ext>
            </a:extLst>
          </p:cNvPr>
          <p:cNvSpPr/>
          <p:nvPr/>
        </p:nvSpPr>
        <p:spPr>
          <a:xfrm>
            <a:off x="4039065" y="2734757"/>
            <a:ext cx="436586" cy="436586"/>
          </a:xfrm>
          <a:prstGeom prst="diamon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e 2">
            <a:extLst>
              <a:ext uri="{FF2B5EF4-FFF2-40B4-BE49-F238E27FC236}">
                <a16:creationId xmlns:a16="http://schemas.microsoft.com/office/drawing/2014/main" id="{36F22EF4-BEE2-4FA0-AF31-866DB3837B51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</p:grpSpPr>
        <p:cxnSp>
          <p:nvCxnSpPr>
            <p:cNvPr id="10" name="Straight Connector 21">
              <a:extLst>
                <a:ext uri="{FF2B5EF4-FFF2-40B4-BE49-F238E27FC236}">
                  <a16:creationId xmlns:a16="http://schemas.microsoft.com/office/drawing/2014/main" id="{B41658CD-A75D-4682-9456-71D59C37C430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D39F386-E4E4-4EE8-9483-C1298458A27A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678CB7-8BA6-4D5C-AD2A-AF54D7A8CF6C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22">
              <a:extLst>
                <a:ext uri="{FF2B5EF4-FFF2-40B4-BE49-F238E27FC236}">
                  <a16:creationId xmlns:a16="http://schemas.microsoft.com/office/drawing/2014/main" id="{BD27DFB7-875E-4AA3-91FF-3EFB55EA8D78}"/>
                </a:ext>
              </a:extLst>
            </p:cNvPr>
            <p:cNvCxnSpPr>
              <a:stCxn id="11" idx="6"/>
              <a:endCxn id="12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23">
              <a:extLst>
                <a:ext uri="{FF2B5EF4-FFF2-40B4-BE49-F238E27FC236}">
                  <a16:creationId xmlns:a16="http://schemas.microsoft.com/office/drawing/2014/main" id="{ABEA8651-F845-4609-9B4A-E25A0D91B373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0595D7E6-E754-425E-A785-322F87C88810}"/>
                </a:ext>
              </a:extLst>
            </p:cNvPr>
            <p:cNvCxnSpPr>
              <a:endCxn id="14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C24FAFED-E8D4-4CD9-8881-7D7B5B7CB9E3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AA0C3D-FCD6-4693-8F35-9920BF783FFC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Oval 23">
              <a:extLst>
                <a:ext uri="{FF2B5EF4-FFF2-40B4-BE49-F238E27FC236}">
                  <a16:creationId xmlns:a16="http://schemas.microsoft.com/office/drawing/2014/main" id="{D9FA63F6-1560-45EC-B9E2-316F88FF3937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24">
              <a:extLst>
                <a:ext uri="{FF2B5EF4-FFF2-40B4-BE49-F238E27FC236}">
                  <a16:creationId xmlns:a16="http://schemas.microsoft.com/office/drawing/2014/main" id="{DD242FB1-2192-47B9-BD94-CC7ED82494BA}"/>
                </a:ext>
              </a:extLst>
            </p:cNvPr>
            <p:cNvCxnSpPr>
              <a:endCxn id="18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Oval 23">
              <a:extLst>
                <a:ext uri="{FF2B5EF4-FFF2-40B4-BE49-F238E27FC236}">
                  <a16:creationId xmlns:a16="http://schemas.microsoft.com/office/drawing/2014/main" id="{6764F871-66B5-408E-AF10-E7E48083720E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4">
              <a:extLst>
                <a:ext uri="{FF2B5EF4-FFF2-40B4-BE49-F238E27FC236}">
                  <a16:creationId xmlns:a16="http://schemas.microsoft.com/office/drawing/2014/main" id="{AFF90DC3-787C-4469-8E24-1DFF99A5B978}"/>
                </a:ext>
              </a:extLst>
            </p:cNvPr>
            <p:cNvCxnSpPr>
              <a:endCxn id="20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795364" y="6421696"/>
            <a:ext cx="248073" cy="28377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733" spc="-127" dirty="0">
                <a:solidFill>
                  <a:srgbClr val="332533"/>
                </a:solidFill>
                <a:latin typeface="Roboto Lt"/>
                <a:cs typeface="Roboto Lt"/>
              </a:rPr>
              <a:t>25</a:t>
            </a:r>
            <a:endParaRPr sz="1733">
              <a:latin typeface="Roboto Lt"/>
              <a:cs typeface="Roboto L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8733" y="538665"/>
            <a:ext cx="5339927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167" dirty="0">
                <a:solidFill>
                  <a:schemeClr val="bg1"/>
                </a:solidFill>
              </a:rPr>
              <a:t>Stabilité</a:t>
            </a:r>
            <a:r>
              <a:rPr spc="-152" dirty="0">
                <a:solidFill>
                  <a:schemeClr val="bg1"/>
                </a:solidFill>
              </a:rPr>
              <a:t> </a:t>
            </a:r>
            <a:r>
              <a:rPr spc="-220" dirty="0">
                <a:solidFill>
                  <a:schemeClr val="bg1"/>
                </a:solidFill>
              </a:rPr>
              <a:t>des</a:t>
            </a:r>
            <a:r>
              <a:rPr spc="-152" dirty="0">
                <a:solidFill>
                  <a:schemeClr val="bg1"/>
                </a:solidFill>
              </a:rPr>
              <a:t> </a:t>
            </a:r>
            <a:r>
              <a:rPr spc="-167" dirty="0">
                <a:solidFill>
                  <a:schemeClr val="bg1"/>
                </a:solidFill>
              </a:rPr>
              <a:t>clusters</a:t>
            </a:r>
            <a:r>
              <a:rPr spc="-152" dirty="0">
                <a:solidFill>
                  <a:schemeClr val="bg1"/>
                </a:solidFill>
              </a:rPr>
              <a:t> </a:t>
            </a:r>
            <a:r>
              <a:rPr spc="-207" dirty="0">
                <a:solidFill>
                  <a:schemeClr val="bg1"/>
                </a:solidFill>
              </a:rPr>
              <a:t>dans</a:t>
            </a:r>
            <a:r>
              <a:rPr spc="-152" dirty="0">
                <a:solidFill>
                  <a:schemeClr val="bg1"/>
                </a:solidFill>
              </a:rPr>
              <a:t> </a:t>
            </a:r>
            <a:r>
              <a:rPr spc="-220" dirty="0">
                <a:solidFill>
                  <a:schemeClr val="bg1"/>
                </a:solidFill>
              </a:rPr>
              <a:t>le</a:t>
            </a:r>
            <a:r>
              <a:rPr spc="-152" dirty="0">
                <a:solidFill>
                  <a:schemeClr val="bg1"/>
                </a:solidFill>
              </a:rPr>
              <a:t> </a:t>
            </a:r>
            <a:r>
              <a:rPr spc="-233" dirty="0">
                <a:solidFill>
                  <a:schemeClr val="bg1"/>
                </a:solidFill>
              </a:rPr>
              <a:t>temps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1693" y="3245529"/>
            <a:ext cx="6024142" cy="3459941"/>
            <a:chOff x="782999" y="2728982"/>
            <a:chExt cx="3632200" cy="23253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25" y="2738507"/>
              <a:ext cx="3613099" cy="23060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87762" y="2733744"/>
              <a:ext cx="3622675" cy="2315845"/>
            </a:xfrm>
            <a:custGeom>
              <a:avLst/>
              <a:gdLst/>
              <a:ahLst/>
              <a:cxnLst/>
              <a:rect l="l" t="t" r="r" b="b"/>
              <a:pathLst>
                <a:path w="3622675" h="2315845">
                  <a:moveTo>
                    <a:pt x="0" y="0"/>
                  </a:moveTo>
                  <a:lnTo>
                    <a:pt x="3622624" y="0"/>
                  </a:lnTo>
                  <a:lnTo>
                    <a:pt x="3622624" y="2315616"/>
                  </a:lnTo>
                  <a:lnTo>
                    <a:pt x="0" y="231561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/>
          <p:nvPr/>
        </p:nvSpPr>
        <p:spPr>
          <a:xfrm>
            <a:off x="72808" y="1209370"/>
            <a:ext cx="6013027" cy="2020993"/>
          </a:xfrm>
          <a:custGeom>
            <a:avLst/>
            <a:gdLst/>
            <a:ahLst/>
            <a:cxnLst/>
            <a:rect l="l" t="t" r="r" b="b"/>
            <a:pathLst>
              <a:path w="4509770" h="1515745">
                <a:moveTo>
                  <a:pt x="4509299" y="1515599"/>
                </a:moveTo>
                <a:lnTo>
                  <a:pt x="0" y="1515599"/>
                </a:lnTo>
                <a:lnTo>
                  <a:pt x="0" y="0"/>
                </a:lnTo>
                <a:lnTo>
                  <a:pt x="4509299" y="0"/>
                </a:lnTo>
                <a:lnTo>
                  <a:pt x="4509299" y="15155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72809" y="1209370"/>
            <a:ext cx="6087846" cy="2053553"/>
          </a:xfrm>
          <a:prstGeom prst="rect">
            <a:avLst/>
          </a:prstGeom>
          <a:ln w="9524">
            <a:solidFill>
              <a:srgbClr val="434343"/>
            </a:solidFill>
          </a:ln>
        </p:spPr>
        <p:txBody>
          <a:bodyPr vert="horz" wrap="square" lIns="0" tIns="166793" rIns="0" bIns="0" rtlCol="0">
            <a:spAutoFit/>
          </a:bodyPr>
          <a:lstStyle/>
          <a:p>
            <a:pPr marL="114297" marR="582492">
              <a:lnSpc>
                <a:spcPts val="1907"/>
              </a:lnSpc>
              <a:spcBef>
                <a:spcPts val="1313"/>
              </a:spcBef>
            </a:pPr>
            <a:r>
              <a:rPr sz="1600" spc="-93" dirty="0" err="1" smtClean="0">
                <a:solidFill>
                  <a:srgbClr val="332533"/>
                </a:solidFill>
                <a:latin typeface="Roboto Lt"/>
                <a:cs typeface="Roboto Lt"/>
              </a:rPr>
              <a:t>Diviser</a:t>
            </a:r>
            <a:r>
              <a:rPr sz="1600" spc="-27" dirty="0" smtClean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73" dirty="0">
                <a:solidFill>
                  <a:srgbClr val="332533"/>
                </a:solidFill>
                <a:latin typeface="Roboto Lt"/>
                <a:cs typeface="Roboto Lt"/>
              </a:rPr>
              <a:t>la</a:t>
            </a:r>
            <a:r>
              <a:rPr sz="1600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100" dirty="0">
                <a:solidFill>
                  <a:srgbClr val="332533"/>
                </a:solidFill>
                <a:latin typeface="Roboto Lt"/>
                <a:cs typeface="Roboto Lt"/>
              </a:rPr>
              <a:t>data</a:t>
            </a:r>
            <a:r>
              <a:rPr sz="1600" spc="-27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113" dirty="0">
                <a:solidFill>
                  <a:srgbClr val="332533"/>
                </a:solidFill>
                <a:latin typeface="Roboto Lt"/>
                <a:cs typeface="Roboto Lt"/>
              </a:rPr>
              <a:t>en</a:t>
            </a:r>
            <a:r>
              <a:rPr sz="1600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113" dirty="0">
                <a:solidFill>
                  <a:srgbClr val="332533"/>
                </a:solidFill>
                <a:latin typeface="Roboto Lt"/>
                <a:cs typeface="Roboto Lt"/>
              </a:rPr>
              <a:t>4</a:t>
            </a:r>
            <a:r>
              <a:rPr sz="1600" spc="-27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120" dirty="0">
                <a:solidFill>
                  <a:srgbClr val="332533"/>
                </a:solidFill>
                <a:latin typeface="Roboto Lt"/>
                <a:cs typeface="Roboto Lt"/>
              </a:rPr>
              <a:t>temps</a:t>
            </a:r>
            <a:r>
              <a:rPr sz="1600" spc="-27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80" dirty="0">
                <a:solidFill>
                  <a:srgbClr val="332533"/>
                </a:solidFill>
                <a:latin typeface="Roboto Lt"/>
                <a:cs typeface="Roboto Lt"/>
              </a:rPr>
              <a:t>et</a:t>
            </a:r>
            <a:r>
              <a:rPr sz="1600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73" dirty="0">
                <a:solidFill>
                  <a:srgbClr val="332533"/>
                </a:solidFill>
                <a:latin typeface="Roboto Lt"/>
                <a:cs typeface="Roboto Lt"/>
              </a:rPr>
              <a:t>faire</a:t>
            </a:r>
            <a:r>
              <a:rPr sz="1600" spc="-27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73" dirty="0">
                <a:solidFill>
                  <a:srgbClr val="332533"/>
                </a:solidFill>
                <a:latin typeface="Roboto Lt"/>
                <a:cs typeface="Roboto Lt"/>
              </a:rPr>
              <a:t>la</a:t>
            </a:r>
            <a:r>
              <a:rPr sz="1600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93" dirty="0">
                <a:solidFill>
                  <a:srgbClr val="332533"/>
                </a:solidFill>
                <a:latin typeface="Roboto Lt"/>
                <a:cs typeface="Roboto Lt"/>
              </a:rPr>
              <a:t>classiﬁcation</a:t>
            </a:r>
            <a:r>
              <a:rPr sz="1600" spc="-27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113" dirty="0">
                <a:solidFill>
                  <a:srgbClr val="332533"/>
                </a:solidFill>
                <a:latin typeface="Roboto Lt"/>
                <a:cs typeface="Roboto Lt"/>
              </a:rPr>
              <a:t>à</a:t>
            </a:r>
            <a:r>
              <a:rPr sz="1600" spc="-27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113" dirty="0">
                <a:solidFill>
                  <a:srgbClr val="332533"/>
                </a:solidFill>
                <a:latin typeface="Roboto Lt"/>
                <a:cs typeface="Roboto Lt"/>
              </a:rPr>
              <a:t>chaque</a:t>
            </a:r>
            <a:r>
              <a:rPr sz="1600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73" dirty="0">
                <a:solidFill>
                  <a:srgbClr val="332533"/>
                </a:solidFill>
                <a:latin typeface="Roboto Lt"/>
                <a:cs typeface="Roboto Lt"/>
              </a:rPr>
              <a:t>fois</a:t>
            </a:r>
            <a:r>
              <a:rPr sz="1600" spc="-27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80" dirty="0">
                <a:solidFill>
                  <a:srgbClr val="332533"/>
                </a:solidFill>
                <a:latin typeface="Roboto Lt"/>
                <a:cs typeface="Roboto Lt"/>
              </a:rPr>
              <a:t>et </a:t>
            </a:r>
            <a:r>
              <a:rPr sz="1600" spc="-37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87" dirty="0">
                <a:solidFill>
                  <a:srgbClr val="332533"/>
                </a:solidFill>
                <a:latin typeface="Roboto Lt"/>
                <a:cs typeface="Roboto Lt"/>
              </a:rPr>
              <a:t>recaler</a:t>
            </a:r>
            <a:r>
              <a:rPr sz="1600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80" dirty="0">
                <a:solidFill>
                  <a:srgbClr val="332533"/>
                </a:solidFill>
                <a:latin typeface="Roboto Lt"/>
                <a:cs typeface="Roboto Lt"/>
              </a:rPr>
              <a:t>les</a:t>
            </a:r>
            <a:r>
              <a:rPr sz="1600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140" dirty="0">
                <a:solidFill>
                  <a:srgbClr val="332533"/>
                </a:solidFill>
                <a:latin typeface="Roboto Lt"/>
                <a:cs typeface="Roboto Lt"/>
              </a:rPr>
              <a:t>noms</a:t>
            </a:r>
            <a:r>
              <a:rPr sz="1600" spc="-27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93" dirty="0">
                <a:solidFill>
                  <a:srgbClr val="332533"/>
                </a:solidFill>
                <a:latin typeface="Roboto Lt"/>
                <a:cs typeface="Roboto Lt"/>
              </a:rPr>
              <a:t>clusters</a:t>
            </a:r>
            <a:r>
              <a:rPr sz="1600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93" dirty="0">
                <a:solidFill>
                  <a:srgbClr val="332533"/>
                </a:solidFill>
                <a:latin typeface="Roboto Lt"/>
                <a:cs typeface="Roboto Lt"/>
              </a:rPr>
              <a:t>(donner</a:t>
            </a:r>
            <a:r>
              <a:rPr sz="1600" spc="-27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100" dirty="0">
                <a:solidFill>
                  <a:srgbClr val="332533"/>
                </a:solidFill>
                <a:latin typeface="Roboto Lt"/>
                <a:cs typeface="Roboto Lt"/>
              </a:rPr>
              <a:t>aléatoirement</a:t>
            </a:r>
            <a:r>
              <a:rPr sz="1600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100" dirty="0">
                <a:solidFill>
                  <a:srgbClr val="332533"/>
                </a:solidFill>
                <a:latin typeface="Roboto Lt"/>
                <a:cs typeface="Roboto Lt"/>
              </a:rPr>
              <a:t>par</a:t>
            </a:r>
            <a:r>
              <a:rPr sz="1600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127" dirty="0">
                <a:solidFill>
                  <a:srgbClr val="332533"/>
                </a:solidFill>
                <a:latin typeface="Roboto Lt"/>
                <a:cs typeface="Roboto Lt"/>
              </a:rPr>
              <a:t>K-means</a:t>
            </a:r>
            <a:r>
              <a:rPr sz="1600" spc="-127" dirty="0" smtClean="0">
                <a:solidFill>
                  <a:srgbClr val="332533"/>
                </a:solidFill>
                <a:latin typeface="Roboto Lt"/>
                <a:cs typeface="Roboto Lt"/>
              </a:rPr>
              <a:t>).</a:t>
            </a:r>
            <a:endParaRPr lang="fr-FR" sz="1600" dirty="0">
              <a:latin typeface="Roboto Lt"/>
              <a:cs typeface="Roboto Lt"/>
            </a:endParaRPr>
          </a:p>
          <a:p>
            <a:pPr marL="114297" marR="582492">
              <a:lnSpc>
                <a:spcPts val="1907"/>
              </a:lnSpc>
              <a:spcBef>
                <a:spcPts val="1313"/>
              </a:spcBef>
            </a:pPr>
            <a:r>
              <a:rPr lang="fr-FR" sz="1600" b="1" spc="-7" dirty="0" smtClean="0">
                <a:solidFill>
                  <a:srgbClr val="332533"/>
                </a:solidFill>
                <a:latin typeface="Roboto Lt"/>
                <a:cs typeface="Roboto Cn"/>
              </a:rPr>
              <a:t>St</a:t>
            </a:r>
            <a:r>
              <a:rPr sz="1600" b="1" spc="-7" dirty="0" err="1" smtClean="0">
                <a:solidFill>
                  <a:srgbClr val="332533"/>
                </a:solidFill>
                <a:latin typeface="Roboto Cn"/>
                <a:cs typeface="Roboto Cn"/>
              </a:rPr>
              <a:t>abilité</a:t>
            </a:r>
            <a:r>
              <a:rPr sz="1600" b="1" spc="20" dirty="0" smtClean="0">
                <a:solidFill>
                  <a:srgbClr val="332533"/>
                </a:solidFill>
                <a:latin typeface="Roboto Cn"/>
                <a:cs typeface="Roboto Cn"/>
              </a:rPr>
              <a:t> </a:t>
            </a:r>
            <a:r>
              <a:rPr sz="1600" spc="-120" dirty="0">
                <a:solidFill>
                  <a:srgbClr val="332533"/>
                </a:solidFill>
                <a:latin typeface="Roboto Lt"/>
                <a:cs typeface="Roboto Lt"/>
              </a:rPr>
              <a:t>dans</a:t>
            </a:r>
            <a:r>
              <a:rPr sz="1600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67" dirty="0">
                <a:solidFill>
                  <a:srgbClr val="332533"/>
                </a:solidFill>
                <a:latin typeface="Roboto Lt"/>
                <a:cs typeface="Roboto Lt"/>
              </a:rPr>
              <a:t>le</a:t>
            </a:r>
            <a:r>
              <a:rPr sz="1600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120" dirty="0">
                <a:solidFill>
                  <a:srgbClr val="332533"/>
                </a:solidFill>
                <a:latin typeface="Roboto Lt"/>
                <a:cs typeface="Roboto Lt"/>
              </a:rPr>
              <a:t>temps</a:t>
            </a:r>
            <a:r>
              <a:rPr sz="1600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120" dirty="0">
                <a:solidFill>
                  <a:srgbClr val="332533"/>
                </a:solidFill>
                <a:latin typeface="Roboto Lt"/>
                <a:cs typeface="Roboto Lt"/>
              </a:rPr>
              <a:t>du</a:t>
            </a:r>
            <a:r>
              <a:rPr sz="1600" spc="-1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b="1" spc="7" dirty="0">
                <a:solidFill>
                  <a:srgbClr val="332533"/>
                </a:solidFill>
                <a:latin typeface="Roboto Cn"/>
                <a:cs typeface="Roboto Cn"/>
              </a:rPr>
              <a:t>silhouette_score</a:t>
            </a:r>
            <a:endParaRPr sz="1600" dirty="0">
              <a:latin typeface="Roboto Cn"/>
              <a:cs typeface="Roboto Cn"/>
            </a:endParaRPr>
          </a:p>
          <a:p>
            <a:pPr marL="114297" marR="792460">
              <a:lnSpc>
                <a:spcPts val="1893"/>
              </a:lnSpc>
              <a:spcBef>
                <a:spcPts val="73"/>
              </a:spcBef>
            </a:pPr>
            <a:r>
              <a:rPr sz="1600" spc="-127" dirty="0" err="1" smtClean="0">
                <a:solidFill>
                  <a:srgbClr val="332533"/>
                </a:solidFill>
                <a:latin typeface="Roboto Lt"/>
                <a:cs typeface="Roboto Lt"/>
              </a:rPr>
              <a:t>Baisse</a:t>
            </a:r>
            <a:r>
              <a:rPr sz="1600" spc="-127" dirty="0" smtClean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120" dirty="0">
                <a:solidFill>
                  <a:srgbClr val="332533"/>
                </a:solidFill>
                <a:latin typeface="Roboto Lt"/>
                <a:cs typeface="Roboto Lt"/>
              </a:rPr>
              <a:t>du</a:t>
            </a:r>
            <a:r>
              <a:rPr sz="1600" spc="-11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b="1" dirty="0">
                <a:solidFill>
                  <a:srgbClr val="332533"/>
                </a:solidFill>
                <a:latin typeface="Roboto Cn"/>
                <a:cs typeface="Roboto Cn"/>
              </a:rPr>
              <a:t>nombre </a:t>
            </a:r>
            <a:r>
              <a:rPr sz="1600" b="1" spc="13" dirty="0">
                <a:solidFill>
                  <a:srgbClr val="332533"/>
                </a:solidFill>
                <a:latin typeface="Roboto Cn"/>
                <a:cs typeface="Roboto Cn"/>
              </a:rPr>
              <a:t>de</a:t>
            </a:r>
            <a:r>
              <a:rPr sz="1600" b="1" spc="20" dirty="0">
                <a:solidFill>
                  <a:srgbClr val="332533"/>
                </a:solidFill>
                <a:latin typeface="Roboto Cn"/>
                <a:cs typeface="Roboto Cn"/>
              </a:rPr>
              <a:t> </a:t>
            </a:r>
            <a:r>
              <a:rPr sz="1600" b="1" spc="7" dirty="0">
                <a:solidFill>
                  <a:srgbClr val="332533"/>
                </a:solidFill>
                <a:latin typeface="Roboto Cn"/>
                <a:cs typeface="Roboto Cn"/>
              </a:rPr>
              <a:t>clients </a:t>
            </a:r>
            <a:r>
              <a:rPr sz="1600" b="1" spc="13" dirty="0">
                <a:solidFill>
                  <a:srgbClr val="332533"/>
                </a:solidFill>
                <a:latin typeface="Roboto Cn"/>
                <a:cs typeface="Roboto Cn"/>
              </a:rPr>
              <a:t>dépensiers </a:t>
            </a:r>
            <a:r>
              <a:rPr sz="1600" spc="-67" dirty="0">
                <a:solidFill>
                  <a:srgbClr val="332533"/>
                </a:solidFill>
                <a:latin typeface="Roboto Lt"/>
                <a:cs typeface="Roboto Lt"/>
              </a:rPr>
              <a:t>(client </a:t>
            </a:r>
            <a:r>
              <a:rPr sz="1600" spc="-80" dirty="0">
                <a:solidFill>
                  <a:srgbClr val="332533"/>
                </a:solidFill>
                <a:latin typeface="Roboto Lt"/>
                <a:cs typeface="Roboto Lt"/>
              </a:rPr>
              <a:t>3)</a:t>
            </a:r>
            <a:r>
              <a:rPr sz="1600" spc="-7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100" dirty="0">
                <a:solidFill>
                  <a:srgbClr val="332533"/>
                </a:solidFill>
                <a:latin typeface="Roboto Lt"/>
                <a:cs typeface="Roboto Lt"/>
              </a:rPr>
              <a:t>sur </a:t>
            </a:r>
            <a:r>
              <a:rPr sz="1600" spc="-67" dirty="0">
                <a:solidFill>
                  <a:srgbClr val="332533"/>
                </a:solidFill>
                <a:latin typeface="Roboto Lt"/>
                <a:cs typeface="Roboto Lt"/>
              </a:rPr>
              <a:t>le </a:t>
            </a:r>
            <a:r>
              <a:rPr sz="1600" spc="-133" dirty="0">
                <a:solidFill>
                  <a:srgbClr val="332533"/>
                </a:solidFill>
                <a:latin typeface="Roboto Lt"/>
                <a:cs typeface="Roboto Lt"/>
              </a:rPr>
              <a:t>4ème </a:t>
            </a:r>
            <a:r>
              <a:rPr sz="1600" spc="-37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100" dirty="0">
                <a:solidFill>
                  <a:srgbClr val="332533"/>
                </a:solidFill>
                <a:latin typeface="Roboto Lt"/>
                <a:cs typeface="Roboto Lt"/>
              </a:rPr>
              <a:t>semestre.</a:t>
            </a:r>
            <a:endParaRPr sz="1600" dirty="0">
              <a:latin typeface="Roboto Lt"/>
              <a:cs typeface="Roboto Lt"/>
            </a:endParaRPr>
          </a:p>
          <a:p>
            <a:pPr marL="114297" marR="933850">
              <a:lnSpc>
                <a:spcPts val="1907"/>
              </a:lnSpc>
              <a:spcBef>
                <a:spcPts val="7"/>
              </a:spcBef>
            </a:pPr>
            <a:r>
              <a:rPr sz="1600" spc="-120" dirty="0" err="1" smtClean="0">
                <a:solidFill>
                  <a:srgbClr val="332533"/>
                </a:solidFill>
                <a:latin typeface="Roboto Lt"/>
                <a:cs typeface="Roboto Lt"/>
              </a:rPr>
              <a:t>Hauss</a:t>
            </a:r>
            <a:r>
              <a:rPr sz="1600" spc="-107" dirty="0" err="1" smtClean="0">
                <a:solidFill>
                  <a:srgbClr val="332533"/>
                </a:solidFill>
                <a:latin typeface="Roboto Lt"/>
                <a:cs typeface="Roboto Lt"/>
              </a:rPr>
              <a:t>e</a:t>
            </a:r>
            <a:r>
              <a:rPr sz="1600" spc="-33" dirty="0" smtClean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127" dirty="0">
                <a:solidFill>
                  <a:srgbClr val="332533"/>
                </a:solidFill>
                <a:latin typeface="Roboto Lt"/>
                <a:cs typeface="Roboto Lt"/>
              </a:rPr>
              <a:t>d</a:t>
            </a:r>
            <a:r>
              <a:rPr sz="1600" spc="-120" dirty="0">
                <a:solidFill>
                  <a:srgbClr val="332533"/>
                </a:solidFill>
                <a:latin typeface="Roboto Lt"/>
                <a:cs typeface="Roboto Lt"/>
              </a:rPr>
              <a:t>u</a:t>
            </a:r>
            <a:r>
              <a:rPr sz="1600" spc="-1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b="1" dirty="0">
                <a:solidFill>
                  <a:srgbClr val="332533"/>
                </a:solidFill>
                <a:latin typeface="Roboto Cn"/>
                <a:cs typeface="Roboto Cn"/>
              </a:rPr>
              <a:t>nomb</a:t>
            </a:r>
            <a:r>
              <a:rPr sz="1600" b="1" spc="-20" dirty="0">
                <a:solidFill>
                  <a:srgbClr val="332533"/>
                </a:solidFill>
                <a:latin typeface="Roboto Cn"/>
                <a:cs typeface="Roboto Cn"/>
              </a:rPr>
              <a:t>r</a:t>
            </a:r>
            <a:r>
              <a:rPr sz="1600" b="1" spc="33" dirty="0">
                <a:solidFill>
                  <a:srgbClr val="332533"/>
                </a:solidFill>
                <a:latin typeface="Roboto Cn"/>
                <a:cs typeface="Roboto Cn"/>
              </a:rPr>
              <a:t>e</a:t>
            </a:r>
            <a:r>
              <a:rPr sz="1600" b="1" spc="7" dirty="0">
                <a:solidFill>
                  <a:srgbClr val="332533"/>
                </a:solidFill>
                <a:latin typeface="Roboto Cn"/>
                <a:cs typeface="Roboto Cn"/>
              </a:rPr>
              <a:t> </a:t>
            </a:r>
            <a:r>
              <a:rPr sz="1600" b="1" spc="13" dirty="0">
                <a:solidFill>
                  <a:srgbClr val="332533"/>
                </a:solidFill>
                <a:latin typeface="Roboto Cn"/>
                <a:cs typeface="Roboto Cn"/>
              </a:rPr>
              <a:t>de</a:t>
            </a:r>
            <a:r>
              <a:rPr sz="1600" b="1" spc="7" dirty="0">
                <a:solidFill>
                  <a:srgbClr val="332533"/>
                </a:solidFill>
                <a:latin typeface="Roboto Cn"/>
                <a:cs typeface="Roboto Cn"/>
              </a:rPr>
              <a:t> </a:t>
            </a:r>
            <a:r>
              <a:rPr sz="1600" b="1" spc="-7" dirty="0">
                <a:solidFill>
                  <a:srgbClr val="332533"/>
                </a:solidFill>
                <a:latin typeface="Roboto Cn"/>
                <a:cs typeface="Roboto Cn"/>
              </a:rPr>
              <a:t>nou</a:t>
            </a:r>
            <a:r>
              <a:rPr sz="1600" b="1" spc="-13" dirty="0">
                <a:solidFill>
                  <a:srgbClr val="332533"/>
                </a:solidFill>
                <a:latin typeface="Roboto Cn"/>
                <a:cs typeface="Roboto Cn"/>
              </a:rPr>
              <a:t>v</a:t>
            </a:r>
            <a:r>
              <a:rPr sz="1600" b="1" dirty="0">
                <a:solidFill>
                  <a:srgbClr val="332533"/>
                </a:solidFill>
                <a:latin typeface="Roboto Cn"/>
                <a:cs typeface="Roboto Cn"/>
              </a:rPr>
              <a:t>eau</a:t>
            </a:r>
            <a:r>
              <a:rPr sz="1600" b="1" spc="7" dirty="0">
                <a:solidFill>
                  <a:srgbClr val="332533"/>
                </a:solidFill>
                <a:latin typeface="Roboto Cn"/>
                <a:cs typeface="Roboto Cn"/>
              </a:rPr>
              <a:t>x</a:t>
            </a:r>
            <a:r>
              <a:rPr sz="1600" b="1" spc="13" dirty="0">
                <a:solidFill>
                  <a:srgbClr val="332533"/>
                </a:solidFill>
                <a:latin typeface="Roboto Cn"/>
                <a:cs typeface="Roboto Cn"/>
              </a:rPr>
              <a:t> </a:t>
            </a:r>
            <a:r>
              <a:rPr sz="1600" b="1" spc="7" dirty="0">
                <a:solidFill>
                  <a:srgbClr val="332533"/>
                </a:solidFill>
                <a:latin typeface="Roboto Cn"/>
                <a:cs typeface="Roboto Cn"/>
              </a:rPr>
              <a:t>client</a:t>
            </a:r>
            <a:r>
              <a:rPr sz="1600" b="1" spc="13" dirty="0">
                <a:solidFill>
                  <a:srgbClr val="332533"/>
                </a:solidFill>
                <a:latin typeface="Roboto Cn"/>
                <a:cs typeface="Roboto Cn"/>
              </a:rPr>
              <a:t>s</a:t>
            </a:r>
            <a:r>
              <a:rPr sz="1600" b="1" spc="33" dirty="0">
                <a:solidFill>
                  <a:srgbClr val="332533"/>
                </a:solidFill>
                <a:latin typeface="Roboto Cn"/>
                <a:cs typeface="Roboto Cn"/>
              </a:rPr>
              <a:t> </a:t>
            </a:r>
            <a:r>
              <a:rPr sz="1600" spc="-67" dirty="0">
                <a:solidFill>
                  <a:srgbClr val="332533"/>
                </a:solidFill>
                <a:latin typeface="Roboto Lt"/>
                <a:cs typeface="Roboto Lt"/>
              </a:rPr>
              <a:t>(client</a:t>
            </a:r>
            <a:r>
              <a:rPr sz="1600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100" dirty="0">
                <a:solidFill>
                  <a:srgbClr val="332533"/>
                </a:solidFill>
                <a:latin typeface="Roboto Lt"/>
                <a:cs typeface="Roboto Lt"/>
              </a:rPr>
              <a:t>5</a:t>
            </a:r>
            <a:r>
              <a:rPr sz="1600" spc="-53" dirty="0">
                <a:solidFill>
                  <a:srgbClr val="332533"/>
                </a:solidFill>
                <a:latin typeface="Roboto Lt"/>
                <a:cs typeface="Roboto Lt"/>
              </a:rPr>
              <a:t>)</a:t>
            </a:r>
            <a:r>
              <a:rPr sz="1600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120" dirty="0">
                <a:solidFill>
                  <a:srgbClr val="332533"/>
                </a:solidFill>
                <a:latin typeface="Roboto Lt"/>
                <a:cs typeface="Roboto Lt"/>
              </a:rPr>
              <a:t>su</a:t>
            </a:r>
            <a:r>
              <a:rPr sz="1600" spc="-73" dirty="0">
                <a:solidFill>
                  <a:srgbClr val="332533"/>
                </a:solidFill>
                <a:latin typeface="Roboto Lt"/>
                <a:cs typeface="Roboto Lt"/>
              </a:rPr>
              <a:t>r</a:t>
            </a:r>
            <a:r>
              <a:rPr sz="1600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47" dirty="0">
                <a:solidFill>
                  <a:srgbClr val="332533"/>
                </a:solidFill>
                <a:latin typeface="Roboto Lt"/>
                <a:cs typeface="Roboto Lt"/>
              </a:rPr>
              <a:t>l</a:t>
            </a:r>
            <a:r>
              <a:rPr sz="1600" spc="-87" dirty="0">
                <a:solidFill>
                  <a:srgbClr val="332533"/>
                </a:solidFill>
                <a:latin typeface="Roboto Lt"/>
                <a:cs typeface="Roboto Lt"/>
              </a:rPr>
              <a:t>e</a:t>
            </a:r>
            <a:r>
              <a:rPr sz="1600" spc="-33" dirty="0">
                <a:solidFill>
                  <a:srgbClr val="332533"/>
                </a:solidFill>
                <a:latin typeface="Roboto Lt"/>
                <a:cs typeface="Roboto Lt"/>
              </a:rPr>
              <a:t> </a:t>
            </a:r>
            <a:r>
              <a:rPr sz="1600" spc="-107" dirty="0">
                <a:solidFill>
                  <a:srgbClr val="332533"/>
                </a:solidFill>
                <a:latin typeface="Roboto Lt"/>
                <a:cs typeface="Roboto Lt"/>
              </a:rPr>
              <a:t>4ème  </a:t>
            </a:r>
            <a:r>
              <a:rPr sz="1600" spc="-100" dirty="0">
                <a:solidFill>
                  <a:srgbClr val="332533"/>
                </a:solidFill>
                <a:latin typeface="Roboto Lt"/>
                <a:cs typeface="Roboto Lt"/>
              </a:rPr>
              <a:t>semestre.</a:t>
            </a:r>
            <a:endParaRPr sz="1600" dirty="0">
              <a:latin typeface="Roboto Lt"/>
              <a:cs typeface="Roboto L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42949" y="272933"/>
            <a:ext cx="5341299" cy="317303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42949" y="3445965"/>
            <a:ext cx="5341299" cy="32768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484007" y="3744636"/>
            <a:ext cx="855133" cy="157130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2859">
              <a:spcBef>
                <a:spcPts val="133"/>
              </a:spcBef>
            </a:pPr>
            <a:r>
              <a:rPr sz="800" b="1" spc="-7" dirty="0">
                <a:solidFill>
                  <a:srgbClr val="332533"/>
                </a:solidFill>
                <a:latin typeface="Roboto Cn"/>
                <a:cs typeface="Roboto Cn"/>
              </a:rPr>
              <a:t>Nouveau</a:t>
            </a:r>
            <a:r>
              <a:rPr sz="800" b="1" spc="-13" dirty="0">
                <a:solidFill>
                  <a:srgbClr val="332533"/>
                </a:solidFill>
                <a:latin typeface="Roboto Cn"/>
                <a:cs typeface="Roboto Cn"/>
              </a:rPr>
              <a:t> </a:t>
            </a:r>
            <a:r>
              <a:rPr sz="800" b="1" dirty="0">
                <a:solidFill>
                  <a:srgbClr val="332533"/>
                </a:solidFill>
                <a:latin typeface="Roboto Cn"/>
                <a:cs typeface="Roboto Cn"/>
              </a:rPr>
              <a:t>et</a:t>
            </a:r>
            <a:r>
              <a:rPr sz="800" b="1" spc="-13" dirty="0">
                <a:solidFill>
                  <a:srgbClr val="332533"/>
                </a:solidFill>
                <a:latin typeface="Roboto Cn"/>
                <a:cs typeface="Roboto Cn"/>
              </a:rPr>
              <a:t> </a:t>
            </a:r>
            <a:r>
              <a:rPr sz="800" b="1" spc="-7" dirty="0">
                <a:solidFill>
                  <a:srgbClr val="332533"/>
                </a:solidFill>
                <a:latin typeface="Roboto Cn"/>
                <a:cs typeface="Roboto Cn"/>
              </a:rPr>
              <a:t>satisfait</a:t>
            </a:r>
            <a:endParaRPr sz="800">
              <a:latin typeface="Roboto Cn"/>
              <a:cs typeface="Roboto Cn"/>
            </a:endParaRPr>
          </a:p>
          <a:p>
            <a:pPr marL="27093" marR="54185" indent="-11006">
              <a:lnSpc>
                <a:spcPts val="1680"/>
              </a:lnSpc>
              <a:spcBef>
                <a:spcPts val="87"/>
              </a:spcBef>
            </a:pPr>
            <a:r>
              <a:rPr sz="800" b="1" dirty="0">
                <a:solidFill>
                  <a:srgbClr val="332533"/>
                </a:solidFill>
                <a:latin typeface="Roboto Cn"/>
                <a:cs typeface="Roboto Cn"/>
              </a:rPr>
              <a:t>Ancien </a:t>
            </a:r>
            <a:r>
              <a:rPr sz="800" b="1" spc="-7" dirty="0">
                <a:solidFill>
                  <a:srgbClr val="332533"/>
                </a:solidFill>
                <a:latin typeface="Roboto Cn"/>
                <a:cs typeface="Roboto Cn"/>
              </a:rPr>
              <a:t>économe </a:t>
            </a:r>
            <a:r>
              <a:rPr sz="800" b="1" dirty="0">
                <a:solidFill>
                  <a:srgbClr val="332533"/>
                </a:solidFill>
                <a:latin typeface="Roboto Cn"/>
                <a:cs typeface="Roboto Cn"/>
              </a:rPr>
              <a:t> Ancien</a:t>
            </a:r>
            <a:r>
              <a:rPr sz="800" b="1" spc="-33" dirty="0">
                <a:solidFill>
                  <a:srgbClr val="332533"/>
                </a:solidFill>
                <a:latin typeface="Roboto Cn"/>
                <a:cs typeface="Roboto Cn"/>
              </a:rPr>
              <a:t> </a:t>
            </a:r>
            <a:r>
              <a:rPr sz="800" b="1" dirty="0">
                <a:solidFill>
                  <a:srgbClr val="332533"/>
                </a:solidFill>
                <a:latin typeface="Roboto Cn"/>
                <a:cs typeface="Roboto Cn"/>
              </a:rPr>
              <a:t>et</a:t>
            </a:r>
            <a:r>
              <a:rPr sz="800" b="1" spc="-40" dirty="0">
                <a:solidFill>
                  <a:srgbClr val="332533"/>
                </a:solidFill>
                <a:latin typeface="Roboto Cn"/>
                <a:cs typeface="Roboto Cn"/>
              </a:rPr>
              <a:t> </a:t>
            </a:r>
            <a:r>
              <a:rPr sz="800" b="1" dirty="0">
                <a:solidFill>
                  <a:srgbClr val="332533"/>
                </a:solidFill>
                <a:latin typeface="Roboto Cn"/>
                <a:cs typeface="Roboto Cn"/>
              </a:rPr>
              <a:t>aléatoire</a:t>
            </a:r>
            <a:endParaRPr sz="800">
              <a:latin typeface="Roboto Cn"/>
              <a:cs typeface="Roboto Cn"/>
            </a:endParaRPr>
          </a:p>
          <a:p>
            <a:pPr marL="55879">
              <a:spcBef>
                <a:spcPts val="545"/>
              </a:spcBef>
            </a:pPr>
            <a:r>
              <a:rPr sz="800" b="1" spc="-7" dirty="0">
                <a:solidFill>
                  <a:srgbClr val="332533"/>
                </a:solidFill>
                <a:latin typeface="Roboto Cn"/>
                <a:cs typeface="Roboto Cn"/>
              </a:rPr>
              <a:t>Insatisfait</a:t>
            </a:r>
            <a:endParaRPr sz="800">
              <a:latin typeface="Roboto Cn"/>
              <a:cs typeface="Roboto Cn"/>
            </a:endParaRPr>
          </a:p>
          <a:p>
            <a:pPr>
              <a:spcBef>
                <a:spcPts val="33"/>
              </a:spcBef>
            </a:pPr>
            <a:endParaRPr sz="733">
              <a:latin typeface="Roboto Cn"/>
              <a:cs typeface="Roboto Cn"/>
            </a:endParaRPr>
          </a:p>
          <a:p>
            <a:pPr marL="43178"/>
            <a:r>
              <a:rPr sz="800" b="1" dirty="0">
                <a:solidFill>
                  <a:srgbClr val="332533"/>
                </a:solidFill>
                <a:latin typeface="Roboto Cn"/>
                <a:cs typeface="Roboto Cn"/>
              </a:rPr>
              <a:t>Dépensier</a:t>
            </a:r>
            <a:endParaRPr sz="800">
              <a:latin typeface="Roboto Cn"/>
              <a:cs typeface="Roboto C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42657" y="654342"/>
            <a:ext cx="44280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b="1" dirty="0">
                <a:solidFill>
                  <a:srgbClr val="F3F3F3"/>
                </a:solidFill>
                <a:latin typeface="Roboto Cn"/>
                <a:cs typeface="Roboto Cn"/>
              </a:rPr>
              <a:t>Dépensier</a:t>
            </a:r>
            <a:endParaRPr sz="800">
              <a:latin typeface="Roboto Cn"/>
              <a:cs typeface="Roboto C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540965" y="1102653"/>
            <a:ext cx="44619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b="1" spc="-7" dirty="0">
                <a:solidFill>
                  <a:srgbClr val="FAFAFA"/>
                </a:solidFill>
                <a:latin typeface="Roboto Cn"/>
                <a:cs typeface="Roboto Cn"/>
              </a:rPr>
              <a:t>Insatisfait</a:t>
            </a:r>
            <a:endParaRPr sz="800">
              <a:latin typeface="Roboto Cn"/>
              <a:cs typeface="Roboto C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65641" y="1550990"/>
            <a:ext cx="79671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b="1" dirty="0">
                <a:solidFill>
                  <a:srgbClr val="FAFAFA"/>
                </a:solidFill>
                <a:latin typeface="Roboto Cn"/>
                <a:cs typeface="Roboto Cn"/>
              </a:rPr>
              <a:t>Ancien</a:t>
            </a:r>
            <a:r>
              <a:rPr sz="800" b="1" spc="-27" dirty="0">
                <a:solidFill>
                  <a:srgbClr val="FAFAFA"/>
                </a:solidFill>
                <a:latin typeface="Roboto Cn"/>
                <a:cs typeface="Roboto Cn"/>
              </a:rPr>
              <a:t> </a:t>
            </a:r>
            <a:r>
              <a:rPr sz="800" b="1" dirty="0">
                <a:solidFill>
                  <a:srgbClr val="FAFAFA"/>
                </a:solidFill>
                <a:latin typeface="Roboto Cn"/>
                <a:cs typeface="Roboto Cn"/>
              </a:rPr>
              <a:t>et</a:t>
            </a:r>
            <a:r>
              <a:rPr sz="800" b="1" spc="-33" dirty="0">
                <a:solidFill>
                  <a:srgbClr val="FAFAFA"/>
                </a:solidFill>
                <a:latin typeface="Roboto Cn"/>
                <a:cs typeface="Roboto Cn"/>
              </a:rPr>
              <a:t> </a:t>
            </a:r>
            <a:r>
              <a:rPr sz="800" b="1" dirty="0">
                <a:solidFill>
                  <a:srgbClr val="FAFAFA"/>
                </a:solidFill>
                <a:latin typeface="Roboto Cn"/>
                <a:cs typeface="Roboto Cn"/>
              </a:rPr>
              <a:t>aléatoire</a:t>
            </a:r>
            <a:endParaRPr sz="800">
              <a:latin typeface="Roboto Cn"/>
              <a:cs typeface="Roboto C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410574" y="2102762"/>
            <a:ext cx="70696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b="1" dirty="0">
                <a:solidFill>
                  <a:srgbClr val="FAFAFA"/>
                </a:solidFill>
                <a:latin typeface="Roboto Cn"/>
                <a:cs typeface="Roboto Cn"/>
              </a:rPr>
              <a:t>Ancien</a:t>
            </a:r>
            <a:r>
              <a:rPr sz="800" b="1" spc="-27" dirty="0">
                <a:solidFill>
                  <a:srgbClr val="FAFAFA"/>
                </a:solidFill>
                <a:latin typeface="Roboto Cn"/>
                <a:cs typeface="Roboto Cn"/>
              </a:rPr>
              <a:t> </a:t>
            </a:r>
            <a:r>
              <a:rPr sz="800" b="1" spc="-7" dirty="0">
                <a:solidFill>
                  <a:srgbClr val="FAFAFA"/>
                </a:solidFill>
                <a:latin typeface="Roboto Cn"/>
                <a:cs typeface="Roboto Cn"/>
              </a:rPr>
              <a:t>économe</a:t>
            </a:r>
            <a:endParaRPr sz="800">
              <a:latin typeface="Roboto Cn"/>
              <a:cs typeface="Roboto C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39295" y="2701970"/>
            <a:ext cx="84920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b="1" spc="-7" dirty="0">
                <a:solidFill>
                  <a:srgbClr val="FAFAFA"/>
                </a:solidFill>
                <a:latin typeface="Roboto Cn"/>
                <a:cs typeface="Roboto Cn"/>
              </a:rPr>
              <a:t>Nouveau</a:t>
            </a:r>
            <a:r>
              <a:rPr sz="800" b="1" spc="-13" dirty="0">
                <a:solidFill>
                  <a:srgbClr val="FAFAFA"/>
                </a:solidFill>
                <a:latin typeface="Roboto Cn"/>
                <a:cs typeface="Roboto Cn"/>
              </a:rPr>
              <a:t> </a:t>
            </a:r>
            <a:r>
              <a:rPr sz="800" b="1" dirty="0">
                <a:solidFill>
                  <a:srgbClr val="FAFAFA"/>
                </a:solidFill>
                <a:latin typeface="Roboto Cn"/>
                <a:cs typeface="Roboto Cn"/>
              </a:rPr>
              <a:t>et</a:t>
            </a:r>
            <a:r>
              <a:rPr sz="800" b="1" spc="-13" dirty="0">
                <a:solidFill>
                  <a:srgbClr val="FAFAFA"/>
                </a:solidFill>
                <a:latin typeface="Roboto Cn"/>
                <a:cs typeface="Roboto Cn"/>
              </a:rPr>
              <a:t> </a:t>
            </a:r>
            <a:r>
              <a:rPr sz="800" b="1" spc="-7" dirty="0">
                <a:solidFill>
                  <a:srgbClr val="FAFAFA"/>
                </a:solidFill>
                <a:latin typeface="Roboto Cn"/>
                <a:cs typeface="Roboto Cn"/>
              </a:rPr>
              <a:t>satisfait</a:t>
            </a:r>
            <a:endParaRPr sz="800">
              <a:latin typeface="Roboto Cn"/>
              <a:cs typeface="Roboto Cn"/>
            </a:endParaRPr>
          </a:p>
        </p:txBody>
      </p:sp>
    </p:spTree>
    <p:extLst>
      <p:ext uri="{BB962C8B-B14F-4D97-AF65-F5344CB8AC3E}">
        <p14:creationId xmlns:p14="http://schemas.microsoft.com/office/powerpoint/2010/main" val="3157353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58D45E1-3406-4A9F-936E-982BCC338E2E}"/>
              </a:ext>
            </a:extLst>
          </p:cNvPr>
          <p:cNvGrpSpPr/>
          <p:nvPr/>
        </p:nvGrpSpPr>
        <p:grpSpPr>
          <a:xfrm>
            <a:off x="2785151" y="2040358"/>
            <a:ext cx="8137772" cy="2853002"/>
            <a:chOff x="6127001" y="975256"/>
            <a:chExt cx="7528172" cy="285300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32343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fr-FR" altLang="ko-KR" sz="8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2</a:t>
              </a:r>
              <a:endParaRPr lang="ko-KR" altLang="en-US" sz="8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E16F429-6192-415F-9755-6EE02C49F2C5}"/>
                </a:ext>
              </a:extLst>
            </p:cNvPr>
            <p:cNvGrpSpPr/>
            <p:nvPr/>
          </p:nvGrpSpPr>
          <p:grpSpPr>
            <a:xfrm>
              <a:off x="7186295" y="1273713"/>
              <a:ext cx="6468878" cy="2554545"/>
              <a:chOff x="7168717" y="1368649"/>
              <a:chExt cx="6468878" cy="2554545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93B75C5-9BDB-4B5F-AB3F-CB12A702F1F8}"/>
                  </a:ext>
                </a:extLst>
              </p:cNvPr>
              <p:cNvSpPr txBox="1"/>
              <p:nvPr/>
            </p:nvSpPr>
            <p:spPr>
              <a:xfrm>
                <a:off x="7168717" y="1736433"/>
                <a:ext cx="44561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91A18A-7559-4485-BC2C-6ACBBA9F87DF}"/>
                  </a:ext>
                </a:extLst>
              </p:cNvPr>
              <p:cNvSpPr txBox="1"/>
              <p:nvPr/>
            </p:nvSpPr>
            <p:spPr>
              <a:xfrm>
                <a:off x="7168717" y="1368649"/>
                <a:ext cx="6468878" cy="255454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4000" b="1" dirty="0" err="1" smtClean="0">
                    <a:solidFill>
                      <a:schemeClr val="accent4"/>
                    </a:solidFill>
                    <a:cs typeface="Arial" pitchFamily="34" charset="0"/>
                  </a:rPr>
                  <a:t>OPTICS:Ordering</a:t>
                </a:r>
                <a:r>
                  <a:rPr lang="en-US" altLang="ko-KR" sz="4000" b="1" dirty="0" smtClean="0">
                    <a:solidFill>
                      <a:schemeClr val="accent4"/>
                    </a:solidFill>
                    <a:cs typeface="Arial" pitchFamily="34" charset="0"/>
                  </a:rPr>
                  <a:t> Points </a:t>
                </a:r>
                <a:r>
                  <a:rPr lang="en-US" altLang="ko-KR" sz="4000" b="1" dirty="0">
                    <a:solidFill>
                      <a:schemeClr val="accent4"/>
                    </a:solidFill>
                    <a:cs typeface="Arial" pitchFamily="34" charset="0"/>
                  </a:rPr>
                  <a:t>To Identify the  </a:t>
                </a:r>
                <a:r>
                  <a:rPr lang="en-US" altLang="ko-KR" sz="4000" b="1" dirty="0" smtClean="0">
                    <a:solidFill>
                      <a:schemeClr val="accent4"/>
                    </a:solidFill>
                    <a:cs typeface="Arial" pitchFamily="34" charset="0"/>
                  </a:rPr>
                  <a:t>Clustering  </a:t>
                </a:r>
                <a:r>
                  <a:rPr lang="en-US" altLang="ko-KR" sz="4000" b="1" dirty="0">
                    <a:solidFill>
                      <a:schemeClr val="accent4"/>
                    </a:solidFill>
                    <a:cs typeface="Arial" pitchFamily="34" charset="0"/>
                  </a:rPr>
                  <a:t>Structure</a:t>
                </a:r>
                <a:endParaRPr lang="ko-KR" altLang="en-US" sz="4000" b="1" dirty="0">
                  <a:solidFill>
                    <a:schemeClr val="accent4"/>
                  </a:solidFill>
                  <a:cs typeface="Arial" pitchFamily="34" charset="0"/>
                </a:endParaRPr>
              </a:p>
              <a:p>
                <a:endParaRPr lang="ko-KR" altLang="en-US" sz="40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6" name="Diamond 15">
            <a:extLst>
              <a:ext uri="{FF2B5EF4-FFF2-40B4-BE49-F238E27FC236}">
                <a16:creationId xmlns:a16="http://schemas.microsoft.com/office/drawing/2014/main" id="{054C6852-9435-4614-9AEA-A0630E3781E5}"/>
              </a:ext>
            </a:extLst>
          </p:cNvPr>
          <p:cNvSpPr/>
          <p:nvPr/>
        </p:nvSpPr>
        <p:spPr>
          <a:xfrm>
            <a:off x="2104559" y="2483784"/>
            <a:ext cx="436586" cy="436586"/>
          </a:xfrm>
          <a:prstGeom prst="diamond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054C6852-9435-4614-9AEA-A0630E3781E5}"/>
              </a:ext>
            </a:extLst>
          </p:cNvPr>
          <p:cNvSpPr/>
          <p:nvPr/>
        </p:nvSpPr>
        <p:spPr>
          <a:xfrm>
            <a:off x="2322852" y="2483784"/>
            <a:ext cx="436586" cy="436586"/>
          </a:xfrm>
          <a:prstGeom prst="diamond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4868FC3E-D260-4335-BBC6-40B65794623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1C680976-A67E-4214-ADE9-8FD1A06F9B6F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22">
            <a:extLst>
              <a:ext uri="{FF2B5EF4-FFF2-40B4-BE49-F238E27FC236}">
                <a16:creationId xmlns:a16="http://schemas.microsoft.com/office/drawing/2014/main" id="{2E8858C0-4B16-4776-ACFB-E3D09DC58CE1}"/>
              </a:ext>
            </a:extLst>
          </p:cNvPr>
          <p:cNvCxnSpPr>
            <a:stCxn id="21" idx="6"/>
            <a:endCxn id="22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Oval 23">
            <a:extLst>
              <a:ext uri="{FF2B5EF4-FFF2-40B4-BE49-F238E27FC236}">
                <a16:creationId xmlns:a16="http://schemas.microsoft.com/office/drawing/2014/main" id="{4C74A6AF-E84A-4C79-A339-2BE5AE05E26C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24">
            <a:extLst>
              <a:ext uri="{FF2B5EF4-FFF2-40B4-BE49-F238E27FC236}">
                <a16:creationId xmlns:a16="http://schemas.microsoft.com/office/drawing/2014/main" id="{168723EB-EE29-4FE6-9996-FF237562E19F}"/>
              </a:ext>
            </a:extLst>
          </p:cNvPr>
          <p:cNvCxnSpPr>
            <a:endCxn id="41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11">
            <a:extLst>
              <a:ext uri="{FF2B5EF4-FFF2-40B4-BE49-F238E27FC236}">
                <a16:creationId xmlns:a16="http://schemas.microsoft.com/office/drawing/2014/main" id="{C1A842DF-9682-4B35-8285-F8CB20916420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70635EFE-478F-4D2C-95E9-2B46F3C994B1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Oval 23">
            <a:extLst>
              <a:ext uri="{FF2B5EF4-FFF2-40B4-BE49-F238E27FC236}">
                <a16:creationId xmlns:a16="http://schemas.microsoft.com/office/drawing/2014/main" id="{EF5D8D97-045C-4A0A-BD66-0120F462221E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24">
            <a:extLst>
              <a:ext uri="{FF2B5EF4-FFF2-40B4-BE49-F238E27FC236}">
                <a16:creationId xmlns:a16="http://schemas.microsoft.com/office/drawing/2014/main" id="{1679590F-C509-4E0F-9704-2F686B412866}"/>
              </a:ext>
            </a:extLst>
          </p:cNvPr>
          <p:cNvCxnSpPr>
            <a:endCxn id="45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Oval 23">
            <a:extLst>
              <a:ext uri="{FF2B5EF4-FFF2-40B4-BE49-F238E27FC236}">
                <a16:creationId xmlns:a16="http://schemas.microsoft.com/office/drawing/2014/main" id="{951F3F36-CB9D-4184-8855-6F98AB3A03A8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24">
            <a:extLst>
              <a:ext uri="{FF2B5EF4-FFF2-40B4-BE49-F238E27FC236}">
                <a16:creationId xmlns:a16="http://schemas.microsoft.com/office/drawing/2014/main" id="{1D907B3B-D6A4-4CB9-9E7C-73A85E539E3A}"/>
              </a:ext>
            </a:extLst>
          </p:cNvPr>
          <p:cNvCxnSpPr>
            <a:endCxn id="47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2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9642" y="527379"/>
            <a:ext cx="365675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193" dirty="0">
                <a:solidFill>
                  <a:schemeClr val="bg1"/>
                </a:solidFill>
              </a:rPr>
              <a:t>OPTICS</a:t>
            </a:r>
            <a:r>
              <a:rPr spc="-187" dirty="0">
                <a:solidFill>
                  <a:schemeClr val="bg1"/>
                </a:solidFill>
              </a:rPr>
              <a:t> </a:t>
            </a:r>
            <a:r>
              <a:rPr spc="-313" dirty="0">
                <a:solidFill>
                  <a:schemeClr val="bg1"/>
                </a:solidFill>
              </a:rPr>
              <a:t>:</a:t>
            </a:r>
            <a:r>
              <a:rPr spc="-152" dirty="0">
                <a:solidFill>
                  <a:schemeClr val="bg1"/>
                </a:solidFill>
              </a:rPr>
              <a:t> </a:t>
            </a:r>
            <a:r>
              <a:rPr spc="-127" dirty="0">
                <a:solidFill>
                  <a:schemeClr val="bg1"/>
                </a:solidFill>
              </a:rPr>
              <a:t>P</a:t>
            </a:r>
            <a:r>
              <a:rPr spc="-180" dirty="0">
                <a:solidFill>
                  <a:schemeClr val="bg1"/>
                </a:solidFill>
              </a:rPr>
              <a:t>re-processing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793916" y="527379"/>
          <a:ext cx="3979334" cy="59123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9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9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265">
                <a:tc gridSpan="2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b="1" spc="5" dirty="0">
                          <a:solidFill>
                            <a:srgbClr val="FFFFFF"/>
                          </a:solidFill>
                          <a:latin typeface="Roboto Cn"/>
                          <a:cs typeface="Roboto Cn"/>
                        </a:rPr>
                        <a:t>Features</a:t>
                      </a:r>
                      <a:r>
                        <a:rPr sz="1900" b="1" spc="-20" dirty="0">
                          <a:solidFill>
                            <a:srgbClr val="FFFFFF"/>
                          </a:solidFill>
                          <a:latin typeface="Roboto Cn"/>
                          <a:cs typeface="Roboto Cn"/>
                        </a:rPr>
                        <a:t> </a:t>
                      </a:r>
                      <a:r>
                        <a:rPr sz="1900" b="1" spc="10" dirty="0">
                          <a:solidFill>
                            <a:srgbClr val="FFFFFF"/>
                          </a:solidFill>
                          <a:latin typeface="Roboto Cn"/>
                          <a:cs typeface="Roboto Cn"/>
                        </a:rPr>
                        <a:t>selections:</a:t>
                      </a:r>
                      <a:r>
                        <a:rPr sz="1900" b="1" spc="-15" dirty="0">
                          <a:solidFill>
                            <a:srgbClr val="FFFFFF"/>
                          </a:solidFill>
                          <a:latin typeface="Roboto Cn"/>
                          <a:cs typeface="Roboto Cn"/>
                        </a:rPr>
                        <a:t> </a:t>
                      </a:r>
                      <a:r>
                        <a:rPr sz="19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8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FC53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600" b="1" spc="5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price_mean</a:t>
                      </a:r>
                      <a:endParaRPr sz="1600">
                        <a:latin typeface="Roboto Cn"/>
                        <a:cs typeface="Roboto Cn"/>
                      </a:endParaRPr>
                    </a:p>
                  </a:txBody>
                  <a:tcPr marL="0" marR="0" marT="174413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542290" marR="271780" indent="-26416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Le</a:t>
                      </a:r>
                      <a:r>
                        <a:rPr sz="12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prix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moyen</a:t>
                      </a:r>
                      <a:r>
                        <a:rPr sz="12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des </a:t>
                      </a:r>
                      <a:r>
                        <a:rPr sz="12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produits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600" b="1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order_item_mean</a:t>
                      </a:r>
                      <a:endParaRPr sz="1600">
                        <a:latin typeface="Roboto Cn"/>
                        <a:cs typeface="Roboto Cn"/>
                      </a:endParaRPr>
                    </a:p>
                  </a:txBody>
                  <a:tcPr marL="0" marR="0" marT="174413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173990" marR="167005" indent="7302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Nombre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moyen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des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produit</a:t>
                      </a:r>
                      <a:r>
                        <a:rPr sz="12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par</a:t>
                      </a:r>
                      <a:r>
                        <a:rPr sz="12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commande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600" b="1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product_nbr</a:t>
                      </a:r>
                      <a:endParaRPr sz="1600">
                        <a:latin typeface="Roboto Cn"/>
                        <a:cs typeface="Roboto Cn"/>
                      </a:endParaRPr>
                    </a:p>
                  </a:txBody>
                  <a:tcPr marL="0" marR="0" marT="174413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173990" marR="165735" indent="-25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Le nombre de 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différent </a:t>
                      </a:r>
                      <a:r>
                        <a:rPr sz="12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produit</a:t>
                      </a:r>
                      <a:r>
                        <a:rPr sz="12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par</a:t>
                      </a:r>
                      <a:r>
                        <a:rPr sz="12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commande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600" b="1" spc="10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seller_Nbr</a:t>
                      </a:r>
                      <a:endParaRPr sz="1600">
                        <a:latin typeface="Roboto Cn"/>
                        <a:cs typeface="Roboto Cn"/>
                      </a:endParaRPr>
                    </a:p>
                  </a:txBody>
                  <a:tcPr marL="0" marR="0" marT="174413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221615" marR="214629" indent="889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La période depuis la </a:t>
                      </a:r>
                      <a:r>
                        <a:rPr sz="12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premièr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commande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Frequency_age</a:t>
                      </a:r>
                      <a:endParaRPr sz="1600">
                        <a:latin typeface="Roboto Cn"/>
                        <a:cs typeface="Roboto Cn"/>
                      </a:endParaRPr>
                    </a:p>
                  </a:txBody>
                  <a:tcPr marL="0" marR="0" marT="4233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1200" spc="-30" dirty="0">
                          <a:latin typeface="Arial MT"/>
                          <a:cs typeface="Arial MT"/>
                        </a:rPr>
                        <a:t>Taux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d’achat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par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jour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832">
                <a:tc>
                  <a:txBody>
                    <a:bodyPr/>
                    <a:lstStyle/>
                    <a:p>
                      <a:pPr marL="628015" marR="97155" indent="-52324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500" b="1" spc="-5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p</a:t>
                      </a:r>
                      <a:r>
                        <a:rPr sz="1500" b="1" spc="-10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a</a:t>
                      </a:r>
                      <a:r>
                        <a:rPr sz="1500" b="1" spc="-5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yment_installments_  sum</a:t>
                      </a:r>
                      <a:endParaRPr sz="1500">
                        <a:latin typeface="Roboto Cn"/>
                        <a:cs typeface="Roboto Cn"/>
                      </a:endParaRPr>
                    </a:p>
                  </a:txBody>
                  <a:tcPr marL="0" marR="0" marT="127847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10540" marR="152400" indent="-35306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nombre</a:t>
                      </a:r>
                      <a:r>
                        <a:rPr sz="12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de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tranches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de </a:t>
                      </a:r>
                      <a:r>
                        <a:rPr sz="12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paiement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4233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7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5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age</a:t>
                      </a:r>
                      <a:endParaRPr sz="1600">
                        <a:latin typeface="Roboto Cn"/>
                        <a:cs typeface="Roboto Cn"/>
                      </a:endParaRPr>
                    </a:p>
                  </a:txBody>
                  <a:tcPr marL="0" marR="0" marT="4233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21615" marR="214629" indent="889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La période depuis la </a:t>
                      </a:r>
                      <a:r>
                        <a:rPr sz="12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premièr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commande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4233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924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5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item_Monetary</a:t>
                      </a:r>
                      <a:endParaRPr sz="1600">
                        <a:latin typeface="Roboto Cn"/>
                        <a:cs typeface="Roboto Cn"/>
                      </a:endParaRPr>
                    </a:p>
                  </a:txBody>
                  <a:tcPr marL="0" marR="0" marT="2540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208915" marR="201295" indent="-190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Panier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moyen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par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 client(montant/nbr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 de 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commande)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43346" y="1619056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Choix </a:t>
            </a:r>
            <a:r>
              <a:rPr lang="fr-FR" dirty="0">
                <a:solidFill>
                  <a:schemeClr val="bg1"/>
                </a:solidFill>
              </a:rPr>
              <a:t>OPTICS: s’appuie sur la densité estimée des clusters pour faire  la </a:t>
            </a:r>
            <a:r>
              <a:rPr lang="fr-FR" dirty="0" err="1">
                <a:solidFill>
                  <a:schemeClr val="bg1"/>
                </a:solidFill>
              </a:rPr>
              <a:t>classiﬁcation</a:t>
            </a:r>
            <a:r>
              <a:rPr lang="fr-FR" dirty="0">
                <a:solidFill>
                  <a:schemeClr val="bg1"/>
                </a:solidFill>
              </a:rPr>
              <a:t>. On travaille sur un échantillon de 30 000 clients.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 smtClean="0">
              <a:solidFill>
                <a:schemeClr val="bg1"/>
              </a:solidFill>
            </a:endParaRPr>
          </a:p>
          <a:p>
            <a:r>
              <a:rPr lang="fr-FR" dirty="0" err="1" smtClean="0">
                <a:solidFill>
                  <a:schemeClr val="bg1"/>
                </a:solidFill>
              </a:rPr>
              <a:t>PowerTransformer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pour normaliser des distributions.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Transformation </a:t>
            </a:r>
            <a:r>
              <a:rPr lang="fr-FR" dirty="0">
                <a:solidFill>
                  <a:schemeClr val="bg1"/>
                </a:solidFill>
              </a:rPr>
              <a:t>et Mise à l'échelle </a:t>
            </a:r>
            <a:r>
              <a:rPr lang="fr-FR" dirty="0" smtClean="0">
                <a:solidFill>
                  <a:schemeClr val="bg1"/>
                </a:solidFill>
              </a:rPr>
              <a:t>: 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err="1" smtClean="0">
                <a:solidFill>
                  <a:schemeClr val="bg1"/>
                </a:solidFill>
              </a:rPr>
              <a:t>MinMaxScaler,StandardScaler</a:t>
            </a:r>
            <a:r>
              <a:rPr lang="fr-FR" dirty="0">
                <a:solidFill>
                  <a:schemeClr val="bg1"/>
                </a:solidFill>
              </a:rPr>
              <a:t>,  </a:t>
            </a:r>
            <a:endParaRPr lang="fr-FR" dirty="0" smtClean="0">
              <a:solidFill>
                <a:schemeClr val="bg1"/>
              </a:solidFill>
            </a:endParaRPr>
          </a:p>
          <a:p>
            <a:r>
              <a:rPr lang="fr-FR" dirty="0" err="1" smtClean="0">
                <a:solidFill>
                  <a:schemeClr val="bg1"/>
                </a:solidFill>
              </a:rPr>
              <a:t>QuantileTransformer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0920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8733" y="538665"/>
            <a:ext cx="325543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260" dirty="0">
                <a:solidFill>
                  <a:schemeClr val="bg1"/>
                </a:solidFill>
              </a:rPr>
              <a:t>OPTIC+</a:t>
            </a:r>
            <a:r>
              <a:rPr spc="-152" dirty="0">
                <a:solidFill>
                  <a:schemeClr val="bg1"/>
                </a:solidFill>
              </a:rPr>
              <a:t> </a:t>
            </a:r>
            <a:r>
              <a:rPr spc="-180" dirty="0">
                <a:solidFill>
                  <a:schemeClr val="bg1"/>
                </a:solidFill>
              </a:rPr>
              <a:t>M</a:t>
            </a:r>
            <a:r>
              <a:rPr spc="-193" dirty="0">
                <a:solidFill>
                  <a:schemeClr val="bg1"/>
                </a:solidFill>
              </a:rPr>
              <a:t>inMaxScaler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6327" y="3730033"/>
            <a:ext cx="4160340" cy="263501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28851" y="3730033"/>
            <a:ext cx="3906565" cy="263501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8851" y="1136073"/>
            <a:ext cx="8137816" cy="23917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1673" y="1211759"/>
            <a:ext cx="328534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-</a:t>
            </a:r>
            <a:r>
              <a:rPr lang="fr-FR" dirty="0">
                <a:solidFill>
                  <a:schemeClr val="bg1"/>
                </a:solidFill>
              </a:rPr>
              <a:t>Nombre de clusters :5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Client </a:t>
            </a:r>
            <a:r>
              <a:rPr lang="fr-FR" dirty="0">
                <a:solidFill>
                  <a:schemeClr val="bg1"/>
                </a:solidFill>
              </a:rPr>
              <a:t>2 représente les clients  qui payent en une seul fois.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Client </a:t>
            </a:r>
            <a:r>
              <a:rPr lang="fr-FR" dirty="0">
                <a:solidFill>
                  <a:schemeClr val="bg1"/>
                </a:solidFill>
              </a:rPr>
              <a:t>-1 représente les clients  qui achètent plusieurs produits  différents et chez des vendeurs  différents.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On </a:t>
            </a:r>
            <a:r>
              <a:rPr lang="fr-FR" dirty="0">
                <a:solidFill>
                  <a:schemeClr val="bg1"/>
                </a:solidFill>
              </a:rPr>
              <a:t>a 6% de bruit:-Clusters  déséquilibrés mais  interprétables.</a:t>
            </a:r>
          </a:p>
        </p:txBody>
      </p:sp>
    </p:spTree>
    <p:extLst>
      <p:ext uri="{BB962C8B-B14F-4D97-AF65-F5344CB8AC3E}">
        <p14:creationId xmlns:p14="http://schemas.microsoft.com/office/powerpoint/2010/main" val="408397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8733" y="538665"/>
            <a:ext cx="3477260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260" dirty="0">
                <a:solidFill>
                  <a:schemeClr val="bg1"/>
                </a:solidFill>
              </a:rPr>
              <a:t>OPTIC+</a:t>
            </a:r>
            <a:r>
              <a:rPr spc="-152" dirty="0">
                <a:solidFill>
                  <a:schemeClr val="bg1"/>
                </a:solidFill>
              </a:rPr>
              <a:t> </a:t>
            </a:r>
            <a:r>
              <a:rPr spc="-187" dirty="0">
                <a:solidFill>
                  <a:schemeClr val="bg1"/>
                </a:solidFill>
              </a:rPr>
              <a:t>StandardScaler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7003" y="1117601"/>
            <a:ext cx="7945453" cy="232775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9527" y="3622967"/>
            <a:ext cx="3822929" cy="26425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87003" y="3622966"/>
            <a:ext cx="3917699" cy="26425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8733" y="1582940"/>
            <a:ext cx="38129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Nombre de cluster :4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Client </a:t>
            </a:r>
            <a:r>
              <a:rPr lang="fr-FR" dirty="0">
                <a:solidFill>
                  <a:schemeClr val="bg1"/>
                </a:solidFill>
              </a:rPr>
              <a:t>(-1) représente les  clients qui achètent chez  plusieurs vendeurs.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On </a:t>
            </a:r>
            <a:r>
              <a:rPr lang="fr-FR" dirty="0">
                <a:solidFill>
                  <a:schemeClr val="bg1"/>
                </a:solidFill>
              </a:rPr>
              <a:t>a 6% de bruit:-Clusters  déséquilibrés mais  interprétables.</a:t>
            </a:r>
          </a:p>
        </p:txBody>
      </p:sp>
    </p:spTree>
    <p:extLst>
      <p:ext uri="{BB962C8B-B14F-4D97-AF65-F5344CB8AC3E}">
        <p14:creationId xmlns:p14="http://schemas.microsoft.com/office/powerpoint/2010/main" val="1538848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366" y="418201"/>
            <a:ext cx="4445000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233" dirty="0">
                <a:solidFill>
                  <a:schemeClr val="bg1"/>
                </a:solidFill>
              </a:rPr>
              <a:t>OPTICS+</a:t>
            </a:r>
            <a:r>
              <a:rPr spc="-147" dirty="0">
                <a:solidFill>
                  <a:schemeClr val="bg1"/>
                </a:solidFill>
              </a:rPr>
              <a:t> </a:t>
            </a:r>
            <a:r>
              <a:rPr spc="-247" dirty="0">
                <a:solidFill>
                  <a:schemeClr val="bg1"/>
                </a:solidFill>
              </a:rPr>
              <a:t>QuantileTransformer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1306" y="3971034"/>
            <a:ext cx="3984093" cy="271801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90109" y="1459345"/>
            <a:ext cx="7885290" cy="224349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90109" y="3971034"/>
            <a:ext cx="3734336" cy="271801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9309" y="1565428"/>
            <a:ext cx="3731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Nombre </a:t>
            </a:r>
            <a:r>
              <a:rPr lang="fr-FR" dirty="0">
                <a:solidFill>
                  <a:schemeClr val="bg1"/>
                </a:solidFill>
              </a:rPr>
              <a:t>de cluster :6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C</a:t>
            </a:r>
            <a:r>
              <a:rPr lang="fr-FR" dirty="0" smtClean="0">
                <a:solidFill>
                  <a:schemeClr val="bg1"/>
                </a:solidFill>
              </a:rPr>
              <a:t>lient </a:t>
            </a:r>
            <a:r>
              <a:rPr lang="fr-FR" dirty="0">
                <a:solidFill>
                  <a:schemeClr val="bg1"/>
                </a:solidFill>
              </a:rPr>
              <a:t>4 représente les clients qui  achètent chez plusieurs vendeurs.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On </a:t>
            </a:r>
            <a:r>
              <a:rPr lang="fr-FR" dirty="0">
                <a:solidFill>
                  <a:schemeClr val="bg1"/>
                </a:solidFill>
              </a:rPr>
              <a:t>a 23% des données sont des  bruits:-Clusters déséquilibrés  mais  interprétables.</a:t>
            </a:r>
          </a:p>
        </p:txBody>
      </p:sp>
    </p:spTree>
    <p:extLst>
      <p:ext uri="{BB962C8B-B14F-4D97-AF65-F5344CB8AC3E}">
        <p14:creationId xmlns:p14="http://schemas.microsoft.com/office/powerpoint/2010/main" val="3470949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81823" y="489203"/>
            <a:ext cx="318685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167" dirty="0">
                <a:solidFill>
                  <a:schemeClr val="bg1"/>
                </a:solidFill>
              </a:rPr>
              <a:t>Stabilité</a:t>
            </a:r>
            <a:r>
              <a:rPr spc="-152" dirty="0">
                <a:solidFill>
                  <a:schemeClr val="bg1"/>
                </a:solidFill>
              </a:rPr>
              <a:t> </a:t>
            </a:r>
            <a:r>
              <a:rPr spc="-220" dirty="0">
                <a:solidFill>
                  <a:schemeClr val="bg1"/>
                </a:solidFill>
              </a:rPr>
              <a:t>des</a:t>
            </a:r>
            <a:r>
              <a:rPr spc="-152" dirty="0">
                <a:solidFill>
                  <a:schemeClr val="bg1"/>
                </a:solidFill>
              </a:rPr>
              <a:t> </a:t>
            </a:r>
            <a:r>
              <a:rPr spc="-167" dirty="0">
                <a:solidFill>
                  <a:schemeClr val="bg1"/>
                </a:solidFill>
              </a:rPr>
              <a:t>clusters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070764" y="1726276"/>
            <a:ext cx="6743700" cy="4531360"/>
            <a:chOff x="3943699" y="1057724"/>
            <a:chExt cx="5057775" cy="33985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53225" y="1067249"/>
              <a:ext cx="5038375" cy="313591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948462" y="1062487"/>
              <a:ext cx="5048250" cy="3388995"/>
            </a:xfrm>
            <a:custGeom>
              <a:avLst/>
              <a:gdLst/>
              <a:ahLst/>
              <a:cxnLst/>
              <a:rect l="l" t="t" r="r" b="b"/>
              <a:pathLst>
                <a:path w="5048250" h="3388995">
                  <a:moveTo>
                    <a:pt x="0" y="0"/>
                  </a:moveTo>
                  <a:lnTo>
                    <a:pt x="5047900" y="0"/>
                  </a:lnTo>
                  <a:lnTo>
                    <a:pt x="5047900" y="3145443"/>
                  </a:lnTo>
                  <a:lnTo>
                    <a:pt x="0" y="3145443"/>
                  </a:lnTo>
                  <a:lnTo>
                    <a:pt x="0" y="0"/>
                  </a:lnTo>
                  <a:close/>
                </a:path>
                <a:path w="5048250" h="3388995">
                  <a:moveTo>
                    <a:pt x="1852687" y="1901599"/>
                  </a:moveTo>
                  <a:lnTo>
                    <a:pt x="1853307" y="1837099"/>
                  </a:lnTo>
                  <a:lnTo>
                    <a:pt x="1855151" y="1773300"/>
                  </a:lnTo>
                  <a:lnTo>
                    <a:pt x="1858193" y="1710258"/>
                  </a:lnTo>
                  <a:lnTo>
                    <a:pt x="1862408" y="1648031"/>
                  </a:lnTo>
                  <a:lnTo>
                    <a:pt x="1867771" y="1586672"/>
                  </a:lnTo>
                  <a:lnTo>
                    <a:pt x="1874258" y="1526239"/>
                  </a:lnTo>
                  <a:lnTo>
                    <a:pt x="1881841" y="1466786"/>
                  </a:lnTo>
                  <a:lnTo>
                    <a:pt x="1890497" y="1408370"/>
                  </a:lnTo>
                  <a:lnTo>
                    <a:pt x="1900201" y="1351046"/>
                  </a:lnTo>
                  <a:lnTo>
                    <a:pt x="1910926" y="1294871"/>
                  </a:lnTo>
                  <a:lnTo>
                    <a:pt x="1922648" y="1239899"/>
                  </a:lnTo>
                  <a:lnTo>
                    <a:pt x="1935342" y="1186188"/>
                  </a:lnTo>
                  <a:lnTo>
                    <a:pt x="1948983" y="1133792"/>
                  </a:lnTo>
                  <a:lnTo>
                    <a:pt x="1963545" y="1082767"/>
                  </a:lnTo>
                  <a:lnTo>
                    <a:pt x="1979002" y="1033169"/>
                  </a:lnTo>
                  <a:lnTo>
                    <a:pt x="1995331" y="985055"/>
                  </a:lnTo>
                  <a:lnTo>
                    <a:pt x="2012506" y="938479"/>
                  </a:lnTo>
                  <a:lnTo>
                    <a:pt x="2030501" y="893498"/>
                  </a:lnTo>
                  <a:lnTo>
                    <a:pt x="2049292" y="850167"/>
                  </a:lnTo>
                  <a:lnTo>
                    <a:pt x="2068852" y="808542"/>
                  </a:lnTo>
                  <a:lnTo>
                    <a:pt x="2089158" y="768680"/>
                  </a:lnTo>
                  <a:lnTo>
                    <a:pt x="2110184" y="730634"/>
                  </a:lnTo>
                  <a:lnTo>
                    <a:pt x="2131904" y="694463"/>
                  </a:lnTo>
                  <a:lnTo>
                    <a:pt x="2154294" y="660221"/>
                  </a:lnTo>
                  <a:lnTo>
                    <a:pt x="2177328" y="627963"/>
                  </a:lnTo>
                  <a:lnTo>
                    <a:pt x="2200981" y="597747"/>
                  </a:lnTo>
                  <a:lnTo>
                    <a:pt x="2250043" y="543660"/>
                  </a:lnTo>
                  <a:lnTo>
                    <a:pt x="2301280" y="498407"/>
                  </a:lnTo>
                  <a:lnTo>
                    <a:pt x="2354489" y="462432"/>
                  </a:lnTo>
                  <a:lnTo>
                    <a:pt x="2409469" y="436184"/>
                  </a:lnTo>
                  <a:lnTo>
                    <a:pt x="2466019" y="420107"/>
                  </a:lnTo>
                  <a:lnTo>
                    <a:pt x="2523937" y="414649"/>
                  </a:lnTo>
                  <a:lnTo>
                    <a:pt x="2599678" y="424140"/>
                  </a:lnTo>
                  <a:lnTo>
                    <a:pt x="2637009" y="435891"/>
                  </a:lnTo>
                  <a:lnTo>
                    <a:pt x="2673869" y="452211"/>
                  </a:lnTo>
                  <a:lnTo>
                    <a:pt x="2710179" y="473026"/>
                  </a:lnTo>
                  <a:lnTo>
                    <a:pt x="2745854" y="498260"/>
                  </a:lnTo>
                  <a:lnTo>
                    <a:pt x="2780813" y="527837"/>
                  </a:lnTo>
                  <a:lnTo>
                    <a:pt x="2814974" y="561682"/>
                  </a:lnTo>
                  <a:lnTo>
                    <a:pt x="2848255" y="599720"/>
                  </a:lnTo>
                  <a:lnTo>
                    <a:pt x="2880574" y="641876"/>
                  </a:lnTo>
                  <a:lnTo>
                    <a:pt x="2911848" y="688074"/>
                  </a:lnTo>
                  <a:lnTo>
                    <a:pt x="2941995" y="738239"/>
                  </a:lnTo>
                  <a:lnTo>
                    <a:pt x="2970934" y="792295"/>
                  </a:lnTo>
                  <a:lnTo>
                    <a:pt x="2998582" y="850167"/>
                  </a:lnTo>
                  <a:lnTo>
                    <a:pt x="3016188" y="890671"/>
                  </a:lnTo>
                  <a:lnTo>
                    <a:pt x="3033034" y="932472"/>
                  </a:lnTo>
                  <a:lnTo>
                    <a:pt x="3049110" y="975518"/>
                  </a:lnTo>
                  <a:lnTo>
                    <a:pt x="3064404" y="1019753"/>
                  </a:lnTo>
                  <a:lnTo>
                    <a:pt x="3078908" y="1065125"/>
                  </a:lnTo>
                  <a:lnTo>
                    <a:pt x="3092610" y="1111579"/>
                  </a:lnTo>
                  <a:lnTo>
                    <a:pt x="3105502" y="1159061"/>
                  </a:lnTo>
                  <a:lnTo>
                    <a:pt x="3117573" y="1207517"/>
                  </a:lnTo>
                  <a:lnTo>
                    <a:pt x="3128812" y="1256895"/>
                  </a:lnTo>
                  <a:lnTo>
                    <a:pt x="3139210" y="1307138"/>
                  </a:lnTo>
                  <a:lnTo>
                    <a:pt x="3148757" y="1358195"/>
                  </a:lnTo>
                  <a:lnTo>
                    <a:pt x="3157443" y="1410010"/>
                  </a:lnTo>
                  <a:lnTo>
                    <a:pt x="3165257" y="1462530"/>
                  </a:lnTo>
                  <a:lnTo>
                    <a:pt x="3172190" y="1515701"/>
                  </a:lnTo>
                  <a:lnTo>
                    <a:pt x="3178230" y="1569470"/>
                  </a:lnTo>
                  <a:lnTo>
                    <a:pt x="3183370" y="1623781"/>
                  </a:lnTo>
                  <a:lnTo>
                    <a:pt x="3187597" y="1678582"/>
                  </a:lnTo>
                  <a:lnTo>
                    <a:pt x="3190902" y="1733818"/>
                  </a:lnTo>
                  <a:lnTo>
                    <a:pt x="3193276" y="1789436"/>
                  </a:lnTo>
                  <a:lnTo>
                    <a:pt x="3194708" y="1845381"/>
                  </a:lnTo>
                  <a:lnTo>
                    <a:pt x="3195187" y="1901599"/>
                  </a:lnTo>
                  <a:lnTo>
                    <a:pt x="3194567" y="1966100"/>
                  </a:lnTo>
                  <a:lnTo>
                    <a:pt x="3192723" y="2029899"/>
                  </a:lnTo>
                  <a:lnTo>
                    <a:pt x="3189681" y="2092941"/>
                  </a:lnTo>
                  <a:lnTo>
                    <a:pt x="3185466" y="2155168"/>
                  </a:lnTo>
                  <a:lnTo>
                    <a:pt x="3180103" y="2216527"/>
                  </a:lnTo>
                  <a:lnTo>
                    <a:pt x="3173616" y="2276960"/>
                  </a:lnTo>
                  <a:lnTo>
                    <a:pt x="3166033" y="2336413"/>
                  </a:lnTo>
                  <a:lnTo>
                    <a:pt x="3157377" y="2394829"/>
                  </a:lnTo>
                  <a:lnTo>
                    <a:pt x="3147673" y="2452153"/>
                  </a:lnTo>
                  <a:lnTo>
                    <a:pt x="3136948" y="2508328"/>
                  </a:lnTo>
                  <a:lnTo>
                    <a:pt x="3125226" y="2563300"/>
                  </a:lnTo>
                  <a:lnTo>
                    <a:pt x="3112532" y="2617011"/>
                  </a:lnTo>
                  <a:lnTo>
                    <a:pt x="3098891" y="2669407"/>
                  </a:lnTo>
                  <a:lnTo>
                    <a:pt x="3084329" y="2720432"/>
                  </a:lnTo>
                  <a:lnTo>
                    <a:pt x="3068872" y="2770030"/>
                  </a:lnTo>
                  <a:lnTo>
                    <a:pt x="3052543" y="2818144"/>
                  </a:lnTo>
                  <a:lnTo>
                    <a:pt x="3035368" y="2864720"/>
                  </a:lnTo>
                  <a:lnTo>
                    <a:pt x="3017373" y="2909701"/>
                  </a:lnTo>
                  <a:lnTo>
                    <a:pt x="2998582" y="2953032"/>
                  </a:lnTo>
                  <a:lnTo>
                    <a:pt x="2979022" y="2994657"/>
                  </a:lnTo>
                  <a:lnTo>
                    <a:pt x="2958716" y="3034520"/>
                  </a:lnTo>
                  <a:lnTo>
                    <a:pt x="2937690" y="3072565"/>
                  </a:lnTo>
                  <a:lnTo>
                    <a:pt x="2915970" y="3108736"/>
                  </a:lnTo>
                  <a:lnTo>
                    <a:pt x="2893580" y="3142978"/>
                  </a:lnTo>
                  <a:lnTo>
                    <a:pt x="2870546" y="3175236"/>
                  </a:lnTo>
                  <a:lnTo>
                    <a:pt x="2846893" y="3205452"/>
                  </a:lnTo>
                  <a:lnTo>
                    <a:pt x="2797831" y="3259539"/>
                  </a:lnTo>
                  <a:lnTo>
                    <a:pt x="2746594" y="3304792"/>
                  </a:lnTo>
                  <a:lnTo>
                    <a:pt x="2693385" y="3340767"/>
                  </a:lnTo>
                  <a:lnTo>
                    <a:pt x="2638405" y="3367015"/>
                  </a:lnTo>
                  <a:lnTo>
                    <a:pt x="2581855" y="3383091"/>
                  </a:lnTo>
                  <a:lnTo>
                    <a:pt x="2523937" y="3388549"/>
                  </a:lnTo>
                  <a:lnTo>
                    <a:pt x="2466019" y="3383091"/>
                  </a:lnTo>
                  <a:lnTo>
                    <a:pt x="2409469" y="3367015"/>
                  </a:lnTo>
                  <a:lnTo>
                    <a:pt x="2354489" y="3340767"/>
                  </a:lnTo>
                  <a:lnTo>
                    <a:pt x="2301280" y="3304792"/>
                  </a:lnTo>
                  <a:lnTo>
                    <a:pt x="2250043" y="3259539"/>
                  </a:lnTo>
                  <a:lnTo>
                    <a:pt x="2200981" y="3205452"/>
                  </a:lnTo>
                  <a:lnTo>
                    <a:pt x="2177328" y="3175236"/>
                  </a:lnTo>
                  <a:lnTo>
                    <a:pt x="2154294" y="3142978"/>
                  </a:lnTo>
                  <a:lnTo>
                    <a:pt x="2131904" y="3108736"/>
                  </a:lnTo>
                  <a:lnTo>
                    <a:pt x="2110184" y="3072565"/>
                  </a:lnTo>
                  <a:lnTo>
                    <a:pt x="2089158" y="3034520"/>
                  </a:lnTo>
                  <a:lnTo>
                    <a:pt x="2068852" y="2994657"/>
                  </a:lnTo>
                  <a:lnTo>
                    <a:pt x="2049292" y="2953032"/>
                  </a:lnTo>
                  <a:lnTo>
                    <a:pt x="2030501" y="2909701"/>
                  </a:lnTo>
                  <a:lnTo>
                    <a:pt x="2012506" y="2864720"/>
                  </a:lnTo>
                  <a:lnTo>
                    <a:pt x="1995331" y="2818144"/>
                  </a:lnTo>
                  <a:lnTo>
                    <a:pt x="1979002" y="2770030"/>
                  </a:lnTo>
                  <a:lnTo>
                    <a:pt x="1963545" y="2720432"/>
                  </a:lnTo>
                  <a:lnTo>
                    <a:pt x="1948983" y="2669407"/>
                  </a:lnTo>
                  <a:lnTo>
                    <a:pt x="1935342" y="2617011"/>
                  </a:lnTo>
                  <a:lnTo>
                    <a:pt x="1922648" y="2563300"/>
                  </a:lnTo>
                  <a:lnTo>
                    <a:pt x="1910926" y="2508328"/>
                  </a:lnTo>
                  <a:lnTo>
                    <a:pt x="1900201" y="2452153"/>
                  </a:lnTo>
                  <a:lnTo>
                    <a:pt x="1890497" y="2394829"/>
                  </a:lnTo>
                  <a:lnTo>
                    <a:pt x="1881841" y="2336413"/>
                  </a:lnTo>
                  <a:lnTo>
                    <a:pt x="1874258" y="2276960"/>
                  </a:lnTo>
                  <a:lnTo>
                    <a:pt x="1867771" y="2216527"/>
                  </a:lnTo>
                  <a:lnTo>
                    <a:pt x="1862408" y="2155168"/>
                  </a:lnTo>
                  <a:lnTo>
                    <a:pt x="1858193" y="2092941"/>
                  </a:lnTo>
                  <a:lnTo>
                    <a:pt x="1855151" y="2029899"/>
                  </a:lnTo>
                  <a:lnTo>
                    <a:pt x="1853307" y="1966100"/>
                  </a:lnTo>
                  <a:lnTo>
                    <a:pt x="1852687" y="1901599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67531"/>
          </a:xfrm>
          <a:prstGeom prst="rect">
            <a:avLst/>
          </a:prstGeom>
        </p:spPr>
        <p:txBody>
          <a:bodyPr vert="horz" wrap="square" lIns="0" tIns="847" rIns="0" bIns="0" rtlCol="0">
            <a:spAutoFit/>
          </a:bodyPr>
          <a:lstStyle/>
          <a:p>
            <a:pPr marL="50799">
              <a:spcBef>
                <a:spcPts val="7"/>
              </a:spcBef>
            </a:pPr>
            <a:endParaRPr spc="-120" dirty="0"/>
          </a:p>
        </p:txBody>
      </p:sp>
      <p:sp>
        <p:nvSpPr>
          <p:cNvPr id="9" name="Rectangle 8"/>
          <p:cNvSpPr/>
          <p:nvPr/>
        </p:nvSpPr>
        <p:spPr>
          <a:xfrm>
            <a:off x="248806" y="1732627"/>
            <a:ext cx="48214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les </a:t>
            </a:r>
            <a:r>
              <a:rPr lang="fr-FR" dirty="0">
                <a:solidFill>
                  <a:schemeClr val="bg1"/>
                </a:solidFill>
              </a:rPr>
              <a:t>3 modèles sont stables mais on retient le  </a:t>
            </a:r>
            <a:r>
              <a:rPr lang="fr-FR" dirty="0" err="1">
                <a:solidFill>
                  <a:schemeClr val="bg1"/>
                </a:solidFill>
              </a:rPr>
              <a:t>StandardScaler</a:t>
            </a:r>
            <a:r>
              <a:rPr lang="fr-FR" dirty="0">
                <a:solidFill>
                  <a:schemeClr val="bg1"/>
                </a:solidFill>
              </a:rPr>
              <a:t> car il donne un meilleur score  de silhouette à 0.23.</a:t>
            </a:r>
          </a:p>
        </p:txBody>
      </p:sp>
    </p:spTree>
    <p:extLst>
      <p:ext uri="{BB962C8B-B14F-4D97-AF65-F5344CB8AC3E}">
        <p14:creationId xmlns:p14="http://schemas.microsoft.com/office/powerpoint/2010/main" val="2162864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29888" y="606790"/>
            <a:ext cx="2505285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293" dirty="0">
                <a:solidFill>
                  <a:schemeClr val="bg1"/>
                </a:solidFill>
              </a:rPr>
              <a:t>INTERPRETATION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36250" y="1697996"/>
            <a:ext cx="42819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Client </a:t>
            </a:r>
            <a:r>
              <a:rPr lang="fr-FR" dirty="0">
                <a:solidFill>
                  <a:schemeClr val="bg1"/>
                </a:solidFill>
              </a:rPr>
              <a:t>2, 1 et 5  sont </a:t>
            </a:r>
            <a:r>
              <a:rPr lang="fr-FR" dirty="0" smtClean="0">
                <a:solidFill>
                  <a:schemeClr val="bg1"/>
                </a:solidFill>
              </a:rPr>
              <a:t>satisfaits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Client 5 est </a:t>
            </a:r>
            <a:r>
              <a:rPr lang="fr-FR" dirty="0" smtClean="0">
                <a:solidFill>
                  <a:schemeClr val="bg1"/>
                </a:solidFill>
              </a:rPr>
              <a:t>nouveau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Client 2 paye en seule </a:t>
            </a:r>
            <a:r>
              <a:rPr lang="fr-FR" dirty="0" smtClean="0">
                <a:solidFill>
                  <a:schemeClr val="bg1"/>
                </a:solidFill>
              </a:rPr>
              <a:t>fois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Client 4 et 3 sont les moins  </a:t>
            </a:r>
            <a:r>
              <a:rPr lang="fr-FR" dirty="0" smtClean="0">
                <a:solidFill>
                  <a:schemeClr val="bg1"/>
                </a:solidFill>
              </a:rPr>
              <a:t>satisfaits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Client </a:t>
            </a:r>
            <a:r>
              <a:rPr lang="fr-FR" dirty="0">
                <a:solidFill>
                  <a:schemeClr val="bg1"/>
                </a:solidFill>
              </a:rPr>
              <a:t>3  est le plus dépensier et qui a  acheté au moins 2 </a:t>
            </a:r>
            <a:r>
              <a:rPr lang="fr-FR" dirty="0" smtClean="0">
                <a:solidFill>
                  <a:schemeClr val="bg1"/>
                </a:solidFill>
              </a:rPr>
              <a:t>articles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8" name="object 11"/>
          <p:cNvGrpSpPr/>
          <p:nvPr/>
        </p:nvGrpSpPr>
        <p:grpSpPr>
          <a:xfrm>
            <a:off x="0" y="631834"/>
            <a:ext cx="12281920" cy="6226166"/>
            <a:chOff x="57250" y="152400"/>
            <a:chExt cx="9211440" cy="4669624"/>
          </a:xfrm>
        </p:grpSpPr>
        <p:sp>
          <p:nvSpPr>
            <p:cNvPr id="9" name="object 12"/>
            <p:cNvSpPr/>
            <p:nvPr/>
          </p:nvSpPr>
          <p:spPr>
            <a:xfrm>
              <a:off x="1066113" y="484947"/>
              <a:ext cx="120650" cy="24130"/>
            </a:xfrm>
            <a:custGeom>
              <a:avLst/>
              <a:gdLst/>
              <a:ahLst/>
              <a:cxnLst/>
              <a:rect l="l" t="t" r="r" b="b"/>
              <a:pathLst>
                <a:path w="120650" h="24129">
                  <a:moveTo>
                    <a:pt x="114385" y="23880"/>
                  </a:moveTo>
                  <a:lnTo>
                    <a:pt x="5936" y="23880"/>
                  </a:lnTo>
                  <a:lnTo>
                    <a:pt x="0" y="18521"/>
                  </a:lnTo>
                  <a:lnTo>
                    <a:pt x="0" y="5358"/>
                  </a:lnTo>
                  <a:lnTo>
                    <a:pt x="5936" y="0"/>
                  </a:lnTo>
                  <a:lnTo>
                    <a:pt x="13208" y="0"/>
                  </a:lnTo>
                  <a:lnTo>
                    <a:pt x="114385" y="0"/>
                  </a:lnTo>
                  <a:lnTo>
                    <a:pt x="120321" y="5358"/>
                  </a:lnTo>
                  <a:lnTo>
                    <a:pt x="120321" y="18521"/>
                  </a:lnTo>
                  <a:lnTo>
                    <a:pt x="114385" y="23880"/>
                  </a:lnTo>
                  <a:close/>
                </a:path>
              </a:pathLst>
            </a:custGeom>
            <a:solidFill>
              <a:srgbClr val="33253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3"/>
            <p:cNvSpPr/>
            <p:nvPr/>
          </p:nvSpPr>
          <p:spPr>
            <a:xfrm>
              <a:off x="5616249" y="274174"/>
              <a:ext cx="492125" cy="1465580"/>
            </a:xfrm>
            <a:custGeom>
              <a:avLst/>
              <a:gdLst/>
              <a:ahLst/>
              <a:cxnLst/>
              <a:rect l="l" t="t" r="r" b="b"/>
              <a:pathLst>
                <a:path w="492125" h="1465580">
                  <a:moveTo>
                    <a:pt x="0" y="732749"/>
                  </a:moveTo>
                  <a:lnTo>
                    <a:pt x="1125" y="662181"/>
                  </a:lnTo>
                  <a:lnTo>
                    <a:pt x="4433" y="593510"/>
                  </a:lnTo>
                  <a:lnTo>
                    <a:pt x="9819" y="527044"/>
                  </a:lnTo>
                  <a:lnTo>
                    <a:pt x="17182" y="463090"/>
                  </a:lnTo>
                  <a:lnTo>
                    <a:pt x="26418" y="401955"/>
                  </a:lnTo>
                  <a:lnTo>
                    <a:pt x="37424" y="343947"/>
                  </a:lnTo>
                  <a:lnTo>
                    <a:pt x="50097" y="289371"/>
                  </a:lnTo>
                  <a:lnTo>
                    <a:pt x="64334" y="238536"/>
                  </a:lnTo>
                  <a:lnTo>
                    <a:pt x="80033" y="191748"/>
                  </a:lnTo>
                  <a:lnTo>
                    <a:pt x="97089" y="149315"/>
                  </a:lnTo>
                  <a:lnTo>
                    <a:pt x="115400" y="111543"/>
                  </a:lnTo>
                  <a:lnTo>
                    <a:pt x="134862" y="78740"/>
                  </a:lnTo>
                  <a:lnTo>
                    <a:pt x="176832" y="29267"/>
                  </a:lnTo>
                  <a:lnTo>
                    <a:pt x="222172" y="3354"/>
                  </a:lnTo>
                  <a:lnTo>
                    <a:pt x="245849" y="0"/>
                  </a:lnTo>
                  <a:lnTo>
                    <a:pt x="309653" y="25104"/>
                  </a:lnTo>
                  <a:lnTo>
                    <a:pt x="339932" y="55777"/>
                  </a:lnTo>
                  <a:lnTo>
                    <a:pt x="368620" y="97901"/>
                  </a:lnTo>
                  <a:lnTo>
                    <a:pt x="395334" y="151005"/>
                  </a:lnTo>
                  <a:lnTo>
                    <a:pt x="419692" y="214617"/>
                  </a:lnTo>
                  <a:lnTo>
                    <a:pt x="432912" y="257270"/>
                  </a:lnTo>
                  <a:lnTo>
                    <a:pt x="444885" y="302615"/>
                  </a:lnTo>
                  <a:lnTo>
                    <a:pt x="455578" y="350405"/>
                  </a:lnTo>
                  <a:lnTo>
                    <a:pt x="464956" y="400395"/>
                  </a:lnTo>
                  <a:lnTo>
                    <a:pt x="472985" y="452338"/>
                  </a:lnTo>
                  <a:lnTo>
                    <a:pt x="479631" y="505989"/>
                  </a:lnTo>
                  <a:lnTo>
                    <a:pt x="484860" y="561102"/>
                  </a:lnTo>
                  <a:lnTo>
                    <a:pt x="488637" y="617430"/>
                  </a:lnTo>
                  <a:lnTo>
                    <a:pt x="490928" y="674728"/>
                  </a:lnTo>
                  <a:lnTo>
                    <a:pt x="491699" y="732749"/>
                  </a:lnTo>
                  <a:lnTo>
                    <a:pt x="490574" y="803318"/>
                  </a:lnTo>
                  <a:lnTo>
                    <a:pt x="487266" y="871989"/>
                  </a:lnTo>
                  <a:lnTo>
                    <a:pt x="481880" y="938455"/>
                  </a:lnTo>
                  <a:lnTo>
                    <a:pt x="474517" y="1002409"/>
                  </a:lnTo>
                  <a:lnTo>
                    <a:pt x="465281" y="1063544"/>
                  </a:lnTo>
                  <a:lnTo>
                    <a:pt x="454275" y="1121552"/>
                  </a:lnTo>
                  <a:lnTo>
                    <a:pt x="441602" y="1176128"/>
                  </a:lnTo>
                  <a:lnTo>
                    <a:pt x="427365" y="1226963"/>
                  </a:lnTo>
                  <a:lnTo>
                    <a:pt x="411666" y="1273751"/>
                  </a:lnTo>
                  <a:lnTo>
                    <a:pt x="394610" y="1316184"/>
                  </a:lnTo>
                  <a:lnTo>
                    <a:pt x="376299" y="1353956"/>
                  </a:lnTo>
                  <a:lnTo>
                    <a:pt x="356837" y="1386759"/>
                  </a:lnTo>
                  <a:lnTo>
                    <a:pt x="314867" y="1436232"/>
                  </a:lnTo>
                  <a:lnTo>
                    <a:pt x="269527" y="1462145"/>
                  </a:lnTo>
                  <a:lnTo>
                    <a:pt x="245849" y="1465499"/>
                  </a:lnTo>
                  <a:lnTo>
                    <a:pt x="182046" y="1440395"/>
                  </a:lnTo>
                  <a:lnTo>
                    <a:pt x="151767" y="1409722"/>
                  </a:lnTo>
                  <a:lnTo>
                    <a:pt x="123079" y="1367598"/>
                  </a:lnTo>
                  <a:lnTo>
                    <a:pt x="96365" y="1314494"/>
                  </a:lnTo>
                  <a:lnTo>
                    <a:pt x="72007" y="1250882"/>
                  </a:lnTo>
                  <a:lnTo>
                    <a:pt x="58787" y="1208229"/>
                  </a:lnTo>
                  <a:lnTo>
                    <a:pt x="46814" y="1162884"/>
                  </a:lnTo>
                  <a:lnTo>
                    <a:pt x="36121" y="1115094"/>
                  </a:lnTo>
                  <a:lnTo>
                    <a:pt x="26743" y="1065104"/>
                  </a:lnTo>
                  <a:lnTo>
                    <a:pt x="18714" y="1013161"/>
                  </a:lnTo>
                  <a:lnTo>
                    <a:pt x="12068" y="959510"/>
                  </a:lnTo>
                  <a:lnTo>
                    <a:pt x="6839" y="904397"/>
                  </a:lnTo>
                  <a:lnTo>
                    <a:pt x="3062" y="848069"/>
                  </a:lnTo>
                  <a:lnTo>
                    <a:pt x="771" y="790771"/>
                  </a:lnTo>
                  <a:lnTo>
                    <a:pt x="0" y="732749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50" y="152400"/>
              <a:ext cx="6156401" cy="4669624"/>
            </a:xfrm>
            <a:prstGeom prst="rect">
              <a:avLst/>
            </a:prstGeom>
          </p:spPr>
        </p:pic>
        <p:pic>
          <p:nvPicPr>
            <p:cNvPr id="12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7341" y="3413549"/>
              <a:ext cx="5051349" cy="1408475"/>
            </a:xfrm>
            <a:prstGeom prst="rect">
              <a:avLst/>
            </a:prstGeom>
          </p:spPr>
        </p:pic>
        <p:sp>
          <p:nvSpPr>
            <p:cNvPr id="18" name="object 16"/>
            <p:cNvSpPr/>
            <p:nvPr/>
          </p:nvSpPr>
          <p:spPr>
            <a:xfrm>
              <a:off x="4449125" y="1740224"/>
              <a:ext cx="626110" cy="1603375"/>
            </a:xfrm>
            <a:custGeom>
              <a:avLst/>
              <a:gdLst/>
              <a:ahLst/>
              <a:cxnLst/>
              <a:rect l="l" t="t" r="r" b="b"/>
              <a:pathLst>
                <a:path w="626110" h="1603375">
                  <a:moveTo>
                    <a:pt x="0" y="801599"/>
                  </a:moveTo>
                  <a:lnTo>
                    <a:pt x="1037" y="735856"/>
                  </a:lnTo>
                  <a:lnTo>
                    <a:pt x="4095" y="671576"/>
                  </a:lnTo>
                  <a:lnTo>
                    <a:pt x="9093" y="608966"/>
                  </a:lnTo>
                  <a:lnTo>
                    <a:pt x="15951" y="548232"/>
                  </a:lnTo>
                  <a:lnTo>
                    <a:pt x="24589" y="489581"/>
                  </a:lnTo>
                  <a:lnTo>
                    <a:pt x="34925" y="433218"/>
                  </a:lnTo>
                  <a:lnTo>
                    <a:pt x="46879" y="379351"/>
                  </a:lnTo>
                  <a:lnTo>
                    <a:pt x="60371" y="328185"/>
                  </a:lnTo>
                  <a:lnTo>
                    <a:pt x="75320" y="279927"/>
                  </a:lnTo>
                  <a:lnTo>
                    <a:pt x="91646" y="234783"/>
                  </a:lnTo>
                  <a:lnTo>
                    <a:pt x="109268" y="192959"/>
                  </a:lnTo>
                  <a:lnTo>
                    <a:pt x="128105" y="154662"/>
                  </a:lnTo>
                  <a:lnTo>
                    <a:pt x="148077" y="120098"/>
                  </a:lnTo>
                  <a:lnTo>
                    <a:pt x="191105" y="62993"/>
                  </a:lnTo>
                  <a:lnTo>
                    <a:pt x="237706" y="23296"/>
                  </a:lnTo>
                  <a:lnTo>
                    <a:pt x="287237" y="2657"/>
                  </a:lnTo>
                  <a:lnTo>
                    <a:pt x="312899" y="0"/>
                  </a:lnTo>
                  <a:lnTo>
                    <a:pt x="382790" y="20249"/>
                  </a:lnTo>
                  <a:lnTo>
                    <a:pt x="416345" y="45073"/>
                  </a:lnTo>
                  <a:lnTo>
                    <a:pt x="448565" y="79263"/>
                  </a:lnTo>
                  <a:lnTo>
                    <a:pt x="479144" y="122495"/>
                  </a:lnTo>
                  <a:lnTo>
                    <a:pt x="507776" y="174443"/>
                  </a:lnTo>
                  <a:lnTo>
                    <a:pt x="534153" y="234783"/>
                  </a:lnTo>
                  <a:lnTo>
                    <a:pt x="549514" y="277076"/>
                  </a:lnTo>
                  <a:lnTo>
                    <a:pt x="563567" y="321823"/>
                  </a:lnTo>
                  <a:lnTo>
                    <a:pt x="576279" y="368821"/>
                  </a:lnTo>
                  <a:lnTo>
                    <a:pt x="587619" y="417869"/>
                  </a:lnTo>
                  <a:lnTo>
                    <a:pt x="597552" y="468764"/>
                  </a:lnTo>
                  <a:lnTo>
                    <a:pt x="606047" y="521303"/>
                  </a:lnTo>
                  <a:lnTo>
                    <a:pt x="613071" y="575286"/>
                  </a:lnTo>
                  <a:lnTo>
                    <a:pt x="618591" y="630509"/>
                  </a:lnTo>
                  <a:lnTo>
                    <a:pt x="622574" y="686770"/>
                  </a:lnTo>
                  <a:lnTo>
                    <a:pt x="624988" y="743868"/>
                  </a:lnTo>
                  <a:lnTo>
                    <a:pt x="625799" y="801599"/>
                  </a:lnTo>
                  <a:lnTo>
                    <a:pt x="624762" y="867343"/>
                  </a:lnTo>
                  <a:lnTo>
                    <a:pt x="621704" y="931623"/>
                  </a:lnTo>
                  <a:lnTo>
                    <a:pt x="616706" y="994233"/>
                  </a:lnTo>
                  <a:lnTo>
                    <a:pt x="609848" y="1054967"/>
                  </a:lnTo>
                  <a:lnTo>
                    <a:pt x="601210" y="1113618"/>
                  </a:lnTo>
                  <a:lnTo>
                    <a:pt x="590874" y="1169981"/>
                  </a:lnTo>
                  <a:lnTo>
                    <a:pt x="578920" y="1223848"/>
                  </a:lnTo>
                  <a:lnTo>
                    <a:pt x="565428" y="1275014"/>
                  </a:lnTo>
                  <a:lnTo>
                    <a:pt x="550479" y="1323272"/>
                  </a:lnTo>
                  <a:lnTo>
                    <a:pt x="534153" y="1368416"/>
                  </a:lnTo>
                  <a:lnTo>
                    <a:pt x="516531" y="1410240"/>
                  </a:lnTo>
                  <a:lnTo>
                    <a:pt x="497694" y="1448537"/>
                  </a:lnTo>
                  <a:lnTo>
                    <a:pt x="477722" y="1483101"/>
                  </a:lnTo>
                  <a:lnTo>
                    <a:pt x="434694" y="1540206"/>
                  </a:lnTo>
                  <a:lnTo>
                    <a:pt x="388093" y="1579903"/>
                  </a:lnTo>
                  <a:lnTo>
                    <a:pt x="338562" y="1600542"/>
                  </a:lnTo>
                  <a:lnTo>
                    <a:pt x="312899" y="1603199"/>
                  </a:lnTo>
                  <a:lnTo>
                    <a:pt x="262146" y="1592708"/>
                  </a:lnTo>
                  <a:lnTo>
                    <a:pt x="213999" y="1562333"/>
                  </a:lnTo>
                  <a:lnTo>
                    <a:pt x="169104" y="1513726"/>
                  </a:lnTo>
                  <a:lnTo>
                    <a:pt x="128105" y="1448537"/>
                  </a:lnTo>
                  <a:lnTo>
                    <a:pt x="109268" y="1410240"/>
                  </a:lnTo>
                  <a:lnTo>
                    <a:pt x="91646" y="1368416"/>
                  </a:lnTo>
                  <a:lnTo>
                    <a:pt x="75320" y="1323272"/>
                  </a:lnTo>
                  <a:lnTo>
                    <a:pt x="60371" y="1275014"/>
                  </a:lnTo>
                  <a:lnTo>
                    <a:pt x="46879" y="1223848"/>
                  </a:lnTo>
                  <a:lnTo>
                    <a:pt x="34925" y="1169981"/>
                  </a:lnTo>
                  <a:lnTo>
                    <a:pt x="24589" y="1113618"/>
                  </a:lnTo>
                  <a:lnTo>
                    <a:pt x="15951" y="1054967"/>
                  </a:lnTo>
                  <a:lnTo>
                    <a:pt x="9093" y="994233"/>
                  </a:lnTo>
                  <a:lnTo>
                    <a:pt x="4095" y="931623"/>
                  </a:lnTo>
                  <a:lnTo>
                    <a:pt x="1037" y="867343"/>
                  </a:lnTo>
                  <a:lnTo>
                    <a:pt x="0" y="801599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7239" y="3503037"/>
              <a:ext cx="149922" cy="123737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544785" y="1273305"/>
            <a:ext cx="35375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Le </a:t>
            </a:r>
            <a:r>
              <a:rPr lang="fr-FR" dirty="0">
                <a:solidFill>
                  <a:schemeClr val="bg1"/>
                </a:solidFill>
              </a:rPr>
              <a:t>client -1 achètent chez plusieurs  vendeurs et des articles différents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Le </a:t>
            </a:r>
            <a:r>
              <a:rPr lang="fr-FR" dirty="0">
                <a:solidFill>
                  <a:schemeClr val="bg1"/>
                </a:solidFill>
              </a:rPr>
              <a:t>client 2  achètent le même article en  quantité</a:t>
            </a:r>
          </a:p>
        </p:txBody>
      </p:sp>
    </p:spTree>
    <p:extLst>
      <p:ext uri="{BB962C8B-B14F-4D97-AF65-F5344CB8AC3E}">
        <p14:creationId xmlns:p14="http://schemas.microsoft.com/office/powerpoint/2010/main" val="3828314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15"/>
          <p:cNvSpPr/>
          <p:nvPr/>
        </p:nvSpPr>
        <p:spPr>
          <a:xfrm>
            <a:off x="945687" y="2157534"/>
            <a:ext cx="687687" cy="614150"/>
          </a:xfrm>
          <a:custGeom>
            <a:avLst/>
            <a:gdLst/>
            <a:ahLst/>
            <a:cxnLst/>
            <a:rect l="l" t="t" r="r" b="b"/>
            <a:pathLst>
              <a:path w="355600" h="370839">
                <a:moveTo>
                  <a:pt x="172966" y="370814"/>
                </a:moveTo>
                <a:lnTo>
                  <a:pt x="147996" y="310212"/>
                </a:lnTo>
                <a:lnTo>
                  <a:pt x="109333" y="305469"/>
                </a:lnTo>
                <a:lnTo>
                  <a:pt x="74028" y="293008"/>
                </a:lnTo>
                <a:lnTo>
                  <a:pt x="43663" y="273053"/>
                </a:lnTo>
                <a:lnTo>
                  <a:pt x="19816" y="245829"/>
                </a:lnTo>
                <a:lnTo>
                  <a:pt x="3326" y="208039"/>
                </a:lnTo>
                <a:lnTo>
                  <a:pt x="0" y="167638"/>
                </a:lnTo>
                <a:lnTo>
                  <a:pt x="9052" y="126866"/>
                </a:lnTo>
                <a:lnTo>
                  <a:pt x="29700" y="87964"/>
                </a:lnTo>
                <a:lnTo>
                  <a:pt x="61160" y="53173"/>
                </a:lnTo>
                <a:lnTo>
                  <a:pt x="95387" y="28758"/>
                </a:lnTo>
                <a:lnTo>
                  <a:pt x="140269" y="9052"/>
                </a:lnTo>
                <a:lnTo>
                  <a:pt x="186245" y="0"/>
                </a:lnTo>
                <a:lnTo>
                  <a:pt x="231028" y="1271"/>
                </a:lnTo>
                <a:lnTo>
                  <a:pt x="272332" y="12535"/>
                </a:lnTo>
                <a:lnTo>
                  <a:pt x="307873" y="33462"/>
                </a:lnTo>
                <a:lnTo>
                  <a:pt x="335363" y="63720"/>
                </a:lnTo>
                <a:lnTo>
                  <a:pt x="351838" y="101483"/>
                </a:lnTo>
                <a:lnTo>
                  <a:pt x="355162" y="141867"/>
                </a:lnTo>
                <a:lnTo>
                  <a:pt x="346114" y="182628"/>
                </a:lnTo>
                <a:lnTo>
                  <a:pt x="325475" y="221522"/>
                </a:lnTo>
                <a:lnTo>
                  <a:pt x="294024" y="256307"/>
                </a:lnTo>
                <a:lnTo>
                  <a:pt x="259727" y="280761"/>
                </a:lnTo>
                <a:lnTo>
                  <a:pt x="215052" y="300418"/>
                </a:lnTo>
                <a:lnTo>
                  <a:pt x="199807" y="304582"/>
                </a:lnTo>
                <a:lnTo>
                  <a:pt x="172966" y="370814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9466344" y="6198116"/>
            <a:ext cx="381000" cy="34712"/>
          </a:xfrm>
          <a:custGeom>
            <a:avLst/>
            <a:gdLst/>
            <a:ahLst/>
            <a:cxnLst/>
            <a:rect l="l" t="t" r="r" b="b"/>
            <a:pathLst>
              <a:path w="285750" h="26035">
                <a:moveTo>
                  <a:pt x="13764" y="25922"/>
                </a:moveTo>
                <a:lnTo>
                  <a:pt x="6307" y="25922"/>
                </a:lnTo>
                <a:lnTo>
                  <a:pt x="482" y="20798"/>
                </a:lnTo>
                <a:lnTo>
                  <a:pt x="260" y="14401"/>
                </a:lnTo>
                <a:lnTo>
                  <a:pt x="0" y="7836"/>
                </a:lnTo>
                <a:lnTo>
                  <a:pt x="44801" y="1130"/>
                </a:lnTo>
                <a:lnTo>
                  <a:pt x="109086" y="125"/>
                </a:lnTo>
                <a:lnTo>
                  <a:pt x="141506" y="0"/>
                </a:lnTo>
                <a:lnTo>
                  <a:pt x="174052" y="125"/>
                </a:lnTo>
                <a:lnTo>
                  <a:pt x="239491" y="1130"/>
                </a:lnTo>
                <a:lnTo>
                  <a:pt x="279600" y="2277"/>
                </a:lnTo>
                <a:lnTo>
                  <a:pt x="285277" y="7736"/>
                </a:lnTo>
                <a:lnTo>
                  <a:pt x="285054" y="14300"/>
                </a:lnTo>
                <a:lnTo>
                  <a:pt x="284795" y="20764"/>
                </a:lnTo>
                <a:lnTo>
                  <a:pt x="279006" y="25889"/>
                </a:lnTo>
                <a:lnTo>
                  <a:pt x="271475" y="25889"/>
                </a:lnTo>
                <a:lnTo>
                  <a:pt x="238833" y="25010"/>
                </a:lnTo>
                <a:lnTo>
                  <a:pt x="206264" y="24382"/>
                </a:lnTo>
                <a:lnTo>
                  <a:pt x="173799" y="24005"/>
                </a:lnTo>
                <a:lnTo>
                  <a:pt x="141470" y="23879"/>
                </a:lnTo>
                <a:lnTo>
                  <a:pt x="109279" y="24005"/>
                </a:lnTo>
                <a:lnTo>
                  <a:pt x="77279" y="24382"/>
                </a:lnTo>
                <a:lnTo>
                  <a:pt x="45494" y="25010"/>
                </a:lnTo>
                <a:lnTo>
                  <a:pt x="13950" y="25889"/>
                </a:lnTo>
                <a:lnTo>
                  <a:pt x="13764" y="25922"/>
                </a:lnTo>
                <a:close/>
              </a:path>
            </a:pathLst>
          </a:custGeom>
          <a:solidFill>
            <a:srgbClr val="33253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9192919" y="6200796"/>
            <a:ext cx="160867" cy="32173"/>
          </a:xfrm>
          <a:custGeom>
            <a:avLst/>
            <a:gdLst/>
            <a:ahLst/>
            <a:cxnLst/>
            <a:rect l="l" t="t" r="r" b="b"/>
            <a:pathLst>
              <a:path w="120650" h="24129">
                <a:moveTo>
                  <a:pt x="114385" y="23880"/>
                </a:moveTo>
                <a:lnTo>
                  <a:pt x="5935" y="23880"/>
                </a:lnTo>
                <a:lnTo>
                  <a:pt x="0" y="18521"/>
                </a:lnTo>
                <a:lnTo>
                  <a:pt x="0" y="5358"/>
                </a:lnTo>
                <a:lnTo>
                  <a:pt x="5935" y="0"/>
                </a:lnTo>
                <a:lnTo>
                  <a:pt x="13207" y="0"/>
                </a:lnTo>
                <a:lnTo>
                  <a:pt x="114385" y="0"/>
                </a:lnTo>
                <a:lnTo>
                  <a:pt x="120321" y="5358"/>
                </a:lnTo>
                <a:lnTo>
                  <a:pt x="120321" y="18521"/>
                </a:lnTo>
                <a:lnTo>
                  <a:pt x="114385" y="23880"/>
                </a:lnTo>
                <a:close/>
              </a:path>
            </a:pathLst>
          </a:custGeom>
          <a:solidFill>
            <a:srgbClr val="33253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1694911" y="643916"/>
            <a:ext cx="381000" cy="34712"/>
          </a:xfrm>
          <a:custGeom>
            <a:avLst/>
            <a:gdLst/>
            <a:ahLst/>
            <a:cxnLst/>
            <a:rect l="l" t="t" r="r" b="b"/>
            <a:pathLst>
              <a:path w="285750" h="26034">
                <a:moveTo>
                  <a:pt x="13764" y="25923"/>
                </a:moveTo>
                <a:lnTo>
                  <a:pt x="6307" y="25923"/>
                </a:lnTo>
                <a:lnTo>
                  <a:pt x="482" y="20798"/>
                </a:lnTo>
                <a:lnTo>
                  <a:pt x="259" y="14401"/>
                </a:lnTo>
                <a:lnTo>
                  <a:pt x="0" y="7837"/>
                </a:lnTo>
                <a:lnTo>
                  <a:pt x="44801" y="1130"/>
                </a:lnTo>
                <a:lnTo>
                  <a:pt x="109086" y="125"/>
                </a:lnTo>
                <a:lnTo>
                  <a:pt x="141507" y="0"/>
                </a:lnTo>
                <a:lnTo>
                  <a:pt x="174052" y="125"/>
                </a:lnTo>
                <a:lnTo>
                  <a:pt x="239491" y="1130"/>
                </a:lnTo>
                <a:lnTo>
                  <a:pt x="279600" y="2277"/>
                </a:lnTo>
                <a:lnTo>
                  <a:pt x="285277" y="7736"/>
                </a:lnTo>
                <a:lnTo>
                  <a:pt x="285054" y="14301"/>
                </a:lnTo>
                <a:lnTo>
                  <a:pt x="284795" y="20765"/>
                </a:lnTo>
                <a:lnTo>
                  <a:pt x="279007" y="25889"/>
                </a:lnTo>
                <a:lnTo>
                  <a:pt x="271475" y="25889"/>
                </a:lnTo>
                <a:lnTo>
                  <a:pt x="238833" y="25010"/>
                </a:lnTo>
                <a:lnTo>
                  <a:pt x="206264" y="24382"/>
                </a:lnTo>
                <a:lnTo>
                  <a:pt x="173799" y="24005"/>
                </a:lnTo>
                <a:lnTo>
                  <a:pt x="141470" y="23880"/>
                </a:lnTo>
                <a:lnTo>
                  <a:pt x="109278" y="24005"/>
                </a:lnTo>
                <a:lnTo>
                  <a:pt x="77278" y="24382"/>
                </a:lnTo>
                <a:lnTo>
                  <a:pt x="45494" y="25010"/>
                </a:lnTo>
                <a:lnTo>
                  <a:pt x="13950" y="25889"/>
                </a:lnTo>
                <a:lnTo>
                  <a:pt x="13764" y="25923"/>
                </a:lnTo>
                <a:close/>
              </a:path>
            </a:pathLst>
          </a:custGeom>
          <a:solidFill>
            <a:srgbClr val="33253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9" name="object 9"/>
          <p:cNvGrpSpPr/>
          <p:nvPr/>
        </p:nvGrpSpPr>
        <p:grpSpPr>
          <a:xfrm>
            <a:off x="240265" y="151776"/>
            <a:ext cx="5725160" cy="1683173"/>
            <a:chOff x="0" y="134000"/>
            <a:chExt cx="4293870" cy="1262380"/>
          </a:xfrm>
        </p:grpSpPr>
        <p:sp>
          <p:nvSpPr>
            <p:cNvPr id="10" name="object 10"/>
            <p:cNvSpPr/>
            <p:nvPr/>
          </p:nvSpPr>
          <p:spPr>
            <a:xfrm>
              <a:off x="1066113" y="484947"/>
              <a:ext cx="120650" cy="24130"/>
            </a:xfrm>
            <a:custGeom>
              <a:avLst/>
              <a:gdLst/>
              <a:ahLst/>
              <a:cxnLst/>
              <a:rect l="l" t="t" r="r" b="b"/>
              <a:pathLst>
                <a:path w="120650" h="24129">
                  <a:moveTo>
                    <a:pt x="114385" y="23880"/>
                  </a:moveTo>
                  <a:lnTo>
                    <a:pt x="5936" y="23880"/>
                  </a:lnTo>
                  <a:lnTo>
                    <a:pt x="0" y="18521"/>
                  </a:lnTo>
                  <a:lnTo>
                    <a:pt x="0" y="5358"/>
                  </a:lnTo>
                  <a:lnTo>
                    <a:pt x="5936" y="0"/>
                  </a:lnTo>
                  <a:lnTo>
                    <a:pt x="13208" y="0"/>
                  </a:lnTo>
                  <a:lnTo>
                    <a:pt x="114385" y="0"/>
                  </a:lnTo>
                  <a:lnTo>
                    <a:pt x="120321" y="5358"/>
                  </a:lnTo>
                  <a:lnTo>
                    <a:pt x="120321" y="18521"/>
                  </a:lnTo>
                  <a:lnTo>
                    <a:pt x="114385" y="23880"/>
                  </a:lnTo>
                  <a:close/>
                </a:path>
              </a:pathLst>
            </a:custGeom>
            <a:solidFill>
              <a:srgbClr val="33253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34000"/>
              <a:ext cx="4293608" cy="1261799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162054" y="271935"/>
            <a:ext cx="3370580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127" dirty="0"/>
              <a:t>P</a:t>
            </a:r>
            <a:r>
              <a:rPr spc="-107" dirty="0"/>
              <a:t>R</a:t>
            </a:r>
            <a:r>
              <a:rPr spc="-460" dirty="0"/>
              <a:t>O</a:t>
            </a:r>
            <a:r>
              <a:rPr spc="-393" dirty="0"/>
              <a:t>F</a:t>
            </a:r>
            <a:r>
              <a:rPr spc="-160" dirty="0"/>
              <a:t>IL</a:t>
            </a:r>
            <a:r>
              <a:rPr spc="-167" dirty="0"/>
              <a:t> </a:t>
            </a:r>
            <a:r>
              <a:rPr spc="-280" dirty="0"/>
              <a:t>C</a:t>
            </a:r>
            <a:r>
              <a:rPr spc="-272" dirty="0"/>
              <a:t>L</a:t>
            </a:r>
            <a:r>
              <a:rPr spc="-300" dirty="0"/>
              <a:t>IENT</a:t>
            </a:r>
            <a:r>
              <a:rPr spc="-152" dirty="0"/>
              <a:t> </a:t>
            </a:r>
            <a:r>
              <a:rPr spc="-193" dirty="0"/>
              <a:t>OPTICS</a:t>
            </a: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2376" y="2825915"/>
            <a:ext cx="770097" cy="149314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43812" y="2498193"/>
            <a:ext cx="781065" cy="178803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3847473" y="1969939"/>
            <a:ext cx="687687" cy="614150"/>
          </a:xfrm>
          <a:custGeom>
            <a:avLst/>
            <a:gdLst/>
            <a:ahLst/>
            <a:cxnLst/>
            <a:rect l="l" t="t" r="r" b="b"/>
            <a:pathLst>
              <a:path w="355600" h="370839">
                <a:moveTo>
                  <a:pt x="172966" y="370814"/>
                </a:moveTo>
                <a:lnTo>
                  <a:pt x="147996" y="310212"/>
                </a:lnTo>
                <a:lnTo>
                  <a:pt x="109333" y="305469"/>
                </a:lnTo>
                <a:lnTo>
                  <a:pt x="74028" y="293008"/>
                </a:lnTo>
                <a:lnTo>
                  <a:pt x="43663" y="273053"/>
                </a:lnTo>
                <a:lnTo>
                  <a:pt x="19816" y="245829"/>
                </a:lnTo>
                <a:lnTo>
                  <a:pt x="3326" y="208039"/>
                </a:lnTo>
                <a:lnTo>
                  <a:pt x="0" y="167638"/>
                </a:lnTo>
                <a:lnTo>
                  <a:pt x="9052" y="126866"/>
                </a:lnTo>
                <a:lnTo>
                  <a:pt x="29700" y="87964"/>
                </a:lnTo>
                <a:lnTo>
                  <a:pt x="61160" y="53173"/>
                </a:lnTo>
                <a:lnTo>
                  <a:pt x="95387" y="28758"/>
                </a:lnTo>
                <a:lnTo>
                  <a:pt x="140269" y="9052"/>
                </a:lnTo>
                <a:lnTo>
                  <a:pt x="186245" y="0"/>
                </a:lnTo>
                <a:lnTo>
                  <a:pt x="231028" y="1271"/>
                </a:lnTo>
                <a:lnTo>
                  <a:pt x="272332" y="12535"/>
                </a:lnTo>
                <a:lnTo>
                  <a:pt x="307873" y="33462"/>
                </a:lnTo>
                <a:lnTo>
                  <a:pt x="335363" y="63720"/>
                </a:lnTo>
                <a:lnTo>
                  <a:pt x="351838" y="101483"/>
                </a:lnTo>
                <a:lnTo>
                  <a:pt x="355162" y="141867"/>
                </a:lnTo>
                <a:lnTo>
                  <a:pt x="346114" y="182628"/>
                </a:lnTo>
                <a:lnTo>
                  <a:pt x="325475" y="221522"/>
                </a:lnTo>
                <a:lnTo>
                  <a:pt x="294024" y="256307"/>
                </a:lnTo>
                <a:lnTo>
                  <a:pt x="259727" y="280761"/>
                </a:lnTo>
                <a:lnTo>
                  <a:pt x="215052" y="300418"/>
                </a:lnTo>
                <a:lnTo>
                  <a:pt x="199807" y="304582"/>
                </a:lnTo>
                <a:lnTo>
                  <a:pt x="172966" y="370814"/>
                </a:lnTo>
                <a:close/>
              </a:path>
            </a:pathLst>
          </a:custGeom>
          <a:solidFill>
            <a:srgbClr val="F1533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6713979" y="1726560"/>
            <a:ext cx="750754" cy="550121"/>
          </a:xfrm>
          <a:custGeom>
            <a:avLst/>
            <a:gdLst/>
            <a:ahLst/>
            <a:cxnLst/>
            <a:rect l="l" t="t" r="r" b="b"/>
            <a:pathLst>
              <a:path w="332104" h="344805">
                <a:moveTo>
                  <a:pt x="146349" y="344711"/>
                </a:moveTo>
                <a:lnTo>
                  <a:pt x="127559" y="290101"/>
                </a:lnTo>
                <a:lnTo>
                  <a:pt x="92196" y="287800"/>
                </a:lnTo>
                <a:lnTo>
                  <a:pt x="60477" y="278192"/>
                </a:lnTo>
                <a:lnTo>
                  <a:pt x="33846" y="261401"/>
                </a:lnTo>
                <a:lnTo>
                  <a:pt x="13744" y="237547"/>
                </a:lnTo>
                <a:lnTo>
                  <a:pt x="0" y="194471"/>
                </a:lnTo>
                <a:lnTo>
                  <a:pt x="5187" y="147349"/>
                </a:lnTo>
                <a:lnTo>
                  <a:pt x="27585" y="100301"/>
                </a:lnTo>
                <a:lnTo>
                  <a:pt x="65473" y="57450"/>
                </a:lnTo>
                <a:lnTo>
                  <a:pt x="98792" y="33069"/>
                </a:lnTo>
                <a:lnTo>
                  <a:pt x="150279" y="9520"/>
                </a:lnTo>
                <a:lnTo>
                  <a:pt x="201540" y="0"/>
                </a:lnTo>
                <a:lnTo>
                  <a:pt x="248968" y="4191"/>
                </a:lnTo>
                <a:lnTo>
                  <a:pt x="288954" y="21780"/>
                </a:lnTo>
                <a:lnTo>
                  <a:pt x="317894" y="52452"/>
                </a:lnTo>
                <a:lnTo>
                  <a:pt x="331626" y="95498"/>
                </a:lnTo>
                <a:lnTo>
                  <a:pt x="326440" y="142604"/>
                </a:lnTo>
                <a:lnTo>
                  <a:pt x="304052" y="189642"/>
                </a:lnTo>
                <a:lnTo>
                  <a:pt x="266176" y="232484"/>
                </a:lnTo>
                <a:lnTo>
                  <a:pt x="232790" y="256905"/>
                </a:lnTo>
                <a:lnTo>
                  <a:pt x="190159" y="277455"/>
                </a:lnTo>
                <a:lnTo>
                  <a:pt x="175790" y="282119"/>
                </a:lnTo>
                <a:lnTo>
                  <a:pt x="146349" y="344711"/>
                </a:lnTo>
                <a:close/>
              </a:path>
            </a:pathLst>
          </a:custGeom>
          <a:solidFill>
            <a:srgbClr val="45818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7" name="object 17"/>
          <p:cNvGrpSpPr/>
          <p:nvPr/>
        </p:nvGrpSpPr>
        <p:grpSpPr>
          <a:xfrm>
            <a:off x="752331" y="2226699"/>
            <a:ext cx="10319429" cy="2786380"/>
            <a:chOff x="564248" y="1670024"/>
            <a:chExt cx="7739572" cy="208978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8205" y="1930870"/>
              <a:ext cx="432103" cy="134106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68250" y="3301549"/>
              <a:ext cx="7735570" cy="10160"/>
            </a:xfrm>
            <a:custGeom>
              <a:avLst/>
              <a:gdLst/>
              <a:ahLst/>
              <a:cxnLst/>
              <a:rect l="l" t="t" r="r" b="b"/>
              <a:pathLst>
                <a:path w="7735570" h="10160">
                  <a:moveTo>
                    <a:pt x="0" y="9599"/>
                  </a:moveTo>
                  <a:lnTo>
                    <a:pt x="7735499" y="0"/>
                  </a:lnTo>
                </a:path>
              </a:pathLst>
            </a:custGeom>
            <a:ln w="19049">
              <a:solidFill>
                <a:srgbClr val="332533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1335" y="2129080"/>
              <a:ext cx="532575" cy="11199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64248" y="1670024"/>
              <a:ext cx="1122045" cy="2089785"/>
            </a:xfrm>
            <a:custGeom>
              <a:avLst/>
              <a:gdLst/>
              <a:ahLst/>
              <a:cxnLst/>
              <a:rect l="l" t="t" r="r" b="b"/>
              <a:pathLst>
                <a:path w="1122045" h="2089785">
                  <a:moveTo>
                    <a:pt x="559777" y="160045"/>
                  </a:moveTo>
                  <a:lnTo>
                    <a:pt x="559066" y="111760"/>
                  </a:lnTo>
                  <a:lnTo>
                    <a:pt x="539280" y="65811"/>
                  </a:lnTo>
                  <a:lnTo>
                    <a:pt x="505345" y="31178"/>
                  </a:lnTo>
                  <a:lnTo>
                    <a:pt x="461657" y="9017"/>
                  </a:lnTo>
                  <a:lnTo>
                    <a:pt x="411988" y="0"/>
                  </a:lnTo>
                  <a:lnTo>
                    <a:pt x="360133" y="4800"/>
                  </a:lnTo>
                  <a:lnTo>
                    <a:pt x="309841" y="24117"/>
                  </a:lnTo>
                  <a:lnTo>
                    <a:pt x="278485" y="46088"/>
                  </a:lnTo>
                  <a:lnTo>
                    <a:pt x="244779" y="86741"/>
                  </a:lnTo>
                  <a:lnTo>
                    <a:pt x="227660" y="133273"/>
                  </a:lnTo>
                  <a:lnTo>
                    <a:pt x="228371" y="181584"/>
                  </a:lnTo>
                  <a:lnTo>
                    <a:pt x="248170" y="227558"/>
                  </a:lnTo>
                  <a:lnTo>
                    <a:pt x="301828" y="274281"/>
                  </a:lnTo>
                  <a:lnTo>
                    <a:pt x="372846" y="293230"/>
                  </a:lnTo>
                  <a:lnTo>
                    <a:pt x="399364" y="351663"/>
                  </a:lnTo>
                  <a:lnTo>
                    <a:pt x="421767" y="289712"/>
                  </a:lnTo>
                  <a:lnTo>
                    <a:pt x="436054" y="286308"/>
                  </a:lnTo>
                  <a:lnTo>
                    <a:pt x="450164" y="281749"/>
                  </a:lnTo>
                  <a:lnTo>
                    <a:pt x="486041" y="264210"/>
                  </a:lnTo>
                  <a:lnTo>
                    <a:pt x="542671" y="206565"/>
                  </a:lnTo>
                  <a:lnTo>
                    <a:pt x="559777" y="160045"/>
                  </a:lnTo>
                  <a:close/>
                </a:path>
                <a:path w="1122045" h="2089785">
                  <a:moveTo>
                    <a:pt x="1121994" y="1730971"/>
                  </a:moveTo>
                  <a:lnTo>
                    <a:pt x="1109954" y="1691220"/>
                  </a:lnTo>
                  <a:lnTo>
                    <a:pt x="1077760" y="1664779"/>
                  </a:lnTo>
                  <a:lnTo>
                    <a:pt x="1050340" y="1659318"/>
                  </a:lnTo>
                  <a:lnTo>
                    <a:pt x="71640" y="1659318"/>
                  </a:lnTo>
                  <a:lnTo>
                    <a:pt x="43751" y="1664957"/>
                  </a:lnTo>
                  <a:lnTo>
                    <a:pt x="20980" y="1680311"/>
                  </a:lnTo>
                  <a:lnTo>
                    <a:pt x="5626" y="1703082"/>
                  </a:lnTo>
                  <a:lnTo>
                    <a:pt x="0" y="1730971"/>
                  </a:lnTo>
                  <a:lnTo>
                    <a:pt x="0" y="2017572"/>
                  </a:lnTo>
                  <a:lnTo>
                    <a:pt x="5626" y="2045462"/>
                  </a:lnTo>
                  <a:lnTo>
                    <a:pt x="20980" y="2068233"/>
                  </a:lnTo>
                  <a:lnTo>
                    <a:pt x="43751" y="2083587"/>
                  </a:lnTo>
                  <a:lnTo>
                    <a:pt x="71640" y="2089226"/>
                  </a:lnTo>
                  <a:lnTo>
                    <a:pt x="1050340" y="2089226"/>
                  </a:lnTo>
                  <a:lnTo>
                    <a:pt x="1078230" y="2083587"/>
                  </a:lnTo>
                  <a:lnTo>
                    <a:pt x="1101013" y="2068233"/>
                  </a:lnTo>
                  <a:lnTo>
                    <a:pt x="1116368" y="2045462"/>
                  </a:lnTo>
                  <a:lnTo>
                    <a:pt x="1121994" y="2017572"/>
                  </a:lnTo>
                  <a:lnTo>
                    <a:pt x="1121994" y="1730971"/>
                  </a:lnTo>
                  <a:close/>
                </a:path>
              </a:pathLst>
            </a:custGeom>
            <a:solidFill>
              <a:srgbClr val="FFC53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885235" y="1785214"/>
            <a:ext cx="856424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47" dirty="0">
                <a:solidFill>
                  <a:srgbClr val="FFFFFF"/>
                </a:solidFill>
                <a:latin typeface="Roboto Cn"/>
                <a:cs typeface="Roboto Cn"/>
              </a:rPr>
              <a:t>4</a:t>
            </a:r>
            <a:r>
              <a:rPr sz="1867" b="1" spc="-40" dirty="0">
                <a:solidFill>
                  <a:srgbClr val="FFFFFF"/>
                </a:solidFill>
                <a:latin typeface="Roboto Cn"/>
                <a:cs typeface="Roboto Cn"/>
              </a:rPr>
              <a:t>2</a:t>
            </a:r>
            <a:r>
              <a:rPr sz="1867" spc="-187" dirty="0">
                <a:solidFill>
                  <a:srgbClr val="FFFFFF"/>
                </a:solidFill>
                <a:latin typeface="Roboto"/>
                <a:cs typeface="Roboto"/>
              </a:rPr>
              <a:t>%</a:t>
            </a:r>
            <a:endParaRPr sz="1867" dirty="0">
              <a:latin typeface="Roboto"/>
              <a:cs typeface="Robo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21593" y="2098769"/>
            <a:ext cx="75203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47" dirty="0">
                <a:solidFill>
                  <a:srgbClr val="FFFFFF"/>
                </a:solidFill>
                <a:latin typeface="Roboto Cn"/>
                <a:cs typeface="Roboto Cn"/>
              </a:rPr>
              <a:t>4</a:t>
            </a:r>
            <a:r>
              <a:rPr sz="1867" b="1" spc="-40" dirty="0">
                <a:solidFill>
                  <a:srgbClr val="FFFFFF"/>
                </a:solidFill>
                <a:latin typeface="Roboto Cn"/>
                <a:cs typeface="Roboto Cn"/>
              </a:rPr>
              <a:t>6</a:t>
            </a:r>
            <a:r>
              <a:rPr sz="1867" spc="-187" dirty="0">
                <a:solidFill>
                  <a:srgbClr val="FFFFFF"/>
                </a:solidFill>
                <a:latin typeface="Roboto"/>
                <a:cs typeface="Roboto"/>
              </a:rPr>
              <a:t>%</a:t>
            </a:r>
            <a:endParaRPr sz="1867" dirty="0">
              <a:latin typeface="Roboto"/>
              <a:cs typeface="Roboto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644082" y="1834174"/>
            <a:ext cx="829954" cy="646720"/>
          </a:xfrm>
          <a:custGeom>
            <a:avLst/>
            <a:gdLst/>
            <a:ahLst/>
            <a:cxnLst/>
            <a:rect l="l" t="t" r="r" b="b"/>
            <a:pathLst>
              <a:path w="338454" h="355600">
                <a:moveTo>
                  <a:pt x="198968" y="355024"/>
                </a:moveTo>
                <a:lnTo>
                  <a:pt x="165323" y="293708"/>
                </a:lnTo>
                <a:lnTo>
                  <a:pt x="127391" y="284454"/>
                </a:lnTo>
                <a:lnTo>
                  <a:pt x="91462" y="268185"/>
                </a:lnTo>
                <a:lnTo>
                  <a:pt x="59090" y="245307"/>
                </a:lnTo>
                <a:lnTo>
                  <a:pt x="31831" y="216230"/>
                </a:lnTo>
                <a:lnTo>
                  <a:pt x="6429" y="168073"/>
                </a:lnTo>
                <a:lnTo>
                  <a:pt x="0" y="119294"/>
                </a:lnTo>
                <a:lnTo>
                  <a:pt x="11767" y="73914"/>
                </a:lnTo>
                <a:lnTo>
                  <a:pt x="40955" y="35957"/>
                </a:lnTo>
                <a:lnTo>
                  <a:pt x="110009" y="3125"/>
                </a:lnTo>
                <a:lnTo>
                  <a:pt x="152779" y="0"/>
                </a:lnTo>
                <a:lnTo>
                  <a:pt x="196043" y="6658"/>
                </a:lnTo>
                <a:lnTo>
                  <a:pt x="237552" y="22505"/>
                </a:lnTo>
                <a:lnTo>
                  <a:pt x="275054" y="46945"/>
                </a:lnTo>
                <a:lnTo>
                  <a:pt x="306298" y="79383"/>
                </a:lnTo>
                <a:lnTo>
                  <a:pt x="331680" y="127507"/>
                </a:lnTo>
                <a:lnTo>
                  <a:pt x="338107" y="176268"/>
                </a:lnTo>
                <a:lnTo>
                  <a:pt x="326347" y="221639"/>
                </a:lnTo>
                <a:lnTo>
                  <a:pt x="297169" y="259589"/>
                </a:lnTo>
                <a:lnTo>
                  <a:pt x="255243" y="284622"/>
                </a:lnTo>
                <a:lnTo>
                  <a:pt x="214247" y="294583"/>
                </a:lnTo>
                <a:lnTo>
                  <a:pt x="198968" y="355024"/>
                </a:lnTo>
                <a:close/>
              </a:path>
            </a:pathLst>
          </a:custGeom>
          <a:solidFill>
            <a:srgbClr val="134F5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 txBox="1"/>
          <p:nvPr/>
        </p:nvSpPr>
        <p:spPr>
          <a:xfrm>
            <a:off x="9847344" y="1953507"/>
            <a:ext cx="615255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47" dirty="0">
                <a:solidFill>
                  <a:srgbClr val="FFFFFF"/>
                </a:solidFill>
                <a:latin typeface="Roboto Cn"/>
                <a:cs typeface="Roboto Cn"/>
              </a:rPr>
              <a:t>6</a:t>
            </a:r>
            <a:r>
              <a:rPr sz="1867" spc="-187" dirty="0">
                <a:solidFill>
                  <a:srgbClr val="FFFFFF"/>
                </a:solidFill>
                <a:latin typeface="Roboto"/>
                <a:cs typeface="Roboto"/>
              </a:rPr>
              <a:t>%</a:t>
            </a:r>
            <a:endParaRPr sz="1867" dirty="0">
              <a:latin typeface="Roboto"/>
              <a:cs typeface="Robo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03856" y="2282260"/>
            <a:ext cx="88603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47" dirty="0">
                <a:solidFill>
                  <a:srgbClr val="FFFFFF"/>
                </a:solidFill>
                <a:latin typeface="Roboto Cn"/>
                <a:cs typeface="Roboto Cn"/>
              </a:rPr>
              <a:t>6</a:t>
            </a:r>
            <a:r>
              <a:rPr sz="1867" spc="-187" dirty="0">
                <a:solidFill>
                  <a:srgbClr val="FFFFFF"/>
                </a:solidFill>
                <a:latin typeface="Roboto"/>
                <a:cs typeface="Roboto"/>
              </a:rPr>
              <a:t>%</a:t>
            </a:r>
            <a:endParaRPr sz="1867" dirty="0">
              <a:latin typeface="Roboto"/>
              <a:cs typeface="Roboto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605529" y="4421492"/>
            <a:ext cx="1496060" cy="573193"/>
          </a:xfrm>
          <a:custGeom>
            <a:avLst/>
            <a:gdLst/>
            <a:ahLst/>
            <a:cxnLst/>
            <a:rect l="l" t="t" r="r" b="b"/>
            <a:pathLst>
              <a:path w="1122045" h="429895">
                <a:moveTo>
                  <a:pt x="1050348" y="429899"/>
                </a:moveTo>
                <a:lnTo>
                  <a:pt x="71651" y="429899"/>
                </a:lnTo>
                <a:lnTo>
                  <a:pt x="43761" y="424269"/>
                </a:lnTo>
                <a:lnTo>
                  <a:pt x="20986" y="408913"/>
                </a:lnTo>
                <a:lnTo>
                  <a:pt x="5630" y="386138"/>
                </a:lnTo>
                <a:lnTo>
                  <a:pt x="0" y="358248"/>
                </a:lnTo>
                <a:lnTo>
                  <a:pt x="0" y="71651"/>
                </a:lnTo>
                <a:lnTo>
                  <a:pt x="5630" y="43761"/>
                </a:lnTo>
                <a:lnTo>
                  <a:pt x="20986" y="20986"/>
                </a:lnTo>
                <a:lnTo>
                  <a:pt x="43761" y="5630"/>
                </a:lnTo>
                <a:lnTo>
                  <a:pt x="71651" y="0"/>
                </a:lnTo>
                <a:lnTo>
                  <a:pt x="1050348" y="0"/>
                </a:lnTo>
                <a:lnTo>
                  <a:pt x="1090100" y="12038"/>
                </a:lnTo>
                <a:lnTo>
                  <a:pt x="1116545" y="44231"/>
                </a:lnTo>
                <a:lnTo>
                  <a:pt x="1121999" y="71651"/>
                </a:lnTo>
                <a:lnTo>
                  <a:pt x="1121999" y="358248"/>
                </a:lnTo>
                <a:lnTo>
                  <a:pt x="1116369" y="386138"/>
                </a:lnTo>
                <a:lnTo>
                  <a:pt x="1101013" y="408913"/>
                </a:lnTo>
                <a:lnTo>
                  <a:pt x="1078238" y="424269"/>
                </a:lnTo>
                <a:lnTo>
                  <a:pt x="1050348" y="429899"/>
                </a:lnTo>
                <a:close/>
              </a:path>
            </a:pathLst>
          </a:custGeom>
          <a:solidFill>
            <a:srgbClr val="F1533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 txBox="1"/>
          <p:nvPr/>
        </p:nvSpPr>
        <p:spPr>
          <a:xfrm>
            <a:off x="3665124" y="4539910"/>
            <a:ext cx="150081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7" dirty="0">
                <a:solidFill>
                  <a:srgbClr val="FFFFFF"/>
                </a:solidFill>
                <a:latin typeface="Roboto Cn"/>
                <a:cs typeface="Roboto Cn"/>
              </a:rPr>
              <a:t>Panier</a:t>
            </a:r>
            <a:r>
              <a:rPr sz="1600" b="1" spc="-60" dirty="0">
                <a:solidFill>
                  <a:srgbClr val="FFFFFF"/>
                </a:solidFill>
                <a:latin typeface="Roboto Cn"/>
                <a:cs typeface="Roboto Cn"/>
              </a:rPr>
              <a:t> </a:t>
            </a:r>
            <a:r>
              <a:rPr sz="1600" b="1" spc="-7" dirty="0">
                <a:solidFill>
                  <a:srgbClr val="FFFFFF"/>
                </a:solidFill>
                <a:latin typeface="Roboto Cn"/>
                <a:cs typeface="Roboto Cn"/>
              </a:rPr>
              <a:t>moyen</a:t>
            </a:r>
            <a:endParaRPr sz="1600" dirty="0">
              <a:latin typeface="Roboto Cn"/>
              <a:cs typeface="Roboto C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341326" y="4429705"/>
            <a:ext cx="1496060" cy="573193"/>
          </a:xfrm>
          <a:custGeom>
            <a:avLst/>
            <a:gdLst/>
            <a:ahLst/>
            <a:cxnLst/>
            <a:rect l="l" t="t" r="r" b="b"/>
            <a:pathLst>
              <a:path w="1122045" h="429895">
                <a:moveTo>
                  <a:pt x="1050348" y="429899"/>
                </a:moveTo>
                <a:lnTo>
                  <a:pt x="71651" y="429899"/>
                </a:lnTo>
                <a:lnTo>
                  <a:pt x="43761" y="424269"/>
                </a:lnTo>
                <a:lnTo>
                  <a:pt x="20986" y="408913"/>
                </a:lnTo>
                <a:lnTo>
                  <a:pt x="5630" y="386138"/>
                </a:lnTo>
                <a:lnTo>
                  <a:pt x="0" y="358248"/>
                </a:lnTo>
                <a:lnTo>
                  <a:pt x="0" y="71651"/>
                </a:lnTo>
                <a:lnTo>
                  <a:pt x="5630" y="43761"/>
                </a:lnTo>
                <a:lnTo>
                  <a:pt x="20986" y="20986"/>
                </a:lnTo>
                <a:lnTo>
                  <a:pt x="43761" y="5630"/>
                </a:lnTo>
                <a:lnTo>
                  <a:pt x="71651" y="0"/>
                </a:lnTo>
                <a:lnTo>
                  <a:pt x="1050348" y="0"/>
                </a:lnTo>
                <a:lnTo>
                  <a:pt x="1090100" y="12038"/>
                </a:lnTo>
                <a:lnTo>
                  <a:pt x="1116545" y="44231"/>
                </a:lnTo>
                <a:lnTo>
                  <a:pt x="1121999" y="71651"/>
                </a:lnTo>
                <a:lnTo>
                  <a:pt x="1121999" y="358248"/>
                </a:lnTo>
                <a:lnTo>
                  <a:pt x="1116369" y="386138"/>
                </a:lnTo>
                <a:lnTo>
                  <a:pt x="1101013" y="408913"/>
                </a:lnTo>
                <a:lnTo>
                  <a:pt x="1078238" y="424269"/>
                </a:lnTo>
                <a:lnTo>
                  <a:pt x="1050348" y="429899"/>
                </a:lnTo>
                <a:close/>
              </a:path>
            </a:pathLst>
          </a:custGeom>
          <a:solidFill>
            <a:srgbClr val="45818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 txBox="1"/>
          <p:nvPr/>
        </p:nvSpPr>
        <p:spPr>
          <a:xfrm>
            <a:off x="6594271" y="4539910"/>
            <a:ext cx="1229192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13" dirty="0">
                <a:solidFill>
                  <a:srgbClr val="FFFFFF"/>
                </a:solidFill>
                <a:latin typeface="Roboto Cn"/>
                <a:cs typeface="Roboto Cn"/>
              </a:rPr>
              <a:t>E</a:t>
            </a:r>
            <a:r>
              <a:rPr sz="1600" b="1" dirty="0">
                <a:solidFill>
                  <a:srgbClr val="FFFFFF"/>
                </a:solidFill>
                <a:latin typeface="Roboto Cn"/>
                <a:cs typeface="Roboto Cn"/>
              </a:rPr>
              <a:t>conome</a:t>
            </a:r>
            <a:endParaRPr sz="1600" dirty="0">
              <a:latin typeface="Roboto Cn"/>
              <a:cs typeface="Roboto C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33916" y="4454347"/>
            <a:ext cx="10524912" cy="2271607"/>
            <a:chOff x="175437" y="3340760"/>
            <a:chExt cx="7893684" cy="1703705"/>
          </a:xfrm>
        </p:grpSpPr>
        <p:sp>
          <p:nvSpPr>
            <p:cNvPr id="32" name="object 32"/>
            <p:cNvSpPr/>
            <p:nvPr/>
          </p:nvSpPr>
          <p:spPr>
            <a:xfrm>
              <a:off x="6946948" y="3340760"/>
              <a:ext cx="1122045" cy="429895"/>
            </a:xfrm>
            <a:custGeom>
              <a:avLst/>
              <a:gdLst/>
              <a:ahLst/>
              <a:cxnLst/>
              <a:rect l="l" t="t" r="r" b="b"/>
              <a:pathLst>
                <a:path w="1122045" h="429895">
                  <a:moveTo>
                    <a:pt x="1050348" y="429899"/>
                  </a:moveTo>
                  <a:lnTo>
                    <a:pt x="71651" y="429899"/>
                  </a:lnTo>
                  <a:lnTo>
                    <a:pt x="43761" y="424269"/>
                  </a:lnTo>
                  <a:lnTo>
                    <a:pt x="20986" y="408913"/>
                  </a:lnTo>
                  <a:lnTo>
                    <a:pt x="5630" y="386138"/>
                  </a:lnTo>
                  <a:lnTo>
                    <a:pt x="0" y="358248"/>
                  </a:lnTo>
                  <a:lnTo>
                    <a:pt x="0" y="71651"/>
                  </a:lnTo>
                  <a:lnTo>
                    <a:pt x="5630" y="43761"/>
                  </a:lnTo>
                  <a:lnTo>
                    <a:pt x="20986" y="20986"/>
                  </a:lnTo>
                  <a:lnTo>
                    <a:pt x="43761" y="5630"/>
                  </a:lnTo>
                  <a:lnTo>
                    <a:pt x="71651" y="0"/>
                  </a:lnTo>
                  <a:lnTo>
                    <a:pt x="1050348" y="0"/>
                  </a:lnTo>
                  <a:lnTo>
                    <a:pt x="1090100" y="12038"/>
                  </a:lnTo>
                  <a:lnTo>
                    <a:pt x="1116546" y="44231"/>
                  </a:lnTo>
                  <a:lnTo>
                    <a:pt x="1121999" y="71651"/>
                  </a:lnTo>
                  <a:lnTo>
                    <a:pt x="1121999" y="358248"/>
                  </a:lnTo>
                  <a:lnTo>
                    <a:pt x="1116369" y="386138"/>
                  </a:lnTo>
                  <a:lnTo>
                    <a:pt x="1101013" y="408913"/>
                  </a:lnTo>
                  <a:lnTo>
                    <a:pt x="1078238" y="424269"/>
                  </a:lnTo>
                  <a:lnTo>
                    <a:pt x="1050348" y="429899"/>
                  </a:lnTo>
                  <a:close/>
                </a:path>
              </a:pathLst>
            </a:custGeom>
            <a:solidFill>
              <a:srgbClr val="134F5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80199" y="3777450"/>
              <a:ext cx="1976120" cy="1262380"/>
            </a:xfrm>
            <a:custGeom>
              <a:avLst/>
              <a:gdLst/>
              <a:ahLst/>
              <a:cxnLst/>
              <a:rect l="l" t="t" r="r" b="b"/>
              <a:pathLst>
                <a:path w="1976120" h="1262379">
                  <a:moveTo>
                    <a:pt x="0" y="210304"/>
                  </a:moveTo>
                  <a:lnTo>
                    <a:pt x="5554" y="162083"/>
                  </a:lnTo>
                  <a:lnTo>
                    <a:pt x="21375" y="117817"/>
                  </a:lnTo>
                  <a:lnTo>
                    <a:pt x="46201" y="78769"/>
                  </a:lnTo>
                  <a:lnTo>
                    <a:pt x="78769" y="46201"/>
                  </a:lnTo>
                  <a:lnTo>
                    <a:pt x="117817" y="21375"/>
                  </a:lnTo>
                  <a:lnTo>
                    <a:pt x="162083" y="5554"/>
                  </a:lnTo>
                  <a:lnTo>
                    <a:pt x="210304" y="0"/>
                  </a:lnTo>
                  <a:lnTo>
                    <a:pt x="1765795" y="0"/>
                  </a:lnTo>
                  <a:lnTo>
                    <a:pt x="1807015" y="4078"/>
                  </a:lnTo>
                  <a:lnTo>
                    <a:pt x="1846275" y="16008"/>
                  </a:lnTo>
                  <a:lnTo>
                    <a:pt x="1882472" y="35333"/>
                  </a:lnTo>
                  <a:lnTo>
                    <a:pt x="1914503" y="61596"/>
                  </a:lnTo>
                  <a:lnTo>
                    <a:pt x="1940766" y="93627"/>
                  </a:lnTo>
                  <a:lnTo>
                    <a:pt x="1960091" y="129824"/>
                  </a:lnTo>
                  <a:lnTo>
                    <a:pt x="1972021" y="169084"/>
                  </a:lnTo>
                  <a:lnTo>
                    <a:pt x="1976099" y="210304"/>
                  </a:lnTo>
                  <a:lnTo>
                    <a:pt x="1976099" y="1051495"/>
                  </a:lnTo>
                  <a:lnTo>
                    <a:pt x="1970545" y="1099716"/>
                  </a:lnTo>
                  <a:lnTo>
                    <a:pt x="1954724" y="1143982"/>
                  </a:lnTo>
                  <a:lnTo>
                    <a:pt x="1929898" y="1183030"/>
                  </a:lnTo>
                  <a:lnTo>
                    <a:pt x="1897330" y="1215598"/>
                  </a:lnTo>
                  <a:lnTo>
                    <a:pt x="1858282" y="1240424"/>
                  </a:lnTo>
                  <a:lnTo>
                    <a:pt x="1814016" y="1256245"/>
                  </a:lnTo>
                  <a:lnTo>
                    <a:pt x="1765795" y="1261799"/>
                  </a:lnTo>
                  <a:lnTo>
                    <a:pt x="210304" y="1261799"/>
                  </a:lnTo>
                  <a:lnTo>
                    <a:pt x="162083" y="1256245"/>
                  </a:lnTo>
                  <a:lnTo>
                    <a:pt x="117817" y="1240424"/>
                  </a:lnTo>
                  <a:lnTo>
                    <a:pt x="78769" y="1215598"/>
                  </a:lnTo>
                  <a:lnTo>
                    <a:pt x="46201" y="1183030"/>
                  </a:lnTo>
                  <a:lnTo>
                    <a:pt x="21375" y="1143982"/>
                  </a:lnTo>
                  <a:lnTo>
                    <a:pt x="5554" y="1099716"/>
                  </a:lnTo>
                  <a:lnTo>
                    <a:pt x="0" y="1051495"/>
                  </a:lnTo>
                  <a:lnTo>
                    <a:pt x="0" y="210304"/>
                  </a:lnTo>
                  <a:close/>
                </a:path>
              </a:pathLst>
            </a:custGeom>
            <a:ln w="9524">
              <a:solidFill>
                <a:srgbClr val="FFC53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60218" y="4559603"/>
            <a:ext cx="2396748" cy="223315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104984" algn="ctr">
              <a:spcBef>
                <a:spcPts val="133"/>
              </a:spcBef>
            </a:pPr>
            <a:r>
              <a:rPr sz="1867" b="1" spc="7" dirty="0">
                <a:solidFill>
                  <a:srgbClr val="F3F3F3"/>
                </a:solidFill>
                <a:latin typeface="Roboto Cn"/>
                <a:cs typeface="Roboto Cn"/>
              </a:rPr>
              <a:t>Fidèle</a:t>
            </a:r>
            <a:endParaRPr sz="1867" dirty="0">
              <a:latin typeface="Roboto Cn"/>
              <a:cs typeface="Roboto Cn"/>
            </a:endParaRPr>
          </a:p>
          <a:p>
            <a:pPr marL="16933" marR="6773" indent="-2540" algn="ctr">
              <a:spcBef>
                <a:spcPts val="1553"/>
              </a:spcBef>
            </a:pPr>
            <a:r>
              <a:rPr sz="1400" spc="-100" dirty="0">
                <a:latin typeface="+mj-lt"/>
                <a:cs typeface="Roboto Lt"/>
              </a:rPr>
              <a:t>Les</a:t>
            </a:r>
            <a:r>
              <a:rPr sz="1400" spc="-93" dirty="0">
                <a:latin typeface="+mj-lt"/>
                <a:cs typeface="Roboto Lt"/>
              </a:rPr>
              <a:t> </a:t>
            </a:r>
            <a:r>
              <a:rPr sz="1400" spc="-73" dirty="0">
                <a:latin typeface="+mj-lt"/>
                <a:cs typeface="Roboto Lt"/>
              </a:rPr>
              <a:t>clients </a:t>
            </a:r>
            <a:r>
              <a:rPr sz="1400" b="1" dirty="0">
                <a:latin typeface="+mj-lt"/>
                <a:cs typeface="Roboto Cn"/>
              </a:rPr>
              <a:t>anciens </a:t>
            </a:r>
            <a:r>
              <a:rPr sz="1400" spc="-80" dirty="0">
                <a:latin typeface="+mj-lt"/>
                <a:cs typeface="Roboto Lt"/>
              </a:rPr>
              <a:t>qui </a:t>
            </a:r>
            <a:r>
              <a:rPr sz="1400" spc="-87" dirty="0">
                <a:latin typeface="+mj-lt"/>
                <a:cs typeface="Roboto Lt"/>
              </a:rPr>
              <a:t>achètent </a:t>
            </a:r>
            <a:r>
              <a:rPr sz="1400" spc="-80" dirty="0">
                <a:latin typeface="+mj-lt"/>
                <a:cs typeface="Roboto Lt"/>
              </a:rPr>
              <a:t> </a:t>
            </a:r>
            <a:r>
              <a:rPr sz="1400" b="1" spc="13" dirty="0">
                <a:latin typeface="+mj-lt"/>
                <a:cs typeface="Roboto Cn"/>
              </a:rPr>
              <a:t>r</a:t>
            </a:r>
            <a:r>
              <a:rPr sz="1400" b="1" spc="7" dirty="0">
                <a:latin typeface="+mj-lt"/>
                <a:cs typeface="Roboto Cn"/>
              </a:rPr>
              <a:t>éguliè</a:t>
            </a:r>
            <a:r>
              <a:rPr sz="1400" b="1" dirty="0">
                <a:latin typeface="+mj-lt"/>
                <a:cs typeface="Roboto Cn"/>
              </a:rPr>
              <a:t>rement</a:t>
            </a:r>
            <a:r>
              <a:rPr sz="1400" dirty="0">
                <a:latin typeface="+mj-lt"/>
                <a:cs typeface="Roboto Lt"/>
              </a:rPr>
              <a:t>,</a:t>
            </a:r>
            <a:r>
              <a:rPr sz="1400" spc="-27" dirty="0">
                <a:latin typeface="+mj-lt"/>
                <a:cs typeface="Roboto Lt"/>
              </a:rPr>
              <a:t> </a:t>
            </a:r>
            <a:r>
              <a:rPr sz="1400" spc="-93" dirty="0">
                <a:latin typeface="+mj-lt"/>
                <a:cs typeface="Roboto Lt"/>
              </a:rPr>
              <a:t>che</a:t>
            </a:r>
            <a:r>
              <a:rPr sz="1400" spc="-80" dirty="0">
                <a:latin typeface="+mj-lt"/>
                <a:cs typeface="Roboto Lt"/>
              </a:rPr>
              <a:t>z</a:t>
            </a:r>
            <a:r>
              <a:rPr sz="1400" spc="-20" dirty="0">
                <a:latin typeface="+mj-lt"/>
                <a:cs typeface="Roboto Lt"/>
              </a:rPr>
              <a:t> </a:t>
            </a:r>
            <a:r>
              <a:rPr sz="1400" b="1" dirty="0">
                <a:latin typeface="+mj-lt"/>
                <a:cs typeface="Roboto Cn"/>
              </a:rPr>
              <a:t>plusieurs  </a:t>
            </a:r>
            <a:r>
              <a:rPr sz="1400" b="1" spc="-13" dirty="0">
                <a:latin typeface="+mj-lt"/>
                <a:cs typeface="Roboto Cn"/>
              </a:rPr>
              <a:t>v</a:t>
            </a:r>
            <a:r>
              <a:rPr sz="1400" b="1" spc="7" dirty="0">
                <a:latin typeface="+mj-lt"/>
                <a:cs typeface="Roboto Cn"/>
              </a:rPr>
              <a:t>endeurs, et</a:t>
            </a:r>
            <a:r>
              <a:rPr sz="1400" b="1" spc="20" dirty="0">
                <a:latin typeface="+mj-lt"/>
                <a:cs typeface="Roboto Cn"/>
              </a:rPr>
              <a:t> </a:t>
            </a:r>
            <a:r>
              <a:rPr sz="1400" spc="-80" dirty="0">
                <a:latin typeface="+mj-lt"/>
                <a:cs typeface="Roboto Lt"/>
              </a:rPr>
              <a:t>plusieur</a:t>
            </a:r>
            <a:r>
              <a:rPr sz="1400" spc="-87" dirty="0">
                <a:latin typeface="+mj-lt"/>
                <a:cs typeface="Roboto Lt"/>
              </a:rPr>
              <a:t>s</a:t>
            </a:r>
            <a:r>
              <a:rPr sz="1400" spc="-27" dirty="0">
                <a:latin typeface="+mj-lt"/>
                <a:cs typeface="Roboto Lt"/>
              </a:rPr>
              <a:t> </a:t>
            </a:r>
            <a:r>
              <a:rPr sz="1400" spc="-100" dirty="0">
                <a:latin typeface="+mj-lt"/>
                <a:cs typeface="Roboto Lt"/>
              </a:rPr>
              <a:t>p</a:t>
            </a:r>
            <a:r>
              <a:rPr sz="1400" spc="-73" dirty="0">
                <a:latin typeface="+mj-lt"/>
                <a:cs typeface="Roboto Lt"/>
              </a:rPr>
              <a:t>roduits  </a:t>
            </a:r>
            <a:r>
              <a:rPr sz="1400" b="1" spc="7" dirty="0">
                <a:latin typeface="+mj-lt"/>
                <a:cs typeface="Roboto Cn"/>
              </a:rPr>
              <a:t>différents</a:t>
            </a:r>
            <a:r>
              <a:rPr sz="1400" b="1" spc="-7" dirty="0">
                <a:latin typeface="+mj-lt"/>
                <a:cs typeface="Roboto Cn"/>
              </a:rPr>
              <a:t> </a:t>
            </a:r>
            <a:r>
              <a:rPr sz="1400" b="1" dirty="0">
                <a:latin typeface="+mj-lt"/>
                <a:cs typeface="Roboto Cn"/>
              </a:rPr>
              <a:t>(product_nbr)</a:t>
            </a:r>
            <a:r>
              <a:rPr sz="1400" b="1" spc="20" dirty="0">
                <a:latin typeface="+mj-lt"/>
                <a:cs typeface="Roboto Cn"/>
              </a:rPr>
              <a:t> </a:t>
            </a:r>
            <a:r>
              <a:rPr sz="1400" spc="-93" dirty="0">
                <a:latin typeface="+mj-lt"/>
                <a:cs typeface="Roboto Lt"/>
              </a:rPr>
              <a:t>avec </a:t>
            </a:r>
            <a:r>
              <a:rPr sz="1400" spc="-87" dirty="0">
                <a:latin typeface="+mj-lt"/>
                <a:cs typeface="Roboto Lt"/>
              </a:rPr>
              <a:t> </a:t>
            </a:r>
            <a:r>
              <a:rPr sz="1400" spc="-107" dirty="0">
                <a:latin typeface="+mj-lt"/>
                <a:cs typeface="Roboto Lt"/>
              </a:rPr>
              <a:t>un</a:t>
            </a:r>
            <a:r>
              <a:rPr sz="1400" spc="-93" dirty="0">
                <a:latin typeface="+mj-lt"/>
                <a:cs typeface="Roboto Lt"/>
              </a:rPr>
              <a:t>e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100" dirty="0">
                <a:latin typeface="+mj-lt"/>
                <a:cs typeface="Roboto Lt"/>
              </a:rPr>
              <a:t>v</a:t>
            </a:r>
            <a:r>
              <a:rPr sz="1400" spc="-80" dirty="0">
                <a:latin typeface="+mj-lt"/>
                <a:cs typeface="Roboto Lt"/>
              </a:rPr>
              <a:t>aleu</a:t>
            </a:r>
            <a:r>
              <a:rPr sz="1400" spc="-53" dirty="0">
                <a:latin typeface="+mj-lt"/>
                <a:cs typeface="Roboto Lt"/>
              </a:rPr>
              <a:t>r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100" dirty="0">
                <a:latin typeface="+mj-lt"/>
                <a:cs typeface="Roboto Lt"/>
              </a:rPr>
              <a:t>d</a:t>
            </a:r>
            <a:r>
              <a:rPr sz="1400" spc="-87" dirty="0">
                <a:latin typeface="+mj-lt"/>
                <a:cs typeface="Roboto Lt"/>
              </a:rPr>
              <a:t>e</a:t>
            </a:r>
            <a:r>
              <a:rPr sz="1400" spc="-13" dirty="0">
                <a:latin typeface="+mj-lt"/>
                <a:cs typeface="Roboto Lt"/>
              </a:rPr>
              <a:t> </a:t>
            </a:r>
            <a:r>
              <a:rPr sz="1400" b="1" dirty="0">
                <a:latin typeface="+mj-lt"/>
                <a:cs typeface="Roboto Cn"/>
              </a:rPr>
              <a:t>panier  </a:t>
            </a:r>
            <a:r>
              <a:rPr sz="1400" b="1" spc="-7" dirty="0">
                <a:latin typeface="+mj-lt"/>
                <a:cs typeface="Roboto Cn"/>
              </a:rPr>
              <a:t>m</a:t>
            </a:r>
            <a:r>
              <a:rPr sz="1400" b="1" spc="-13" dirty="0">
                <a:latin typeface="+mj-lt"/>
                <a:cs typeface="Roboto Cn"/>
              </a:rPr>
              <a:t>o</a:t>
            </a:r>
            <a:r>
              <a:rPr sz="1400" b="1" spc="-20" dirty="0">
                <a:latin typeface="+mj-lt"/>
                <a:cs typeface="Roboto Cn"/>
              </a:rPr>
              <a:t>y</a:t>
            </a:r>
            <a:r>
              <a:rPr sz="1400" b="1" dirty="0">
                <a:latin typeface="+mj-lt"/>
                <a:cs typeface="Roboto Cn"/>
              </a:rPr>
              <a:t>ennement</a:t>
            </a:r>
            <a:r>
              <a:rPr sz="1400" b="1" spc="7" dirty="0">
                <a:latin typeface="+mj-lt"/>
                <a:cs typeface="Roboto Cn"/>
              </a:rPr>
              <a:t> </a:t>
            </a:r>
            <a:r>
              <a:rPr sz="1400" b="1" spc="13" dirty="0">
                <a:latin typeface="+mj-lt"/>
                <a:cs typeface="Roboto Cn"/>
              </a:rPr>
              <a:t>éle</a:t>
            </a:r>
            <a:r>
              <a:rPr sz="1400" b="1" spc="-13" dirty="0">
                <a:latin typeface="+mj-lt"/>
                <a:cs typeface="Roboto Cn"/>
              </a:rPr>
              <a:t>v</a:t>
            </a:r>
            <a:r>
              <a:rPr sz="1400" b="1" spc="20" dirty="0">
                <a:latin typeface="+mj-lt"/>
                <a:cs typeface="Roboto Cn"/>
              </a:rPr>
              <a:t>é</a:t>
            </a:r>
            <a:r>
              <a:rPr sz="1400" b="1" spc="27" dirty="0">
                <a:latin typeface="+mj-lt"/>
                <a:cs typeface="Roboto Cn"/>
              </a:rPr>
              <a:t>e</a:t>
            </a:r>
            <a:r>
              <a:rPr sz="1400" b="1" dirty="0">
                <a:latin typeface="+mj-lt"/>
                <a:cs typeface="Roboto Cn"/>
              </a:rPr>
              <a:t> </a:t>
            </a:r>
            <a:r>
              <a:rPr sz="1400" b="1" spc="33" dirty="0">
                <a:latin typeface="+mj-lt"/>
                <a:cs typeface="Roboto Cn"/>
              </a:rPr>
              <a:t> </a:t>
            </a:r>
            <a:r>
              <a:rPr sz="1400" spc="-80" dirty="0">
                <a:latin typeface="+mj-lt"/>
                <a:cs typeface="Roboto Lt"/>
              </a:rPr>
              <a:t>e</a:t>
            </a:r>
            <a:r>
              <a:rPr sz="1400" spc="-47" dirty="0">
                <a:latin typeface="+mj-lt"/>
                <a:cs typeface="Roboto Lt"/>
              </a:rPr>
              <a:t>t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73" dirty="0">
                <a:latin typeface="+mj-lt"/>
                <a:cs typeface="Roboto Lt"/>
              </a:rPr>
              <a:t>ont  </a:t>
            </a:r>
            <a:r>
              <a:rPr sz="1400" spc="-87" dirty="0">
                <a:latin typeface="+mj-lt"/>
                <a:cs typeface="Roboto Lt"/>
              </a:rPr>
              <a:t>besoi</a:t>
            </a:r>
            <a:r>
              <a:rPr sz="1400" spc="-93" dirty="0">
                <a:latin typeface="+mj-lt"/>
                <a:cs typeface="Roboto Lt"/>
              </a:rPr>
              <a:t>n</a:t>
            </a:r>
            <a:r>
              <a:rPr sz="1400" spc="-27" dirty="0">
                <a:latin typeface="+mj-lt"/>
                <a:cs typeface="Roboto Lt"/>
              </a:rPr>
              <a:t> </a:t>
            </a:r>
            <a:r>
              <a:rPr sz="1400" spc="-93" dirty="0">
                <a:latin typeface="+mj-lt"/>
                <a:cs typeface="Roboto Lt"/>
              </a:rPr>
              <a:t>d’u</a:t>
            </a:r>
            <a:r>
              <a:rPr sz="1400" spc="-113" dirty="0">
                <a:latin typeface="+mj-lt"/>
                <a:cs typeface="Roboto Lt"/>
              </a:rPr>
              <a:t>n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100" dirty="0">
                <a:latin typeface="+mj-lt"/>
                <a:cs typeface="Roboto Lt"/>
              </a:rPr>
              <a:t>paiemen</a:t>
            </a:r>
            <a:r>
              <a:rPr sz="1400" spc="-53" dirty="0">
                <a:latin typeface="+mj-lt"/>
                <a:cs typeface="Roboto Lt"/>
              </a:rPr>
              <a:t>t</a:t>
            </a:r>
            <a:r>
              <a:rPr sz="1400" spc="-13" dirty="0">
                <a:latin typeface="+mj-lt"/>
                <a:cs typeface="Roboto Lt"/>
              </a:rPr>
              <a:t> </a:t>
            </a:r>
            <a:r>
              <a:rPr sz="1400" b="1" dirty="0">
                <a:latin typeface="+mj-lt"/>
                <a:cs typeface="Roboto Cn"/>
              </a:rPr>
              <a:t>échelonn</a:t>
            </a:r>
            <a:r>
              <a:rPr sz="1400" b="1" spc="13" dirty="0">
                <a:latin typeface="+mj-lt"/>
                <a:cs typeface="Roboto Cn"/>
              </a:rPr>
              <a:t>é</a:t>
            </a:r>
            <a:r>
              <a:rPr sz="1400" dirty="0">
                <a:latin typeface="+mj-lt"/>
                <a:cs typeface="Roboto Lt"/>
              </a:rPr>
              <a:t>.</a:t>
            </a:r>
          </a:p>
        </p:txBody>
      </p:sp>
      <p:sp>
        <p:nvSpPr>
          <p:cNvPr id="36" name="object 36"/>
          <p:cNvSpPr/>
          <p:nvPr/>
        </p:nvSpPr>
        <p:spPr>
          <a:xfrm>
            <a:off x="3285599" y="4998034"/>
            <a:ext cx="2032847" cy="1683173"/>
          </a:xfrm>
          <a:custGeom>
            <a:avLst/>
            <a:gdLst/>
            <a:ahLst/>
            <a:cxnLst/>
            <a:rect l="l" t="t" r="r" b="b"/>
            <a:pathLst>
              <a:path w="1524635" h="1262379">
                <a:moveTo>
                  <a:pt x="0" y="210304"/>
                </a:moveTo>
                <a:lnTo>
                  <a:pt x="5554" y="162083"/>
                </a:lnTo>
                <a:lnTo>
                  <a:pt x="21375" y="117817"/>
                </a:lnTo>
                <a:lnTo>
                  <a:pt x="46201" y="78769"/>
                </a:lnTo>
                <a:lnTo>
                  <a:pt x="78769" y="46201"/>
                </a:lnTo>
                <a:lnTo>
                  <a:pt x="117817" y="21375"/>
                </a:lnTo>
                <a:lnTo>
                  <a:pt x="162083" y="5554"/>
                </a:lnTo>
                <a:lnTo>
                  <a:pt x="210304" y="0"/>
                </a:lnTo>
                <a:lnTo>
                  <a:pt x="1314295" y="0"/>
                </a:lnTo>
                <a:lnTo>
                  <a:pt x="1355515" y="4078"/>
                </a:lnTo>
                <a:lnTo>
                  <a:pt x="1394775" y="16008"/>
                </a:lnTo>
                <a:lnTo>
                  <a:pt x="1430972" y="35333"/>
                </a:lnTo>
                <a:lnTo>
                  <a:pt x="1463002" y="61596"/>
                </a:lnTo>
                <a:lnTo>
                  <a:pt x="1489266" y="93627"/>
                </a:lnTo>
                <a:lnTo>
                  <a:pt x="1508591" y="129824"/>
                </a:lnTo>
                <a:lnTo>
                  <a:pt x="1520521" y="169084"/>
                </a:lnTo>
                <a:lnTo>
                  <a:pt x="1524599" y="210304"/>
                </a:lnTo>
                <a:lnTo>
                  <a:pt x="1524599" y="1051495"/>
                </a:lnTo>
                <a:lnTo>
                  <a:pt x="1519045" y="1099716"/>
                </a:lnTo>
                <a:lnTo>
                  <a:pt x="1503224" y="1143982"/>
                </a:lnTo>
                <a:lnTo>
                  <a:pt x="1478398" y="1183030"/>
                </a:lnTo>
                <a:lnTo>
                  <a:pt x="1445830" y="1215598"/>
                </a:lnTo>
                <a:lnTo>
                  <a:pt x="1406782" y="1240424"/>
                </a:lnTo>
                <a:lnTo>
                  <a:pt x="1362516" y="1256245"/>
                </a:lnTo>
                <a:lnTo>
                  <a:pt x="1314295" y="1261799"/>
                </a:lnTo>
                <a:lnTo>
                  <a:pt x="210304" y="1261799"/>
                </a:lnTo>
                <a:lnTo>
                  <a:pt x="162083" y="1256245"/>
                </a:lnTo>
                <a:lnTo>
                  <a:pt x="117817" y="1240424"/>
                </a:lnTo>
                <a:lnTo>
                  <a:pt x="78769" y="1215598"/>
                </a:lnTo>
                <a:lnTo>
                  <a:pt x="46201" y="1183030"/>
                </a:lnTo>
                <a:lnTo>
                  <a:pt x="21375" y="1143982"/>
                </a:lnTo>
                <a:lnTo>
                  <a:pt x="5554" y="1099716"/>
                </a:lnTo>
                <a:lnTo>
                  <a:pt x="0" y="1051495"/>
                </a:lnTo>
                <a:lnTo>
                  <a:pt x="0" y="210304"/>
                </a:lnTo>
                <a:close/>
              </a:path>
            </a:pathLst>
          </a:custGeom>
          <a:ln w="9524">
            <a:solidFill>
              <a:srgbClr val="FFC53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 txBox="1"/>
          <p:nvPr/>
        </p:nvSpPr>
        <p:spPr>
          <a:xfrm>
            <a:off x="3474172" y="5065776"/>
            <a:ext cx="1594273" cy="152520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-847" algn="ctr">
              <a:spcBef>
                <a:spcPts val="133"/>
              </a:spcBef>
            </a:pPr>
            <a:r>
              <a:rPr sz="1400" spc="-100" dirty="0">
                <a:latin typeface="+mj-lt"/>
                <a:cs typeface="Roboto Lt"/>
              </a:rPr>
              <a:t>Le</a:t>
            </a:r>
            <a:r>
              <a:rPr sz="1400" spc="-93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67" dirty="0">
                <a:latin typeface="+mj-lt"/>
                <a:cs typeface="Roboto Lt"/>
              </a:rPr>
              <a:t>client</a:t>
            </a:r>
            <a:r>
              <a:rPr sz="1400" spc="-80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100" dirty="0">
                <a:latin typeface="+mj-lt"/>
                <a:cs typeface="Roboto Lt"/>
              </a:rPr>
              <a:t>qu</a:t>
            </a:r>
            <a:r>
              <a:rPr sz="1400" spc="-40" dirty="0">
                <a:latin typeface="+mj-lt"/>
                <a:cs typeface="Roboto Lt"/>
              </a:rPr>
              <a:t>i</a:t>
            </a:r>
            <a:r>
              <a:rPr sz="1400" dirty="0">
                <a:latin typeface="+mj-lt"/>
                <a:cs typeface="Roboto Lt"/>
              </a:rPr>
              <a:t> </a:t>
            </a:r>
            <a:r>
              <a:rPr sz="1400" spc="-80" dirty="0">
                <a:latin typeface="+mj-lt"/>
                <a:cs typeface="Roboto Lt"/>
              </a:rPr>
              <a:t>fon</a:t>
            </a:r>
            <a:r>
              <a:rPr sz="1400" spc="-53" dirty="0">
                <a:latin typeface="+mj-lt"/>
                <a:cs typeface="Roboto Lt"/>
              </a:rPr>
              <a:t>t</a:t>
            </a:r>
            <a:r>
              <a:rPr sz="1400" spc="-27" dirty="0">
                <a:latin typeface="+mj-lt"/>
                <a:cs typeface="Roboto Lt"/>
              </a:rPr>
              <a:t> </a:t>
            </a:r>
            <a:r>
              <a:rPr sz="1400" spc="-80" dirty="0">
                <a:latin typeface="+mj-lt"/>
                <a:cs typeface="Roboto Lt"/>
              </a:rPr>
              <a:t>un  </a:t>
            </a:r>
            <a:r>
              <a:rPr sz="1400" spc="-93" dirty="0">
                <a:latin typeface="+mj-lt"/>
                <a:cs typeface="Roboto Lt"/>
              </a:rPr>
              <a:t>seu</a:t>
            </a:r>
            <a:r>
              <a:rPr sz="1400" spc="-40" dirty="0">
                <a:latin typeface="+mj-lt"/>
                <a:cs typeface="Roboto Lt"/>
              </a:rPr>
              <a:t>l</a:t>
            </a:r>
            <a:r>
              <a:rPr sz="1400" dirty="0">
                <a:latin typeface="+mj-lt"/>
                <a:cs typeface="Roboto Lt"/>
              </a:rPr>
              <a:t> </a:t>
            </a:r>
            <a:r>
              <a:rPr sz="1400" spc="-53" dirty="0">
                <a:latin typeface="+mj-lt"/>
                <a:cs typeface="Roboto Lt"/>
              </a:rPr>
              <a:t> </a:t>
            </a:r>
            <a:r>
              <a:rPr sz="1400" spc="-100" dirty="0">
                <a:latin typeface="+mj-lt"/>
                <a:cs typeface="Roboto Lt"/>
              </a:rPr>
              <a:t>acha</a:t>
            </a:r>
            <a:r>
              <a:rPr sz="1400" spc="-53" dirty="0">
                <a:latin typeface="+mj-lt"/>
                <a:cs typeface="Roboto Lt"/>
              </a:rPr>
              <a:t>t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93" dirty="0">
                <a:latin typeface="+mj-lt"/>
                <a:cs typeface="Roboto Lt"/>
              </a:rPr>
              <a:t>d’u</a:t>
            </a:r>
            <a:r>
              <a:rPr sz="1400" spc="-113" dirty="0">
                <a:latin typeface="+mj-lt"/>
                <a:cs typeface="Roboto Lt"/>
              </a:rPr>
              <a:t>n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67" dirty="0">
                <a:latin typeface="+mj-lt"/>
                <a:cs typeface="Roboto Lt"/>
              </a:rPr>
              <a:t>seul  </a:t>
            </a:r>
            <a:r>
              <a:rPr sz="1400" spc="-100" dirty="0">
                <a:latin typeface="+mj-lt"/>
                <a:cs typeface="Roboto Lt"/>
              </a:rPr>
              <a:t>p</a:t>
            </a:r>
            <a:r>
              <a:rPr sz="1400" spc="-73" dirty="0">
                <a:latin typeface="+mj-lt"/>
                <a:cs typeface="Roboto Lt"/>
              </a:rPr>
              <a:t>r</a:t>
            </a:r>
            <a:r>
              <a:rPr sz="1400" spc="-87" dirty="0">
                <a:latin typeface="+mj-lt"/>
                <a:cs typeface="Roboto Lt"/>
              </a:rPr>
              <a:t>odui</a:t>
            </a:r>
            <a:r>
              <a:rPr sz="1400" spc="-53" dirty="0">
                <a:latin typeface="+mj-lt"/>
                <a:cs typeface="Roboto Lt"/>
              </a:rPr>
              <a:t>t</a:t>
            </a:r>
            <a:r>
              <a:rPr sz="1400" dirty="0">
                <a:latin typeface="+mj-lt"/>
                <a:cs typeface="Roboto Lt"/>
              </a:rPr>
              <a:t> </a:t>
            </a:r>
            <a:r>
              <a:rPr sz="1400" spc="-53" dirty="0">
                <a:latin typeface="+mj-lt"/>
                <a:cs typeface="Roboto Lt"/>
              </a:rPr>
              <a:t> </a:t>
            </a:r>
            <a:r>
              <a:rPr sz="1400" spc="-107" dirty="0">
                <a:latin typeface="+mj-lt"/>
                <a:cs typeface="Roboto Lt"/>
              </a:rPr>
              <a:t>a</a:t>
            </a:r>
            <a:r>
              <a:rPr sz="1400" spc="-100" dirty="0">
                <a:latin typeface="+mj-lt"/>
                <a:cs typeface="Roboto Lt"/>
              </a:rPr>
              <a:t>v</a:t>
            </a:r>
            <a:r>
              <a:rPr sz="1400" spc="-87" dirty="0">
                <a:latin typeface="+mj-lt"/>
                <a:cs typeface="Roboto Lt"/>
              </a:rPr>
              <a:t>e</a:t>
            </a:r>
            <a:r>
              <a:rPr sz="1400" spc="-80" dirty="0">
                <a:latin typeface="+mj-lt"/>
                <a:cs typeface="Roboto Lt"/>
              </a:rPr>
              <a:t>c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113" dirty="0">
                <a:latin typeface="+mj-lt"/>
                <a:cs typeface="Roboto Lt"/>
              </a:rPr>
              <a:t>u</a:t>
            </a:r>
            <a:r>
              <a:rPr sz="1400" spc="-107" dirty="0">
                <a:latin typeface="+mj-lt"/>
                <a:cs typeface="Roboto Lt"/>
              </a:rPr>
              <a:t>n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67" dirty="0">
                <a:latin typeface="+mj-lt"/>
                <a:cs typeface="Roboto Lt"/>
              </a:rPr>
              <a:t>prix  relati</a:t>
            </a:r>
            <a:r>
              <a:rPr sz="1400" spc="-87" dirty="0">
                <a:latin typeface="+mj-lt"/>
                <a:cs typeface="Roboto Lt"/>
              </a:rPr>
              <a:t>v</a:t>
            </a:r>
            <a:r>
              <a:rPr sz="1400" spc="-113" dirty="0">
                <a:latin typeface="+mj-lt"/>
                <a:cs typeface="Roboto Lt"/>
              </a:rPr>
              <a:t>emen</a:t>
            </a:r>
            <a:r>
              <a:rPr sz="1400" spc="-53" dirty="0">
                <a:latin typeface="+mj-lt"/>
                <a:cs typeface="Roboto Lt"/>
              </a:rPr>
              <a:t>t</a:t>
            </a:r>
            <a:r>
              <a:rPr sz="1400" spc="-20" dirty="0">
                <a:latin typeface="+mj-lt"/>
                <a:cs typeface="Roboto Lt"/>
              </a:rPr>
              <a:t> </a:t>
            </a:r>
            <a:r>
              <a:rPr sz="1400" b="1" spc="13" dirty="0">
                <a:latin typeface="+mj-lt"/>
                <a:cs typeface="Roboto Cn"/>
              </a:rPr>
              <a:t>éle</a:t>
            </a:r>
            <a:r>
              <a:rPr sz="1400" b="1" spc="-13" dirty="0">
                <a:latin typeface="+mj-lt"/>
                <a:cs typeface="Roboto Cn"/>
              </a:rPr>
              <a:t>v</a:t>
            </a:r>
            <a:r>
              <a:rPr sz="1400" b="1" spc="27" dirty="0">
                <a:latin typeface="+mj-lt"/>
                <a:cs typeface="Roboto Cn"/>
              </a:rPr>
              <a:t>é</a:t>
            </a:r>
            <a:r>
              <a:rPr sz="1400" b="1" spc="7" dirty="0">
                <a:latin typeface="+mj-lt"/>
                <a:cs typeface="Roboto Cn"/>
              </a:rPr>
              <a:t> </a:t>
            </a:r>
            <a:r>
              <a:rPr sz="1400" b="1" spc="-20" dirty="0">
                <a:latin typeface="+mj-lt"/>
                <a:cs typeface="Roboto Cn"/>
              </a:rPr>
              <a:t>(100  </a:t>
            </a:r>
            <a:r>
              <a:rPr sz="1400" b="1" spc="7" dirty="0">
                <a:latin typeface="+mj-lt"/>
                <a:cs typeface="Roboto Cn"/>
              </a:rPr>
              <a:t>Réal)</a:t>
            </a:r>
            <a:r>
              <a:rPr sz="1400" b="1" spc="13" dirty="0">
                <a:latin typeface="+mj-lt"/>
                <a:cs typeface="Roboto Cn"/>
              </a:rPr>
              <a:t> </a:t>
            </a:r>
            <a:r>
              <a:rPr sz="1400" spc="-80" dirty="0">
                <a:latin typeface="+mj-lt"/>
                <a:cs typeface="Roboto Lt"/>
              </a:rPr>
              <a:t>e</a:t>
            </a:r>
            <a:r>
              <a:rPr sz="1400" spc="-47" dirty="0">
                <a:latin typeface="+mj-lt"/>
                <a:cs typeface="Roboto Lt"/>
              </a:rPr>
              <a:t>t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40" dirty="0">
                <a:latin typeface="+mj-lt"/>
                <a:cs typeface="Roboto Lt"/>
              </a:rPr>
              <a:t>il</a:t>
            </a:r>
            <a:r>
              <a:rPr sz="1400" spc="-73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100" dirty="0">
                <a:latin typeface="+mj-lt"/>
                <a:cs typeface="Roboto Lt"/>
              </a:rPr>
              <a:t>p</a:t>
            </a:r>
            <a:r>
              <a:rPr sz="1400" spc="-107" dirty="0">
                <a:latin typeface="+mj-lt"/>
                <a:cs typeface="Roboto Lt"/>
              </a:rPr>
              <a:t>a</a:t>
            </a:r>
            <a:r>
              <a:rPr sz="1400" spc="-113" dirty="0">
                <a:latin typeface="+mj-lt"/>
                <a:cs typeface="Roboto Lt"/>
              </a:rPr>
              <a:t>y</a:t>
            </a:r>
            <a:r>
              <a:rPr sz="1400" spc="-93" dirty="0">
                <a:latin typeface="+mj-lt"/>
                <a:cs typeface="Roboto Lt"/>
              </a:rPr>
              <a:t>en</a:t>
            </a:r>
            <a:r>
              <a:rPr sz="1400" spc="-53" dirty="0">
                <a:latin typeface="+mj-lt"/>
                <a:cs typeface="Roboto Lt"/>
              </a:rPr>
              <a:t>t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73" dirty="0">
                <a:latin typeface="+mj-lt"/>
                <a:cs typeface="Roboto Lt"/>
              </a:rPr>
              <a:t>en  </a:t>
            </a:r>
            <a:r>
              <a:rPr sz="1400" spc="-80" dirty="0">
                <a:latin typeface="+mj-lt"/>
                <a:cs typeface="Roboto Lt"/>
              </a:rPr>
              <a:t>plusieu</a:t>
            </a:r>
            <a:r>
              <a:rPr sz="1400" spc="-60" dirty="0">
                <a:latin typeface="+mj-lt"/>
                <a:cs typeface="Roboto Lt"/>
              </a:rPr>
              <a:t>r</a:t>
            </a:r>
            <a:r>
              <a:rPr sz="1400" spc="-27" dirty="0">
                <a:latin typeface="+mj-lt"/>
                <a:cs typeface="Roboto Lt"/>
              </a:rPr>
              <a:t> </a:t>
            </a:r>
            <a:r>
              <a:rPr sz="1400" spc="-53" dirty="0">
                <a:latin typeface="+mj-lt"/>
                <a:cs typeface="Roboto Lt"/>
              </a:rPr>
              <a:t>fois</a:t>
            </a:r>
            <a:r>
              <a:rPr sz="1333" spc="-53" dirty="0">
                <a:latin typeface="Roboto Lt"/>
                <a:cs typeface="Roboto Lt"/>
              </a:rPr>
              <a:t>.</a:t>
            </a:r>
            <a:endParaRPr sz="1333" dirty="0">
              <a:latin typeface="Roboto Lt"/>
              <a:cs typeface="Roboto Lt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119754" y="5017364"/>
            <a:ext cx="1829647" cy="1683173"/>
          </a:xfrm>
          <a:custGeom>
            <a:avLst/>
            <a:gdLst/>
            <a:ahLst/>
            <a:cxnLst/>
            <a:rect l="l" t="t" r="r" b="b"/>
            <a:pathLst>
              <a:path w="1372235" h="1262379">
                <a:moveTo>
                  <a:pt x="0" y="210303"/>
                </a:moveTo>
                <a:lnTo>
                  <a:pt x="5554" y="162083"/>
                </a:lnTo>
                <a:lnTo>
                  <a:pt x="21375" y="117817"/>
                </a:lnTo>
                <a:lnTo>
                  <a:pt x="46201" y="78769"/>
                </a:lnTo>
                <a:lnTo>
                  <a:pt x="78769" y="46201"/>
                </a:lnTo>
                <a:lnTo>
                  <a:pt x="117817" y="21375"/>
                </a:lnTo>
                <a:lnTo>
                  <a:pt x="162083" y="5554"/>
                </a:lnTo>
                <a:lnTo>
                  <a:pt x="210304" y="0"/>
                </a:lnTo>
                <a:lnTo>
                  <a:pt x="1161595" y="0"/>
                </a:lnTo>
                <a:lnTo>
                  <a:pt x="1202815" y="4078"/>
                </a:lnTo>
                <a:lnTo>
                  <a:pt x="1242075" y="16008"/>
                </a:lnTo>
                <a:lnTo>
                  <a:pt x="1278272" y="35333"/>
                </a:lnTo>
                <a:lnTo>
                  <a:pt x="1310303" y="61596"/>
                </a:lnTo>
                <a:lnTo>
                  <a:pt x="1336566" y="93627"/>
                </a:lnTo>
                <a:lnTo>
                  <a:pt x="1355891" y="129824"/>
                </a:lnTo>
                <a:lnTo>
                  <a:pt x="1367821" y="169084"/>
                </a:lnTo>
                <a:lnTo>
                  <a:pt x="1371899" y="210303"/>
                </a:lnTo>
                <a:lnTo>
                  <a:pt x="1371899" y="1051495"/>
                </a:lnTo>
                <a:lnTo>
                  <a:pt x="1366345" y="1099716"/>
                </a:lnTo>
                <a:lnTo>
                  <a:pt x="1350524" y="1143982"/>
                </a:lnTo>
                <a:lnTo>
                  <a:pt x="1325698" y="1183030"/>
                </a:lnTo>
                <a:lnTo>
                  <a:pt x="1293130" y="1215598"/>
                </a:lnTo>
                <a:lnTo>
                  <a:pt x="1254082" y="1240424"/>
                </a:lnTo>
                <a:lnTo>
                  <a:pt x="1209816" y="1256245"/>
                </a:lnTo>
                <a:lnTo>
                  <a:pt x="1161595" y="1261799"/>
                </a:lnTo>
                <a:lnTo>
                  <a:pt x="210304" y="1261799"/>
                </a:lnTo>
                <a:lnTo>
                  <a:pt x="162083" y="1256245"/>
                </a:lnTo>
                <a:lnTo>
                  <a:pt x="117817" y="1240424"/>
                </a:lnTo>
                <a:lnTo>
                  <a:pt x="78769" y="1215598"/>
                </a:lnTo>
                <a:lnTo>
                  <a:pt x="46201" y="1183030"/>
                </a:lnTo>
                <a:lnTo>
                  <a:pt x="21375" y="1143982"/>
                </a:lnTo>
                <a:lnTo>
                  <a:pt x="5554" y="1099716"/>
                </a:lnTo>
                <a:lnTo>
                  <a:pt x="0" y="1051495"/>
                </a:lnTo>
                <a:lnTo>
                  <a:pt x="0" y="210303"/>
                </a:lnTo>
                <a:close/>
              </a:path>
            </a:pathLst>
          </a:custGeom>
          <a:ln w="9524">
            <a:solidFill>
              <a:srgbClr val="FFC53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 txBox="1"/>
          <p:nvPr/>
        </p:nvSpPr>
        <p:spPr>
          <a:xfrm>
            <a:off x="6304059" y="5053402"/>
            <a:ext cx="1416473" cy="13097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847" algn="ctr">
              <a:spcBef>
                <a:spcPts val="133"/>
              </a:spcBef>
            </a:pPr>
            <a:r>
              <a:rPr sz="1400" spc="-100" dirty="0">
                <a:latin typeface="+mj-lt"/>
                <a:cs typeface="Roboto Lt"/>
              </a:rPr>
              <a:t>Le</a:t>
            </a:r>
            <a:r>
              <a:rPr sz="1400" spc="-93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67" dirty="0">
                <a:latin typeface="+mj-lt"/>
                <a:cs typeface="Roboto Lt"/>
              </a:rPr>
              <a:t>client</a:t>
            </a:r>
            <a:r>
              <a:rPr sz="1400" spc="-80" dirty="0">
                <a:latin typeface="+mj-lt"/>
                <a:cs typeface="Roboto Lt"/>
              </a:rPr>
              <a:t>s</a:t>
            </a:r>
            <a:r>
              <a:rPr sz="1400" spc="-7" dirty="0">
                <a:latin typeface="+mj-lt"/>
                <a:cs typeface="Roboto Lt"/>
              </a:rPr>
              <a:t> </a:t>
            </a:r>
            <a:r>
              <a:rPr sz="1400" spc="-100" dirty="0">
                <a:latin typeface="+mj-lt"/>
                <a:cs typeface="Roboto Lt"/>
              </a:rPr>
              <a:t>qu</a:t>
            </a:r>
            <a:r>
              <a:rPr sz="1400" spc="-40" dirty="0">
                <a:latin typeface="+mj-lt"/>
                <a:cs typeface="Roboto Lt"/>
              </a:rPr>
              <a:t>i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67" dirty="0">
                <a:latin typeface="+mj-lt"/>
                <a:cs typeface="Roboto Lt"/>
              </a:rPr>
              <a:t>font  </a:t>
            </a:r>
            <a:r>
              <a:rPr sz="1400" spc="-93" dirty="0">
                <a:latin typeface="+mj-lt"/>
                <a:cs typeface="Roboto Lt"/>
              </a:rPr>
              <a:t>de</a:t>
            </a:r>
            <a:r>
              <a:rPr sz="1400" spc="-87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93" dirty="0">
                <a:latin typeface="+mj-lt"/>
                <a:cs typeface="Roboto Lt"/>
              </a:rPr>
              <a:t>achat</a:t>
            </a:r>
            <a:r>
              <a:rPr sz="1400" spc="-87" dirty="0">
                <a:latin typeface="+mj-lt"/>
                <a:cs typeface="Roboto Lt"/>
              </a:rPr>
              <a:t>s</a:t>
            </a:r>
            <a:r>
              <a:rPr sz="1400" dirty="0">
                <a:latin typeface="+mj-lt"/>
                <a:cs typeface="Roboto Lt"/>
              </a:rPr>
              <a:t> </a:t>
            </a:r>
            <a:r>
              <a:rPr sz="1400" spc="-53" dirty="0">
                <a:latin typeface="+mj-lt"/>
                <a:cs typeface="Roboto Lt"/>
              </a:rPr>
              <a:t> </a:t>
            </a:r>
            <a:r>
              <a:rPr sz="1400" spc="-127" dirty="0">
                <a:latin typeface="+mj-lt"/>
                <a:cs typeface="Roboto Lt"/>
              </a:rPr>
              <a:t>d</a:t>
            </a:r>
            <a:r>
              <a:rPr sz="1400" spc="-87" dirty="0">
                <a:latin typeface="+mj-lt"/>
                <a:cs typeface="Roboto Lt"/>
              </a:rPr>
              <a:t>’</a:t>
            </a:r>
            <a:r>
              <a:rPr sz="1400" spc="-93" dirty="0">
                <a:latin typeface="+mj-lt"/>
                <a:cs typeface="Roboto Lt"/>
              </a:rPr>
              <a:t>a</a:t>
            </a:r>
            <a:r>
              <a:rPr sz="1400" spc="-33" dirty="0">
                <a:latin typeface="+mj-lt"/>
                <a:cs typeface="Roboto Lt"/>
              </a:rPr>
              <a:t>r</a:t>
            </a:r>
            <a:r>
              <a:rPr sz="1400" spc="-53" dirty="0">
                <a:latin typeface="+mj-lt"/>
                <a:cs typeface="Roboto Lt"/>
              </a:rPr>
              <a:t>ticles  </a:t>
            </a:r>
            <a:r>
              <a:rPr sz="1400" b="1" dirty="0">
                <a:latin typeface="+mj-lt"/>
                <a:cs typeface="Roboto Cn"/>
              </a:rPr>
              <a:t>pa</a:t>
            </a:r>
            <a:r>
              <a:rPr sz="1400" b="1" spc="7" dirty="0">
                <a:latin typeface="+mj-lt"/>
                <a:cs typeface="Roboto Cn"/>
              </a:rPr>
              <a:t>s cher</a:t>
            </a:r>
            <a:r>
              <a:rPr sz="1400" b="1" spc="13" dirty="0">
                <a:latin typeface="+mj-lt"/>
                <a:cs typeface="Roboto Cn"/>
              </a:rPr>
              <a:t>s</a:t>
            </a:r>
            <a:r>
              <a:rPr sz="1400" b="1" dirty="0">
                <a:latin typeface="+mj-lt"/>
                <a:cs typeface="Roboto Cn"/>
              </a:rPr>
              <a:t> </a:t>
            </a:r>
            <a:r>
              <a:rPr sz="1400" b="1" spc="20" dirty="0">
                <a:latin typeface="+mj-lt"/>
                <a:cs typeface="Roboto Cn"/>
              </a:rPr>
              <a:t> </a:t>
            </a:r>
            <a:r>
              <a:rPr sz="1400" spc="-80" dirty="0">
                <a:latin typeface="+mj-lt"/>
                <a:cs typeface="Roboto Lt"/>
              </a:rPr>
              <a:t>e</a:t>
            </a:r>
            <a:r>
              <a:rPr sz="1400" spc="-47" dirty="0">
                <a:latin typeface="+mj-lt"/>
                <a:cs typeface="Roboto Lt"/>
              </a:rPr>
              <a:t>t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100" dirty="0">
                <a:latin typeface="+mj-lt"/>
                <a:cs typeface="Roboto Lt"/>
              </a:rPr>
              <a:t>p</a:t>
            </a:r>
            <a:r>
              <a:rPr sz="1400" spc="-107" dirty="0">
                <a:latin typeface="+mj-lt"/>
                <a:cs typeface="Roboto Lt"/>
              </a:rPr>
              <a:t>a</a:t>
            </a:r>
            <a:r>
              <a:rPr sz="1400" spc="-113" dirty="0">
                <a:latin typeface="+mj-lt"/>
                <a:cs typeface="Roboto Lt"/>
              </a:rPr>
              <a:t>y</a:t>
            </a:r>
            <a:r>
              <a:rPr sz="1400" spc="-67" dirty="0">
                <a:latin typeface="+mj-lt"/>
                <a:cs typeface="Roboto Lt"/>
              </a:rPr>
              <a:t>ent  </a:t>
            </a:r>
            <a:r>
              <a:rPr sz="1400" spc="-93" dirty="0">
                <a:latin typeface="+mj-lt"/>
                <a:cs typeface="Roboto Lt"/>
              </a:rPr>
              <a:t>en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107" dirty="0">
                <a:latin typeface="+mj-lt"/>
                <a:cs typeface="Roboto Lt"/>
              </a:rPr>
              <a:t>un</a:t>
            </a:r>
            <a:r>
              <a:rPr sz="1400" spc="-93" dirty="0">
                <a:latin typeface="+mj-lt"/>
                <a:cs typeface="Roboto Lt"/>
              </a:rPr>
              <a:t>e</a:t>
            </a:r>
            <a:r>
              <a:rPr sz="1400" spc="-27" dirty="0">
                <a:latin typeface="+mj-lt"/>
                <a:cs typeface="Roboto Lt"/>
              </a:rPr>
              <a:t> </a:t>
            </a:r>
            <a:r>
              <a:rPr sz="1400" b="1" spc="7" dirty="0">
                <a:latin typeface="+mj-lt"/>
                <a:cs typeface="Roboto Cn"/>
              </a:rPr>
              <a:t>seul</a:t>
            </a:r>
            <a:r>
              <a:rPr sz="1400" b="1" spc="13" dirty="0">
                <a:latin typeface="+mj-lt"/>
                <a:cs typeface="Roboto Cn"/>
              </a:rPr>
              <a:t>e</a:t>
            </a:r>
            <a:r>
              <a:rPr sz="1400" b="1" spc="7" dirty="0">
                <a:latin typeface="+mj-lt"/>
                <a:cs typeface="Roboto Cn"/>
              </a:rPr>
              <a:t> foi</a:t>
            </a:r>
            <a:r>
              <a:rPr sz="1400" b="1" spc="13" dirty="0">
                <a:latin typeface="+mj-lt"/>
                <a:cs typeface="Roboto Cn"/>
              </a:rPr>
              <a:t>s</a:t>
            </a:r>
            <a:r>
              <a:rPr sz="1400" dirty="0">
                <a:latin typeface="+mj-lt"/>
                <a:cs typeface="Roboto Lt"/>
              </a:rPr>
              <a:t>.</a:t>
            </a:r>
          </a:p>
        </p:txBody>
      </p:sp>
      <p:grpSp>
        <p:nvGrpSpPr>
          <p:cNvPr id="40" name="object 40"/>
          <p:cNvGrpSpPr/>
          <p:nvPr/>
        </p:nvGrpSpPr>
        <p:grpSpPr>
          <a:xfrm>
            <a:off x="8967849" y="4998383"/>
            <a:ext cx="2197947" cy="1800860"/>
            <a:chOff x="6725887" y="3748787"/>
            <a:chExt cx="1648460" cy="1350645"/>
          </a:xfrm>
        </p:grpSpPr>
        <p:sp>
          <p:nvSpPr>
            <p:cNvPr id="41" name="object 41"/>
            <p:cNvSpPr/>
            <p:nvPr/>
          </p:nvSpPr>
          <p:spPr>
            <a:xfrm>
              <a:off x="6730649" y="3753549"/>
              <a:ext cx="1638935" cy="1341120"/>
            </a:xfrm>
            <a:custGeom>
              <a:avLst/>
              <a:gdLst/>
              <a:ahLst/>
              <a:cxnLst/>
              <a:rect l="l" t="t" r="r" b="b"/>
              <a:pathLst>
                <a:path w="1638934" h="1341120">
                  <a:moveTo>
                    <a:pt x="1415394" y="1340999"/>
                  </a:moveTo>
                  <a:lnTo>
                    <a:pt x="223504" y="1340999"/>
                  </a:lnTo>
                  <a:lnTo>
                    <a:pt x="178460" y="1336459"/>
                  </a:lnTo>
                  <a:lnTo>
                    <a:pt x="136506" y="1323435"/>
                  </a:lnTo>
                  <a:lnTo>
                    <a:pt x="98541" y="1302828"/>
                  </a:lnTo>
                  <a:lnTo>
                    <a:pt x="65463" y="1275537"/>
                  </a:lnTo>
                  <a:lnTo>
                    <a:pt x="38171" y="1242458"/>
                  </a:lnTo>
                  <a:lnTo>
                    <a:pt x="17564" y="1204493"/>
                  </a:lnTo>
                  <a:lnTo>
                    <a:pt x="4540" y="1162539"/>
                  </a:lnTo>
                  <a:lnTo>
                    <a:pt x="0" y="1117495"/>
                  </a:lnTo>
                  <a:lnTo>
                    <a:pt x="0" y="223504"/>
                  </a:lnTo>
                  <a:lnTo>
                    <a:pt x="4540" y="178460"/>
                  </a:lnTo>
                  <a:lnTo>
                    <a:pt x="17564" y="136506"/>
                  </a:lnTo>
                  <a:lnTo>
                    <a:pt x="38171" y="98541"/>
                  </a:lnTo>
                  <a:lnTo>
                    <a:pt x="65463" y="65462"/>
                  </a:lnTo>
                  <a:lnTo>
                    <a:pt x="98541" y="38171"/>
                  </a:lnTo>
                  <a:lnTo>
                    <a:pt x="136506" y="17564"/>
                  </a:lnTo>
                  <a:lnTo>
                    <a:pt x="178460" y="4540"/>
                  </a:lnTo>
                  <a:lnTo>
                    <a:pt x="223504" y="0"/>
                  </a:lnTo>
                  <a:lnTo>
                    <a:pt x="1415394" y="0"/>
                  </a:lnTo>
                  <a:lnTo>
                    <a:pt x="1459202" y="4334"/>
                  </a:lnTo>
                  <a:lnTo>
                    <a:pt x="1500926" y="17013"/>
                  </a:lnTo>
                  <a:lnTo>
                    <a:pt x="1539395" y="37551"/>
                  </a:lnTo>
                  <a:lnTo>
                    <a:pt x="1573436" y="65462"/>
                  </a:lnTo>
                  <a:lnTo>
                    <a:pt x="1601348" y="99504"/>
                  </a:lnTo>
                  <a:lnTo>
                    <a:pt x="1621886" y="137972"/>
                  </a:lnTo>
                  <a:lnTo>
                    <a:pt x="1634565" y="179697"/>
                  </a:lnTo>
                  <a:lnTo>
                    <a:pt x="1638899" y="223504"/>
                  </a:lnTo>
                  <a:lnTo>
                    <a:pt x="1638899" y="1117495"/>
                  </a:lnTo>
                  <a:lnTo>
                    <a:pt x="1634359" y="1162539"/>
                  </a:lnTo>
                  <a:lnTo>
                    <a:pt x="1621335" y="1204493"/>
                  </a:lnTo>
                  <a:lnTo>
                    <a:pt x="1600728" y="1242458"/>
                  </a:lnTo>
                  <a:lnTo>
                    <a:pt x="1573436" y="1275537"/>
                  </a:lnTo>
                  <a:lnTo>
                    <a:pt x="1540358" y="1302828"/>
                  </a:lnTo>
                  <a:lnTo>
                    <a:pt x="1502393" y="1323435"/>
                  </a:lnTo>
                  <a:lnTo>
                    <a:pt x="1460439" y="1336459"/>
                  </a:lnTo>
                  <a:lnTo>
                    <a:pt x="1415394" y="13409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730649" y="3753549"/>
              <a:ext cx="1638935" cy="1341120"/>
            </a:xfrm>
            <a:custGeom>
              <a:avLst/>
              <a:gdLst/>
              <a:ahLst/>
              <a:cxnLst/>
              <a:rect l="l" t="t" r="r" b="b"/>
              <a:pathLst>
                <a:path w="1638934" h="1341120">
                  <a:moveTo>
                    <a:pt x="0" y="223504"/>
                  </a:moveTo>
                  <a:lnTo>
                    <a:pt x="4540" y="178460"/>
                  </a:lnTo>
                  <a:lnTo>
                    <a:pt x="17564" y="136506"/>
                  </a:lnTo>
                  <a:lnTo>
                    <a:pt x="38171" y="98541"/>
                  </a:lnTo>
                  <a:lnTo>
                    <a:pt x="65463" y="65462"/>
                  </a:lnTo>
                  <a:lnTo>
                    <a:pt x="98541" y="38171"/>
                  </a:lnTo>
                  <a:lnTo>
                    <a:pt x="136506" y="17564"/>
                  </a:lnTo>
                  <a:lnTo>
                    <a:pt x="178460" y="4540"/>
                  </a:lnTo>
                  <a:lnTo>
                    <a:pt x="223504" y="0"/>
                  </a:lnTo>
                  <a:lnTo>
                    <a:pt x="1415394" y="0"/>
                  </a:lnTo>
                  <a:lnTo>
                    <a:pt x="1459202" y="4334"/>
                  </a:lnTo>
                  <a:lnTo>
                    <a:pt x="1500926" y="17013"/>
                  </a:lnTo>
                  <a:lnTo>
                    <a:pt x="1539395" y="37551"/>
                  </a:lnTo>
                  <a:lnTo>
                    <a:pt x="1573436" y="65462"/>
                  </a:lnTo>
                  <a:lnTo>
                    <a:pt x="1601348" y="99504"/>
                  </a:lnTo>
                  <a:lnTo>
                    <a:pt x="1621886" y="137972"/>
                  </a:lnTo>
                  <a:lnTo>
                    <a:pt x="1634565" y="179697"/>
                  </a:lnTo>
                  <a:lnTo>
                    <a:pt x="1638899" y="223504"/>
                  </a:lnTo>
                  <a:lnTo>
                    <a:pt x="1638899" y="1117495"/>
                  </a:lnTo>
                  <a:lnTo>
                    <a:pt x="1634359" y="1162539"/>
                  </a:lnTo>
                  <a:lnTo>
                    <a:pt x="1621335" y="1204493"/>
                  </a:lnTo>
                  <a:lnTo>
                    <a:pt x="1600728" y="1242458"/>
                  </a:lnTo>
                  <a:lnTo>
                    <a:pt x="1573436" y="1275537"/>
                  </a:lnTo>
                  <a:lnTo>
                    <a:pt x="1540358" y="1302828"/>
                  </a:lnTo>
                  <a:lnTo>
                    <a:pt x="1502393" y="1323435"/>
                  </a:lnTo>
                  <a:lnTo>
                    <a:pt x="1460439" y="1336459"/>
                  </a:lnTo>
                  <a:lnTo>
                    <a:pt x="1415394" y="1340999"/>
                  </a:lnTo>
                  <a:lnTo>
                    <a:pt x="223504" y="1340999"/>
                  </a:lnTo>
                  <a:lnTo>
                    <a:pt x="178460" y="1336459"/>
                  </a:lnTo>
                  <a:lnTo>
                    <a:pt x="136506" y="1323435"/>
                  </a:lnTo>
                  <a:lnTo>
                    <a:pt x="98541" y="1302828"/>
                  </a:lnTo>
                  <a:lnTo>
                    <a:pt x="65463" y="1275537"/>
                  </a:lnTo>
                  <a:lnTo>
                    <a:pt x="38171" y="1242458"/>
                  </a:lnTo>
                  <a:lnTo>
                    <a:pt x="17564" y="1204493"/>
                  </a:lnTo>
                  <a:lnTo>
                    <a:pt x="4540" y="1162539"/>
                  </a:lnTo>
                  <a:lnTo>
                    <a:pt x="0" y="1117495"/>
                  </a:lnTo>
                  <a:lnTo>
                    <a:pt x="0" y="223504"/>
                  </a:lnTo>
                  <a:close/>
                </a:path>
              </a:pathLst>
            </a:custGeom>
            <a:ln w="9524">
              <a:solidFill>
                <a:srgbClr val="FFC53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077123" y="4474669"/>
            <a:ext cx="2034651" cy="2438210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527460" marR="430943" indent="-195575">
              <a:lnSpc>
                <a:spcPct val="101000"/>
              </a:lnSpc>
              <a:spcBef>
                <a:spcPts val="113"/>
              </a:spcBef>
            </a:pPr>
            <a:r>
              <a:rPr sz="1733" b="1" spc="7" dirty="0">
                <a:solidFill>
                  <a:srgbClr val="F3F3F3"/>
                </a:solidFill>
                <a:latin typeface="Roboto Cn"/>
                <a:cs typeface="Roboto Cn"/>
              </a:rPr>
              <a:t>Fidèle</a:t>
            </a:r>
            <a:r>
              <a:rPr sz="1733" b="1" spc="-47" dirty="0">
                <a:solidFill>
                  <a:srgbClr val="F3F3F3"/>
                </a:solidFill>
                <a:latin typeface="Roboto Cn"/>
                <a:cs typeface="Roboto Cn"/>
              </a:rPr>
              <a:t> </a:t>
            </a:r>
            <a:r>
              <a:rPr sz="1733" b="1" dirty="0">
                <a:solidFill>
                  <a:srgbClr val="F3F3F3"/>
                </a:solidFill>
                <a:latin typeface="Roboto Cn"/>
                <a:cs typeface="Roboto Cn"/>
              </a:rPr>
              <a:t>à</a:t>
            </a:r>
            <a:r>
              <a:rPr sz="1733" b="1" spc="-40" dirty="0">
                <a:solidFill>
                  <a:srgbClr val="F3F3F3"/>
                </a:solidFill>
                <a:latin typeface="Roboto Cn"/>
                <a:cs typeface="Roboto Cn"/>
              </a:rPr>
              <a:t> </a:t>
            </a:r>
            <a:r>
              <a:rPr sz="1733" b="1" spc="-7" dirty="0">
                <a:solidFill>
                  <a:srgbClr val="F3F3F3"/>
                </a:solidFill>
                <a:latin typeface="Roboto Cn"/>
                <a:cs typeface="Roboto Cn"/>
              </a:rPr>
              <a:t>un </a:t>
            </a:r>
            <a:r>
              <a:rPr sz="1733" b="1" spc="-367" dirty="0">
                <a:solidFill>
                  <a:srgbClr val="F3F3F3"/>
                </a:solidFill>
                <a:latin typeface="Roboto Cn"/>
                <a:cs typeface="Roboto Cn"/>
              </a:rPr>
              <a:t> </a:t>
            </a:r>
            <a:r>
              <a:rPr sz="1733" b="1" spc="13" dirty="0" smtClean="0">
                <a:solidFill>
                  <a:srgbClr val="F3F3F3"/>
                </a:solidFill>
                <a:latin typeface="Roboto Cn"/>
                <a:cs typeface="Roboto Cn"/>
              </a:rPr>
              <a:t>article</a:t>
            </a:r>
            <a:endParaRPr sz="1733" dirty="0" smtClean="0">
              <a:latin typeface="Roboto Cn"/>
              <a:cs typeface="Roboto Cn"/>
            </a:endParaRPr>
          </a:p>
          <a:p>
            <a:pPr marL="16933" marR="6773" algn="ctr">
              <a:spcBef>
                <a:spcPts val="1447"/>
              </a:spcBef>
            </a:pPr>
            <a:r>
              <a:rPr sz="1400" spc="-100" dirty="0" smtClean="0">
                <a:latin typeface="+mj-lt"/>
                <a:cs typeface="Roboto Lt"/>
              </a:rPr>
              <a:t>Le</a:t>
            </a:r>
            <a:r>
              <a:rPr sz="1400" spc="-93" dirty="0" smtClean="0">
                <a:latin typeface="+mj-lt"/>
                <a:cs typeface="Roboto Lt"/>
              </a:rPr>
              <a:t>s</a:t>
            </a:r>
            <a:r>
              <a:rPr sz="1400" spc="-33" dirty="0" smtClean="0">
                <a:latin typeface="+mj-lt"/>
                <a:cs typeface="Roboto Lt"/>
              </a:rPr>
              <a:t> </a:t>
            </a:r>
            <a:r>
              <a:rPr sz="1400" spc="-67" dirty="0" smtClean="0">
                <a:latin typeface="+mj-lt"/>
                <a:cs typeface="Roboto Lt"/>
              </a:rPr>
              <a:t>client</a:t>
            </a:r>
            <a:r>
              <a:rPr sz="1400" spc="-80" dirty="0" smtClean="0">
                <a:latin typeface="+mj-lt"/>
                <a:cs typeface="Roboto Lt"/>
              </a:rPr>
              <a:t>s</a:t>
            </a:r>
            <a:r>
              <a:rPr sz="1400" spc="-33" dirty="0" smtClean="0">
                <a:latin typeface="+mj-lt"/>
                <a:cs typeface="Roboto Lt"/>
              </a:rPr>
              <a:t> </a:t>
            </a:r>
            <a:r>
              <a:rPr sz="1400" spc="-100" dirty="0" smtClean="0">
                <a:latin typeface="+mj-lt"/>
                <a:cs typeface="Roboto Lt"/>
              </a:rPr>
              <a:t>qu</a:t>
            </a:r>
            <a:r>
              <a:rPr sz="1400" spc="-40" dirty="0" smtClean="0">
                <a:latin typeface="+mj-lt"/>
                <a:cs typeface="Roboto Lt"/>
              </a:rPr>
              <a:t>i</a:t>
            </a:r>
            <a:r>
              <a:rPr sz="1400" spc="-33" dirty="0" smtClean="0">
                <a:latin typeface="+mj-lt"/>
                <a:cs typeface="Roboto Lt"/>
              </a:rPr>
              <a:t> </a:t>
            </a:r>
            <a:r>
              <a:rPr sz="1400" spc="-87" dirty="0" err="1" smtClean="0">
                <a:latin typeface="+mj-lt"/>
                <a:cs typeface="Roboto Lt"/>
              </a:rPr>
              <a:t>achèten</a:t>
            </a:r>
            <a:r>
              <a:rPr sz="1400" spc="-53" dirty="0" err="1" smtClean="0">
                <a:latin typeface="+mj-lt"/>
                <a:cs typeface="Roboto Lt"/>
              </a:rPr>
              <a:t>t</a:t>
            </a:r>
            <a:r>
              <a:rPr sz="1400" spc="-33" dirty="0" smtClean="0">
                <a:latin typeface="+mj-lt"/>
                <a:cs typeface="Roboto Lt"/>
              </a:rPr>
              <a:t> </a:t>
            </a:r>
            <a:r>
              <a:rPr sz="1400" spc="-53" dirty="0" smtClean="0">
                <a:latin typeface="+mj-lt"/>
                <a:cs typeface="Roboto Lt"/>
              </a:rPr>
              <a:t>le  </a:t>
            </a:r>
            <a:r>
              <a:rPr sz="1400" spc="-140" dirty="0" err="1" smtClean="0">
                <a:latin typeface="+mj-lt"/>
                <a:cs typeface="Roboto Lt"/>
              </a:rPr>
              <a:t>mêm</a:t>
            </a:r>
            <a:r>
              <a:rPr sz="1400" spc="-93" dirty="0" err="1" smtClean="0">
                <a:latin typeface="+mj-lt"/>
                <a:cs typeface="Roboto Lt"/>
              </a:rPr>
              <a:t>e</a:t>
            </a:r>
            <a:r>
              <a:rPr sz="1400" spc="-27" dirty="0" smtClean="0">
                <a:latin typeface="+mj-lt"/>
                <a:cs typeface="Roboto Lt"/>
              </a:rPr>
              <a:t> </a:t>
            </a:r>
            <a:r>
              <a:rPr sz="1400" spc="-93" dirty="0" smtClean="0">
                <a:latin typeface="+mj-lt"/>
                <a:cs typeface="Roboto Lt"/>
              </a:rPr>
              <a:t>a</a:t>
            </a:r>
            <a:r>
              <a:rPr sz="1400" spc="-33" dirty="0" smtClean="0">
                <a:latin typeface="+mj-lt"/>
                <a:cs typeface="Roboto Lt"/>
              </a:rPr>
              <a:t>r</a:t>
            </a:r>
            <a:r>
              <a:rPr sz="1400" spc="-47" dirty="0" smtClean="0">
                <a:latin typeface="+mj-lt"/>
                <a:cs typeface="Roboto Lt"/>
              </a:rPr>
              <a:t>ticle,</a:t>
            </a:r>
            <a:endParaRPr sz="1400" dirty="0" smtClean="0">
              <a:latin typeface="+mj-lt"/>
              <a:cs typeface="Roboto Lt"/>
            </a:endParaRPr>
          </a:p>
          <a:p>
            <a:pPr algn="ctr">
              <a:spcBef>
                <a:spcPts val="133"/>
              </a:spcBef>
            </a:pPr>
            <a:r>
              <a:rPr sz="1400" spc="-93" dirty="0" err="1" smtClean="0">
                <a:latin typeface="+mj-lt"/>
                <a:cs typeface="Roboto Lt"/>
              </a:rPr>
              <a:t>en</a:t>
            </a:r>
            <a:r>
              <a:rPr sz="1400" spc="-33" dirty="0" smtClean="0">
                <a:latin typeface="+mj-lt"/>
                <a:cs typeface="Roboto Lt"/>
              </a:rPr>
              <a:t> </a:t>
            </a:r>
            <a:r>
              <a:rPr sz="1400" spc="-73" dirty="0">
                <a:latin typeface="+mj-lt"/>
                <a:cs typeface="Roboto Lt"/>
              </a:rPr>
              <a:t>quantité</a:t>
            </a:r>
            <a:r>
              <a:rPr sz="1400" spc="-33" dirty="0">
                <a:latin typeface="+mj-lt"/>
                <a:cs typeface="Roboto Lt"/>
              </a:rPr>
              <a:t>, </a:t>
            </a:r>
            <a:r>
              <a:rPr sz="1400" spc="-100" dirty="0">
                <a:latin typeface="+mj-lt"/>
                <a:cs typeface="Roboto Lt"/>
              </a:rPr>
              <a:t>pou</a:t>
            </a:r>
            <a:r>
              <a:rPr sz="1400" spc="-60" dirty="0">
                <a:latin typeface="+mj-lt"/>
                <a:cs typeface="Roboto Lt"/>
              </a:rPr>
              <a:t>r</a:t>
            </a:r>
            <a:r>
              <a:rPr sz="1400" spc="-27" dirty="0">
                <a:latin typeface="+mj-lt"/>
                <a:cs typeface="Roboto Lt"/>
              </a:rPr>
              <a:t> </a:t>
            </a:r>
            <a:r>
              <a:rPr sz="1400" spc="-73" dirty="0">
                <a:latin typeface="+mj-lt"/>
                <a:cs typeface="Roboto Lt"/>
              </a:rPr>
              <a:t>des  </a:t>
            </a:r>
            <a:r>
              <a:rPr sz="1400" spc="-100" dirty="0">
                <a:latin typeface="+mj-lt"/>
                <a:cs typeface="Roboto Lt"/>
              </a:rPr>
              <a:t>montant</a:t>
            </a:r>
            <a:r>
              <a:rPr sz="1400" spc="-87" dirty="0">
                <a:latin typeface="+mj-lt"/>
                <a:cs typeface="Roboto Lt"/>
              </a:rPr>
              <a:t>s</a:t>
            </a:r>
            <a:r>
              <a:rPr sz="1400" spc="-27" dirty="0">
                <a:latin typeface="+mj-lt"/>
                <a:cs typeface="Roboto Lt"/>
              </a:rPr>
              <a:t> </a:t>
            </a:r>
            <a:r>
              <a:rPr sz="1400" spc="-67" dirty="0">
                <a:latin typeface="+mj-lt"/>
                <a:cs typeface="Roboto Lt"/>
              </a:rPr>
              <a:t>relati</a:t>
            </a:r>
            <a:r>
              <a:rPr sz="1400" spc="-87" dirty="0">
                <a:latin typeface="+mj-lt"/>
                <a:cs typeface="Roboto Lt"/>
              </a:rPr>
              <a:t>vement  </a:t>
            </a:r>
            <a:r>
              <a:rPr sz="1400" b="1" spc="7" dirty="0">
                <a:latin typeface="+mj-lt"/>
                <a:cs typeface="Roboto Cn"/>
              </a:rPr>
              <a:t>faible</a:t>
            </a:r>
            <a:r>
              <a:rPr sz="1400" b="1" spc="13" dirty="0">
                <a:latin typeface="+mj-lt"/>
                <a:cs typeface="Roboto Cn"/>
              </a:rPr>
              <a:t>s</a:t>
            </a:r>
            <a:r>
              <a:rPr sz="1400" b="1" spc="7" dirty="0">
                <a:latin typeface="+mj-lt"/>
                <a:cs typeface="Roboto Cn"/>
              </a:rPr>
              <a:t> </a:t>
            </a:r>
            <a:r>
              <a:rPr sz="1400" b="1" dirty="0">
                <a:latin typeface="+mj-lt"/>
                <a:cs typeface="Roboto Cn"/>
              </a:rPr>
              <a:t>à</a:t>
            </a:r>
            <a:r>
              <a:rPr sz="1400" b="1" spc="7" dirty="0">
                <a:latin typeface="+mj-lt"/>
                <a:cs typeface="Roboto Cn"/>
              </a:rPr>
              <a:t> </a:t>
            </a:r>
            <a:r>
              <a:rPr sz="1400" b="1" spc="-7" dirty="0">
                <a:latin typeface="+mj-lt"/>
                <a:cs typeface="Roboto Cn"/>
              </a:rPr>
              <a:t>m</a:t>
            </a:r>
            <a:r>
              <a:rPr sz="1400" b="1" spc="-13" dirty="0">
                <a:latin typeface="+mj-lt"/>
                <a:cs typeface="Roboto Cn"/>
              </a:rPr>
              <a:t>o</a:t>
            </a:r>
            <a:r>
              <a:rPr sz="1400" b="1" spc="-20" dirty="0">
                <a:latin typeface="+mj-lt"/>
                <a:cs typeface="Roboto Cn"/>
              </a:rPr>
              <a:t>y</a:t>
            </a:r>
            <a:r>
              <a:rPr sz="1400" b="1" spc="13" dirty="0">
                <a:latin typeface="+mj-lt"/>
                <a:cs typeface="Roboto Cn"/>
              </a:rPr>
              <a:t>ens</a:t>
            </a:r>
            <a:r>
              <a:rPr sz="1400" b="1" spc="7" dirty="0">
                <a:latin typeface="+mj-lt"/>
                <a:cs typeface="Roboto Cn"/>
              </a:rPr>
              <a:t>. </a:t>
            </a:r>
            <a:r>
              <a:rPr sz="1400" b="1" spc="20" dirty="0" err="1">
                <a:latin typeface="+mj-lt"/>
                <a:cs typeface="Roboto Cn"/>
              </a:rPr>
              <a:t>I</a:t>
            </a:r>
            <a:r>
              <a:rPr sz="1333" spc="-40" dirty="0" err="1">
                <a:latin typeface="Roboto Lt"/>
                <a:cs typeface="Roboto Lt"/>
              </a:rPr>
              <a:t>l</a:t>
            </a:r>
            <a:r>
              <a:rPr sz="1333" spc="-73" dirty="0" err="1">
                <a:latin typeface="Roboto Lt"/>
                <a:cs typeface="Roboto Lt"/>
              </a:rPr>
              <a:t>s</a:t>
            </a:r>
            <a:r>
              <a:rPr sz="1333" spc="-33" dirty="0">
                <a:latin typeface="Roboto Lt"/>
                <a:cs typeface="Roboto Lt"/>
              </a:rPr>
              <a:t> </a:t>
            </a:r>
            <a:r>
              <a:rPr sz="1333" spc="-87" dirty="0" err="1" smtClean="0">
                <a:latin typeface="Roboto Lt"/>
                <a:cs typeface="Roboto Lt"/>
              </a:rPr>
              <a:t>ont</a:t>
            </a:r>
            <a:r>
              <a:rPr lang="fr-FR" sz="1333" spc="-87" dirty="0">
                <a:latin typeface="Roboto Lt"/>
                <a:cs typeface="Roboto Lt"/>
              </a:rPr>
              <a:t> besoi</a:t>
            </a:r>
            <a:r>
              <a:rPr lang="fr-FR" sz="1333" spc="-93" dirty="0">
                <a:latin typeface="Roboto Lt"/>
                <a:cs typeface="Roboto Lt"/>
              </a:rPr>
              <a:t>n</a:t>
            </a:r>
            <a:r>
              <a:rPr lang="fr-FR" sz="1333" spc="-27" dirty="0">
                <a:latin typeface="Roboto Lt"/>
                <a:cs typeface="Roboto Lt"/>
              </a:rPr>
              <a:t> </a:t>
            </a:r>
            <a:r>
              <a:rPr lang="fr-FR" sz="1333" spc="-100" dirty="0">
                <a:latin typeface="Roboto Lt"/>
                <a:cs typeface="Roboto Lt"/>
              </a:rPr>
              <a:t>d</a:t>
            </a:r>
            <a:r>
              <a:rPr lang="fr-FR" sz="1333" spc="-87" dirty="0">
                <a:latin typeface="Roboto Lt"/>
                <a:cs typeface="Roboto Lt"/>
              </a:rPr>
              <a:t>e</a:t>
            </a:r>
            <a:r>
              <a:rPr lang="fr-FR" sz="1333" spc="-33" dirty="0">
                <a:latin typeface="Roboto Lt"/>
                <a:cs typeface="Roboto Lt"/>
              </a:rPr>
              <a:t> </a:t>
            </a:r>
            <a:r>
              <a:rPr lang="fr-FR" sz="1333" spc="-100" dirty="0">
                <a:latin typeface="Roboto Lt"/>
                <a:cs typeface="Roboto Lt"/>
              </a:rPr>
              <a:t>p</a:t>
            </a:r>
            <a:r>
              <a:rPr lang="fr-FR" sz="1333" spc="-107" dirty="0">
                <a:latin typeface="Roboto Lt"/>
                <a:cs typeface="Roboto Lt"/>
              </a:rPr>
              <a:t>a</a:t>
            </a:r>
            <a:r>
              <a:rPr lang="fr-FR" sz="1333" spc="-113" dirty="0">
                <a:latin typeface="Roboto Lt"/>
                <a:cs typeface="Roboto Lt"/>
              </a:rPr>
              <a:t>y</a:t>
            </a:r>
            <a:r>
              <a:rPr lang="fr-FR" sz="1333" spc="-87" dirty="0">
                <a:latin typeface="Roboto Lt"/>
                <a:cs typeface="Roboto Lt"/>
              </a:rPr>
              <a:t>e</a:t>
            </a:r>
            <a:r>
              <a:rPr lang="fr-FR" sz="1333" spc="-53" dirty="0">
                <a:latin typeface="Roboto Lt"/>
                <a:cs typeface="Roboto Lt"/>
              </a:rPr>
              <a:t>r</a:t>
            </a:r>
            <a:r>
              <a:rPr lang="fr-FR" sz="1333" spc="-33" dirty="0">
                <a:latin typeface="Roboto Lt"/>
                <a:cs typeface="Roboto Lt"/>
              </a:rPr>
              <a:t> </a:t>
            </a:r>
            <a:r>
              <a:rPr lang="fr-FR" sz="1333" spc="-100" dirty="0">
                <a:latin typeface="Roboto Lt"/>
                <a:cs typeface="Roboto Lt"/>
              </a:rPr>
              <a:t>en</a:t>
            </a:r>
            <a:endParaRPr lang="fr-FR" sz="1333" dirty="0">
              <a:latin typeface="Roboto Lt"/>
              <a:cs typeface="Roboto Lt"/>
            </a:endParaRPr>
          </a:p>
          <a:p>
            <a:pPr marL="847" algn="ctr"/>
            <a:r>
              <a:rPr lang="fr-FR" sz="1333" b="1" spc="7" dirty="0" err="1">
                <a:latin typeface="Roboto Cn"/>
                <a:cs typeface="Roboto Cn"/>
              </a:rPr>
              <a:t>plusieur</a:t>
            </a:r>
            <a:r>
              <a:rPr lang="fr-FR" sz="1333" b="1" spc="-47" dirty="0">
                <a:latin typeface="Roboto Cn"/>
                <a:cs typeface="Roboto Cn"/>
              </a:rPr>
              <a:t> </a:t>
            </a:r>
            <a:r>
              <a:rPr lang="fr-FR" sz="1333" b="1" spc="7" dirty="0">
                <a:latin typeface="Roboto Cn"/>
                <a:cs typeface="Roboto Cn"/>
              </a:rPr>
              <a:t>fois</a:t>
            </a:r>
            <a:endParaRPr lang="fr-FR" sz="1333" dirty="0">
              <a:latin typeface="Roboto Cn"/>
              <a:cs typeface="Roboto Cn"/>
            </a:endParaRPr>
          </a:p>
          <a:p>
            <a:pPr marL="46566" marR="32173" indent="-3387" algn="ctr"/>
            <a:endParaRPr sz="1333" dirty="0">
              <a:latin typeface="Roboto Lt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3819499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58D45E1-3406-4A9F-936E-982BCC338E2E}"/>
              </a:ext>
            </a:extLst>
          </p:cNvPr>
          <p:cNvGrpSpPr/>
          <p:nvPr/>
        </p:nvGrpSpPr>
        <p:grpSpPr>
          <a:xfrm>
            <a:off x="2785151" y="2040358"/>
            <a:ext cx="8137772" cy="1621896"/>
            <a:chOff x="6127001" y="975256"/>
            <a:chExt cx="7528172" cy="16218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32343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fr-FR" altLang="ko-KR" sz="8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3</a:t>
              </a:r>
              <a:endParaRPr lang="ko-KR" altLang="en-US" sz="8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E16F429-6192-415F-9755-6EE02C49F2C5}"/>
                </a:ext>
              </a:extLst>
            </p:cNvPr>
            <p:cNvGrpSpPr/>
            <p:nvPr/>
          </p:nvGrpSpPr>
          <p:grpSpPr>
            <a:xfrm>
              <a:off x="7186295" y="1273713"/>
              <a:ext cx="6468878" cy="1323439"/>
              <a:chOff x="7168717" y="1368649"/>
              <a:chExt cx="6468878" cy="13234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93B75C5-9BDB-4B5F-AB3F-CB12A702F1F8}"/>
                  </a:ext>
                </a:extLst>
              </p:cNvPr>
              <p:cNvSpPr txBox="1"/>
              <p:nvPr/>
            </p:nvSpPr>
            <p:spPr>
              <a:xfrm>
                <a:off x="7168717" y="1736433"/>
                <a:ext cx="44561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91A18A-7559-4485-BC2C-6ACBBA9F87DF}"/>
                  </a:ext>
                </a:extLst>
              </p:cNvPr>
              <p:cNvSpPr txBox="1"/>
              <p:nvPr/>
            </p:nvSpPr>
            <p:spPr>
              <a:xfrm>
                <a:off x="7168717" y="1368649"/>
                <a:ext cx="6468878" cy="1323439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4000" b="1" dirty="0" smtClean="0">
                    <a:solidFill>
                      <a:schemeClr val="accent4"/>
                    </a:solidFill>
                    <a:cs typeface="Arial" pitchFamily="34" charset="0"/>
                  </a:rPr>
                  <a:t> </a:t>
                </a:r>
                <a:r>
                  <a:rPr lang="en-US" altLang="ko-KR" sz="4000" b="1" dirty="0" err="1">
                    <a:solidFill>
                      <a:schemeClr val="accent4"/>
                    </a:solidFill>
                    <a:cs typeface="Arial" pitchFamily="34" charset="0"/>
                  </a:rPr>
                  <a:t>Hierarchial</a:t>
                </a:r>
                <a:r>
                  <a:rPr lang="en-US" altLang="ko-KR" sz="4000" b="1" dirty="0">
                    <a:solidFill>
                      <a:schemeClr val="accent4"/>
                    </a:solidFill>
                    <a:cs typeface="Arial" pitchFamily="34" charset="0"/>
                  </a:rPr>
                  <a:t>  Clustering</a:t>
                </a:r>
                <a:endParaRPr lang="ko-KR" altLang="en-US" sz="4000" b="1" dirty="0">
                  <a:solidFill>
                    <a:schemeClr val="accent4"/>
                  </a:solidFill>
                  <a:cs typeface="Arial" pitchFamily="34" charset="0"/>
                </a:endParaRPr>
              </a:p>
              <a:p>
                <a:endParaRPr lang="ko-KR" altLang="en-US" sz="40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6" name="Diamond 15">
            <a:extLst>
              <a:ext uri="{FF2B5EF4-FFF2-40B4-BE49-F238E27FC236}">
                <a16:creationId xmlns:a16="http://schemas.microsoft.com/office/drawing/2014/main" id="{054C6852-9435-4614-9AEA-A0630E3781E5}"/>
              </a:ext>
            </a:extLst>
          </p:cNvPr>
          <p:cNvSpPr/>
          <p:nvPr/>
        </p:nvSpPr>
        <p:spPr>
          <a:xfrm>
            <a:off x="2104559" y="2483784"/>
            <a:ext cx="436586" cy="436586"/>
          </a:xfrm>
          <a:prstGeom prst="diamond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054C6852-9435-4614-9AEA-A0630E3781E5}"/>
              </a:ext>
            </a:extLst>
          </p:cNvPr>
          <p:cNvSpPr/>
          <p:nvPr/>
        </p:nvSpPr>
        <p:spPr>
          <a:xfrm>
            <a:off x="2322852" y="2483784"/>
            <a:ext cx="436586" cy="436586"/>
          </a:xfrm>
          <a:prstGeom prst="diamond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4868FC3E-D260-4335-BBC6-40B65794623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1C680976-A67E-4214-ADE9-8FD1A06F9B6F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22">
            <a:extLst>
              <a:ext uri="{FF2B5EF4-FFF2-40B4-BE49-F238E27FC236}">
                <a16:creationId xmlns:a16="http://schemas.microsoft.com/office/drawing/2014/main" id="{2E8858C0-4B16-4776-ACFB-E3D09DC58CE1}"/>
              </a:ext>
            </a:extLst>
          </p:cNvPr>
          <p:cNvCxnSpPr>
            <a:stCxn id="21" idx="6"/>
            <a:endCxn id="22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Oval 23">
            <a:extLst>
              <a:ext uri="{FF2B5EF4-FFF2-40B4-BE49-F238E27FC236}">
                <a16:creationId xmlns:a16="http://schemas.microsoft.com/office/drawing/2014/main" id="{4C74A6AF-E84A-4C79-A339-2BE5AE05E26C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24">
            <a:extLst>
              <a:ext uri="{FF2B5EF4-FFF2-40B4-BE49-F238E27FC236}">
                <a16:creationId xmlns:a16="http://schemas.microsoft.com/office/drawing/2014/main" id="{168723EB-EE29-4FE6-9996-FF237562E19F}"/>
              </a:ext>
            </a:extLst>
          </p:cNvPr>
          <p:cNvCxnSpPr>
            <a:endCxn id="41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11">
            <a:extLst>
              <a:ext uri="{FF2B5EF4-FFF2-40B4-BE49-F238E27FC236}">
                <a16:creationId xmlns:a16="http://schemas.microsoft.com/office/drawing/2014/main" id="{C1A842DF-9682-4B35-8285-F8CB20916420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70635EFE-478F-4D2C-95E9-2B46F3C994B1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Oval 23">
            <a:extLst>
              <a:ext uri="{FF2B5EF4-FFF2-40B4-BE49-F238E27FC236}">
                <a16:creationId xmlns:a16="http://schemas.microsoft.com/office/drawing/2014/main" id="{EF5D8D97-045C-4A0A-BD66-0120F462221E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24">
            <a:extLst>
              <a:ext uri="{FF2B5EF4-FFF2-40B4-BE49-F238E27FC236}">
                <a16:creationId xmlns:a16="http://schemas.microsoft.com/office/drawing/2014/main" id="{1679590F-C509-4E0F-9704-2F686B412866}"/>
              </a:ext>
            </a:extLst>
          </p:cNvPr>
          <p:cNvCxnSpPr>
            <a:endCxn id="45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Oval 23">
            <a:extLst>
              <a:ext uri="{FF2B5EF4-FFF2-40B4-BE49-F238E27FC236}">
                <a16:creationId xmlns:a16="http://schemas.microsoft.com/office/drawing/2014/main" id="{951F3F36-CB9D-4184-8855-6F98AB3A03A8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24">
            <a:extLst>
              <a:ext uri="{FF2B5EF4-FFF2-40B4-BE49-F238E27FC236}">
                <a16:creationId xmlns:a16="http://schemas.microsoft.com/office/drawing/2014/main" id="{1D907B3B-D6A4-4CB9-9E7C-73A85E539E3A}"/>
              </a:ext>
            </a:extLst>
          </p:cNvPr>
          <p:cNvCxnSpPr>
            <a:endCxn id="47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63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mond 8">
            <a:extLst>
              <a:ext uri="{FF2B5EF4-FFF2-40B4-BE49-F238E27FC236}">
                <a16:creationId xmlns:a16="http://schemas.microsoft.com/office/drawing/2014/main" id="{D8BAB20E-1C8C-4F1B-8554-257E4EA25266}"/>
              </a:ext>
            </a:extLst>
          </p:cNvPr>
          <p:cNvSpPr/>
          <p:nvPr/>
        </p:nvSpPr>
        <p:spPr>
          <a:xfrm>
            <a:off x="236015" y="3979794"/>
            <a:ext cx="285892" cy="286640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688A18-CA86-449B-91D5-535FF34B0D1F}"/>
              </a:ext>
            </a:extLst>
          </p:cNvPr>
          <p:cNvSpPr txBox="1"/>
          <p:nvPr/>
        </p:nvSpPr>
        <p:spPr>
          <a:xfrm>
            <a:off x="4346533" y="311713"/>
            <a:ext cx="3339477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r>
              <a:rPr lang="fr-FR" altLang="ko-KR" sz="2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Context</a:t>
            </a:r>
            <a:r>
              <a:rPr lang="fr-FR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 / Mission </a:t>
            </a:r>
            <a:endParaRPr lang="ko-KR" alt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pic>
        <p:nvPicPr>
          <p:cNvPr id="12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710" y="1249697"/>
            <a:ext cx="4124509" cy="23320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4083" y="3859686"/>
            <a:ext cx="103354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Le but 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</a:rPr>
              <a:t>Obtenir différents groupes de clients de profils similaires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</a:rPr>
              <a:t>Pouvoir cibler plus efficacement les clients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0932" y="5194592"/>
            <a:ext cx="94460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Axes de travail : </a:t>
            </a:r>
          </a:p>
          <a:p>
            <a:r>
              <a:rPr lang="fr-FR" dirty="0" err="1">
                <a:solidFill>
                  <a:schemeClr val="bg1"/>
                </a:solidFill>
              </a:rPr>
              <a:t>Clustering</a:t>
            </a:r>
            <a:r>
              <a:rPr lang="fr-FR" dirty="0">
                <a:solidFill>
                  <a:schemeClr val="bg1"/>
                </a:solidFill>
              </a:rPr>
              <a:t> accès sur des comportements d’achats des clients 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chemeClr val="bg1"/>
                </a:solidFill>
              </a:rPr>
              <a:t>Réguliers </a:t>
            </a:r>
            <a:r>
              <a:rPr lang="fr-FR" dirty="0">
                <a:solidFill>
                  <a:schemeClr val="bg1"/>
                </a:solidFill>
              </a:rPr>
              <a:t>ou non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chemeClr val="bg1"/>
                </a:solidFill>
              </a:rPr>
              <a:t>Gros </a:t>
            </a:r>
            <a:r>
              <a:rPr lang="fr-FR" dirty="0">
                <a:solidFill>
                  <a:schemeClr val="bg1"/>
                </a:solidFill>
              </a:rPr>
              <a:t>acheteurs ou non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chemeClr val="bg1"/>
                </a:solidFill>
              </a:rPr>
              <a:t>Actifs </a:t>
            </a:r>
            <a:r>
              <a:rPr lang="fr-FR" dirty="0">
                <a:solidFill>
                  <a:schemeClr val="bg1"/>
                </a:solidFill>
              </a:rPr>
              <a:t>ou inactifs</a:t>
            </a: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D8BAB20E-1C8C-4F1B-8554-257E4EA25266}"/>
              </a:ext>
            </a:extLst>
          </p:cNvPr>
          <p:cNvSpPr/>
          <p:nvPr/>
        </p:nvSpPr>
        <p:spPr>
          <a:xfrm>
            <a:off x="207818" y="5229044"/>
            <a:ext cx="285892" cy="286640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45790" y="4123114"/>
            <a:ext cx="1868092" cy="24311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B27A99-9F06-4369-9D25-57588020C7FA}"/>
              </a:ext>
            </a:extLst>
          </p:cNvPr>
          <p:cNvSpPr txBox="1"/>
          <p:nvPr/>
        </p:nvSpPr>
        <p:spPr>
          <a:xfrm>
            <a:off x="4771519" y="1148250"/>
            <a:ext cx="7090756" cy="283154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fr-FR" altLang="ko-KR" dirty="0">
                <a:solidFill>
                  <a:schemeClr val="bg1"/>
                </a:solidFill>
                <a:cs typeface="Arial" pitchFamily="34" charset="0"/>
              </a:rPr>
              <a:t>Fournir aux équipes d’e-commerce une segmentation des clients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fr-FR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fr-FR" altLang="ko-KR" dirty="0">
                <a:solidFill>
                  <a:schemeClr val="bg1"/>
                </a:solidFill>
                <a:cs typeface="Arial" pitchFamily="34" charset="0"/>
              </a:rPr>
              <a:t>Comprendre les différents types d’utilisateurs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fr-FR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fr-FR" altLang="ko-KR" dirty="0">
                <a:solidFill>
                  <a:schemeClr val="bg1"/>
                </a:solidFill>
                <a:cs typeface="Arial" pitchFamily="34" charset="0"/>
              </a:rPr>
              <a:t>Fournir aux équipes marketing une description actionnable de la segmentation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fr-FR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fr-FR" altLang="ko-KR" dirty="0">
                <a:solidFill>
                  <a:schemeClr val="bg1"/>
                </a:solidFill>
                <a:cs typeface="Arial" pitchFamily="34" charset="0"/>
              </a:rPr>
              <a:t>Proposer un contrat de maintenance basée sur analyse de la stabilité des segments au cours du temps.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fr-FR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5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8733" y="538664"/>
            <a:ext cx="6421522" cy="914780"/>
          </a:xfrm>
          <a:prstGeom prst="rect">
            <a:avLst/>
          </a:prstGeom>
          <a:noFill/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3507"/>
              </a:lnSpc>
              <a:spcBef>
                <a:spcPts val="133"/>
              </a:spcBef>
            </a:pPr>
            <a:r>
              <a:rPr spc="-300" dirty="0">
                <a:solidFill>
                  <a:schemeClr val="bg1"/>
                </a:solidFill>
              </a:rPr>
              <a:t>A</a:t>
            </a:r>
            <a:r>
              <a:rPr spc="-53" dirty="0">
                <a:solidFill>
                  <a:schemeClr val="bg1"/>
                </a:solidFill>
              </a:rPr>
              <a:t>l</a:t>
            </a:r>
            <a:r>
              <a:rPr spc="-93" dirty="0">
                <a:solidFill>
                  <a:schemeClr val="bg1"/>
                </a:solidFill>
              </a:rPr>
              <a:t>g</a:t>
            </a:r>
            <a:r>
              <a:rPr spc="-220" dirty="0">
                <a:solidFill>
                  <a:schemeClr val="bg1"/>
                </a:solidFill>
              </a:rPr>
              <a:t>orithmes</a:t>
            </a:r>
            <a:r>
              <a:rPr spc="-152" dirty="0">
                <a:solidFill>
                  <a:schemeClr val="bg1"/>
                </a:solidFill>
              </a:rPr>
              <a:t> </a:t>
            </a:r>
            <a:r>
              <a:rPr spc="-305" dirty="0">
                <a:solidFill>
                  <a:schemeClr val="bg1"/>
                </a:solidFill>
              </a:rPr>
              <a:t>de</a:t>
            </a:r>
            <a:r>
              <a:rPr spc="-152" dirty="0">
                <a:solidFill>
                  <a:schemeClr val="bg1"/>
                </a:solidFill>
              </a:rPr>
              <a:t> </a:t>
            </a:r>
            <a:r>
              <a:rPr spc="-173" dirty="0">
                <a:solidFill>
                  <a:schemeClr val="bg1"/>
                </a:solidFill>
              </a:rPr>
              <a:t>clustering</a:t>
            </a:r>
            <a:r>
              <a:rPr spc="-152" dirty="0">
                <a:solidFill>
                  <a:schemeClr val="bg1"/>
                </a:solidFill>
              </a:rPr>
              <a:t> </a:t>
            </a:r>
            <a:r>
              <a:rPr spc="-240" dirty="0" err="1" smtClean="0">
                <a:solidFill>
                  <a:schemeClr val="bg1"/>
                </a:solidFill>
              </a:rPr>
              <a:t>hié</a:t>
            </a:r>
            <a:r>
              <a:rPr spc="-213" dirty="0" err="1" smtClean="0">
                <a:solidFill>
                  <a:schemeClr val="bg1"/>
                </a:solidFill>
              </a:rPr>
              <a:t>r</a:t>
            </a:r>
            <a:r>
              <a:rPr spc="-233" dirty="0" err="1" smtClean="0">
                <a:solidFill>
                  <a:schemeClr val="bg1"/>
                </a:solidFill>
              </a:rPr>
              <a:t>archique</a:t>
            </a:r>
            <a:r>
              <a:rPr lang="fr-FR" spc="-233" dirty="0" smtClean="0">
                <a:solidFill>
                  <a:schemeClr val="bg1"/>
                </a:solidFill>
              </a:rPr>
              <a:t> </a:t>
            </a:r>
            <a:r>
              <a:rPr spc="-313" dirty="0" smtClean="0">
                <a:solidFill>
                  <a:schemeClr val="bg1"/>
                </a:solidFill>
              </a:rPr>
              <a:t>:</a:t>
            </a:r>
            <a:r>
              <a:rPr spc="-152" dirty="0" smtClean="0">
                <a:solidFill>
                  <a:schemeClr val="bg1"/>
                </a:solidFill>
              </a:rPr>
              <a:t> </a:t>
            </a:r>
            <a:r>
              <a:rPr spc="-127" dirty="0">
                <a:solidFill>
                  <a:schemeClr val="bg1"/>
                </a:solidFill>
              </a:rPr>
              <a:t>P</a:t>
            </a:r>
            <a:r>
              <a:rPr spc="-180" dirty="0">
                <a:solidFill>
                  <a:schemeClr val="bg1"/>
                </a:solidFill>
              </a:rPr>
              <a:t>re-processing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761497" y="6437603"/>
            <a:ext cx="417407" cy="267531"/>
          </a:xfrm>
          <a:prstGeom prst="rect">
            <a:avLst/>
          </a:prstGeom>
        </p:spPr>
        <p:txBody>
          <a:bodyPr vert="horz" wrap="square" lIns="0" tIns="847" rIns="0" bIns="0" rtlCol="0">
            <a:spAutoFit/>
          </a:bodyPr>
          <a:lstStyle/>
          <a:p>
            <a:pPr marL="50799">
              <a:spcBef>
                <a:spcPts val="7"/>
              </a:spcBef>
            </a:pPr>
            <a:fld id="{81D60167-4931-47E6-BA6A-407CBD079E47}" type="slidenum">
              <a:rPr sz="1733" spc="-120" dirty="0">
                <a:solidFill>
                  <a:srgbClr val="332533"/>
                </a:solidFill>
                <a:latin typeface="Roboto Lt"/>
                <a:cs typeface="Roboto Lt"/>
              </a:rPr>
              <a:pPr marL="50799">
                <a:spcBef>
                  <a:spcPts val="7"/>
                </a:spcBef>
              </a:pPr>
              <a:t>40</a:t>
            </a:fld>
            <a:endParaRPr sz="1733">
              <a:latin typeface="Roboto Lt"/>
              <a:cs typeface="Roboto Lt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260749" y="263899"/>
          <a:ext cx="4478018" cy="64871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3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265">
                <a:tc gridSpan="2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b="1" spc="5" dirty="0">
                          <a:solidFill>
                            <a:srgbClr val="FFFFFF"/>
                          </a:solidFill>
                          <a:latin typeface="Roboto Cn"/>
                          <a:cs typeface="Roboto Cn"/>
                        </a:rPr>
                        <a:t>Features</a:t>
                      </a:r>
                      <a:r>
                        <a:rPr sz="1900" b="1" spc="-20" dirty="0">
                          <a:solidFill>
                            <a:srgbClr val="FFFFFF"/>
                          </a:solidFill>
                          <a:latin typeface="Roboto Cn"/>
                          <a:cs typeface="Roboto Cn"/>
                        </a:rPr>
                        <a:t> </a:t>
                      </a:r>
                      <a:r>
                        <a:rPr sz="1900" b="1" spc="10" dirty="0">
                          <a:solidFill>
                            <a:srgbClr val="FFFFFF"/>
                          </a:solidFill>
                          <a:latin typeface="Roboto Cn"/>
                          <a:cs typeface="Roboto Cn"/>
                        </a:rPr>
                        <a:t>selections:</a:t>
                      </a:r>
                      <a:r>
                        <a:rPr sz="1900" b="1" spc="-15" dirty="0">
                          <a:solidFill>
                            <a:srgbClr val="FFFFFF"/>
                          </a:solidFill>
                          <a:latin typeface="Roboto Cn"/>
                          <a:cs typeface="Roboto Cn"/>
                        </a:rPr>
                        <a:t> </a:t>
                      </a:r>
                      <a:r>
                        <a:rPr sz="19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10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C53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600" b="1" spc="5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age</a:t>
                      </a:r>
                      <a:endParaRPr sz="1600">
                        <a:latin typeface="Roboto Cn"/>
                        <a:cs typeface="Roboto Cn"/>
                      </a:endParaRPr>
                    </a:p>
                  </a:txBody>
                  <a:tcPr marL="0" marR="0" marT="174413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678180" marR="198755" indent="-473709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La période depuis la première </a:t>
                      </a:r>
                      <a:r>
                        <a:rPr sz="12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commande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600" b="1" spc="5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Monetary</a:t>
                      </a:r>
                      <a:endParaRPr sz="1600">
                        <a:latin typeface="Roboto Cn"/>
                        <a:cs typeface="Roboto Cn"/>
                      </a:endParaRPr>
                    </a:p>
                  </a:txBody>
                  <a:tcPr marL="0" marR="0" marT="113453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Le</a:t>
                      </a:r>
                      <a:r>
                        <a:rPr sz="12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montant</a:t>
                      </a:r>
                      <a:r>
                        <a:rPr sz="12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d’achat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4562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600" b="1" spc="5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price_mean</a:t>
                      </a:r>
                      <a:endParaRPr sz="1600">
                        <a:latin typeface="Roboto Cn"/>
                        <a:cs typeface="Roboto Cn"/>
                      </a:endParaRPr>
                    </a:p>
                  </a:txBody>
                  <a:tcPr marL="0" marR="0" marT="113453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Le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prix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moyen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des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produits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4562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600" b="1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freight_value_mean</a:t>
                      </a:r>
                      <a:endParaRPr sz="1600">
                        <a:latin typeface="Roboto Cn"/>
                        <a:cs typeface="Roboto Cn"/>
                      </a:endParaRPr>
                    </a:p>
                  </a:txBody>
                  <a:tcPr marL="0" marR="0" marT="146473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Poids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moyen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des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produits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achetés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33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600" b="1" spc="5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ﬁnish_order</a:t>
                      </a:r>
                      <a:endParaRPr sz="1600">
                        <a:latin typeface="Roboto Cn"/>
                        <a:cs typeface="Roboto Cn"/>
                      </a:endParaRPr>
                    </a:p>
                  </a:txBody>
                  <a:tcPr marL="0" marR="0" marT="174413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678180" marR="280670" indent="-39116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La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durée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pour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clôturer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une </a:t>
                      </a:r>
                      <a:r>
                        <a:rPr sz="12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commande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600" b="1" spc="5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review_score_min</a:t>
                      </a:r>
                      <a:endParaRPr sz="1600">
                        <a:latin typeface="Roboto Cn"/>
                        <a:cs typeface="Roboto Cn"/>
                      </a:endParaRPr>
                    </a:p>
                  </a:txBody>
                  <a:tcPr marL="0" marR="0" marT="174413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27405" marR="153670" indent="-66738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Le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score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minimum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donné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par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le </a:t>
                      </a:r>
                      <a:r>
                        <a:rPr sz="12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client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0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5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item_Monetary</a:t>
                      </a:r>
                      <a:endParaRPr sz="1600">
                        <a:latin typeface="Roboto Cn"/>
                        <a:cs typeface="Roboto Cn"/>
                      </a:endParaRPr>
                    </a:p>
                  </a:txBody>
                  <a:tcPr marL="0" marR="0" marT="592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6680" marR="99060" indent="40322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Panier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moyen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par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 client(montant/nbr</a:t>
                      </a:r>
                      <a:r>
                        <a:rPr sz="12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de</a:t>
                      </a:r>
                      <a:r>
                        <a:rPr sz="12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commande)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508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95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600" b="1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catg</a:t>
                      </a:r>
                      <a:endParaRPr sz="1600">
                        <a:latin typeface="Roboto Cn"/>
                        <a:cs typeface="Roboto Cn"/>
                      </a:endParaRPr>
                    </a:p>
                  </a:txBody>
                  <a:tcPr marL="0" marR="0" marT="174413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430530" marR="185420" indent="-23876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Le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nombre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des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catégories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des </a:t>
                      </a:r>
                      <a:r>
                        <a:rPr sz="12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produits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commandés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95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600" b="1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nbr_payment_type</a:t>
                      </a:r>
                      <a:endParaRPr sz="1600">
                        <a:latin typeface="Roboto Cn"/>
                        <a:cs typeface="Roboto Cn"/>
                      </a:endParaRPr>
                    </a:p>
                  </a:txBody>
                  <a:tcPr marL="0" marR="0" marT="174413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478155" marR="91440" indent="-38163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Le nombre de types de paiements </a:t>
                      </a:r>
                      <a:r>
                        <a:rPr sz="12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utilisés</a:t>
                      </a:r>
                      <a:r>
                        <a:rPr sz="12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par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le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client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620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600" b="1" spc="5" dirty="0">
                          <a:solidFill>
                            <a:srgbClr val="332533"/>
                          </a:solidFill>
                          <a:latin typeface="Roboto Cn"/>
                          <a:cs typeface="Roboto Cn"/>
                        </a:rPr>
                        <a:t>review_message_len</a:t>
                      </a:r>
                      <a:endParaRPr sz="1600">
                        <a:latin typeface="Roboto Cn"/>
                        <a:cs typeface="Roboto Cn"/>
                      </a:endParaRPr>
                    </a:p>
                  </a:txBody>
                  <a:tcPr marL="0" marR="0" marT="174413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367030" marR="321945" indent="-3873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La</a:t>
                      </a:r>
                      <a:r>
                        <a:rPr sz="12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longueur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moyenne</a:t>
                      </a:r>
                      <a:r>
                        <a:rPr sz="12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du </a:t>
                      </a:r>
                      <a:r>
                        <a:rPr sz="12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commentaire</a:t>
                      </a:r>
                      <a:r>
                        <a:rPr sz="12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/message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48733" y="1813019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Choix </a:t>
            </a:r>
            <a:r>
              <a:rPr lang="fr-FR" dirty="0" err="1">
                <a:solidFill>
                  <a:schemeClr val="bg1"/>
                </a:solidFill>
              </a:rPr>
              <a:t>AgglomerativeClustering</a:t>
            </a:r>
            <a:r>
              <a:rPr lang="fr-FR" dirty="0">
                <a:solidFill>
                  <a:schemeClr val="bg1"/>
                </a:solidFill>
              </a:rPr>
              <a:t>: Approche ascendante qui  commence par de nombreux petits clusters et les fusionne  pour créer de plus grands clusters.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err="1" smtClean="0">
                <a:solidFill>
                  <a:schemeClr val="bg1"/>
                </a:solidFill>
              </a:rPr>
              <a:t>PowerTransformer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pour normaliser des distributions.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Transformation </a:t>
            </a:r>
            <a:r>
              <a:rPr lang="fr-FR" dirty="0">
                <a:solidFill>
                  <a:schemeClr val="bg1"/>
                </a:solidFill>
              </a:rPr>
              <a:t>et Mise à l'échelle </a:t>
            </a:r>
            <a:r>
              <a:rPr lang="fr-FR" dirty="0" smtClean="0">
                <a:solidFill>
                  <a:schemeClr val="bg1"/>
                </a:solidFill>
              </a:rPr>
              <a:t>: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>
                <a:solidFill>
                  <a:schemeClr val="bg1"/>
                </a:solidFill>
              </a:rPr>
              <a:t>MinMaxScaler</a:t>
            </a: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>
                <a:solidFill>
                  <a:schemeClr val="bg1"/>
                </a:solidFill>
              </a:rPr>
              <a:t>StandardScaler</a:t>
            </a: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>
                <a:solidFill>
                  <a:schemeClr val="bg1"/>
                </a:solidFill>
              </a:rPr>
              <a:t>QuantileTransformer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492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39" y="297142"/>
            <a:ext cx="3079327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  <a:tabLst>
                <a:tab pos="994808" algn="l"/>
              </a:tabLst>
            </a:pPr>
            <a:r>
              <a:rPr spc="-287" dirty="0">
                <a:solidFill>
                  <a:schemeClr val="bg1"/>
                </a:solidFill>
              </a:rPr>
              <a:t>CAH+	</a:t>
            </a:r>
            <a:r>
              <a:rPr spc="-193" dirty="0">
                <a:solidFill>
                  <a:schemeClr val="bg1"/>
                </a:solidFill>
              </a:rPr>
              <a:t>MinMaxScaler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362036" y="3582250"/>
            <a:ext cx="4266854" cy="3122884"/>
            <a:chOff x="2016499" y="2596610"/>
            <a:chExt cx="3346450" cy="2484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6025" y="2606135"/>
              <a:ext cx="3327324" cy="24651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21262" y="2601372"/>
              <a:ext cx="3336925" cy="2475230"/>
            </a:xfrm>
            <a:custGeom>
              <a:avLst/>
              <a:gdLst/>
              <a:ahLst/>
              <a:cxnLst/>
              <a:rect l="l" t="t" r="r" b="b"/>
              <a:pathLst>
                <a:path w="3336925" h="2475229">
                  <a:moveTo>
                    <a:pt x="0" y="0"/>
                  </a:moveTo>
                  <a:lnTo>
                    <a:pt x="3336849" y="0"/>
                  </a:lnTo>
                  <a:lnTo>
                    <a:pt x="3336849" y="2474690"/>
                  </a:lnTo>
                  <a:lnTo>
                    <a:pt x="0" y="247469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497574" y="3907567"/>
              <a:ext cx="2742565" cy="7620"/>
            </a:xfrm>
            <a:custGeom>
              <a:avLst/>
              <a:gdLst/>
              <a:ahLst/>
              <a:cxnLst/>
              <a:rect l="l" t="t" r="r" b="b"/>
              <a:pathLst>
                <a:path w="2742565" h="7620">
                  <a:moveTo>
                    <a:pt x="0" y="0"/>
                  </a:moveTo>
                  <a:lnTo>
                    <a:pt x="2742300" y="7199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622642" y="3582250"/>
            <a:ext cx="4461933" cy="3117427"/>
            <a:chOff x="5417175" y="2669762"/>
            <a:chExt cx="3346450" cy="233807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6700" y="2679287"/>
              <a:ext cx="3327324" cy="23188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421938" y="2674524"/>
              <a:ext cx="3336925" cy="2328545"/>
            </a:xfrm>
            <a:custGeom>
              <a:avLst/>
              <a:gdLst/>
              <a:ahLst/>
              <a:cxnLst/>
              <a:rect l="l" t="t" r="r" b="b"/>
              <a:pathLst>
                <a:path w="3336925" h="2328545">
                  <a:moveTo>
                    <a:pt x="0" y="0"/>
                  </a:moveTo>
                  <a:lnTo>
                    <a:pt x="3336849" y="0"/>
                  </a:lnTo>
                  <a:lnTo>
                    <a:pt x="3336849" y="2328372"/>
                  </a:lnTo>
                  <a:lnTo>
                    <a:pt x="0" y="232837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68109" y="855695"/>
            <a:ext cx="8703058" cy="272655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1761497" y="6437603"/>
            <a:ext cx="417407" cy="267531"/>
          </a:xfrm>
          <a:prstGeom prst="rect">
            <a:avLst/>
          </a:prstGeom>
        </p:spPr>
        <p:txBody>
          <a:bodyPr vert="horz" wrap="square" lIns="0" tIns="847" rIns="0" bIns="0" rtlCol="0">
            <a:spAutoFit/>
          </a:bodyPr>
          <a:lstStyle/>
          <a:p>
            <a:pPr marL="50799">
              <a:spcBef>
                <a:spcPts val="7"/>
              </a:spcBef>
            </a:pPr>
            <a:fld id="{81D60167-4931-47E6-BA6A-407CBD079E47}" type="slidenum">
              <a:rPr sz="1733" spc="-120" dirty="0">
                <a:solidFill>
                  <a:srgbClr val="332533"/>
                </a:solidFill>
                <a:latin typeface="Roboto Lt"/>
                <a:cs typeface="Roboto Lt"/>
              </a:rPr>
              <a:pPr marL="50799">
                <a:spcBef>
                  <a:spcPts val="7"/>
                </a:spcBef>
              </a:pPr>
              <a:t>41</a:t>
            </a:fld>
            <a:endParaRPr sz="1733">
              <a:latin typeface="Roboto Lt"/>
              <a:cs typeface="Roboto 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2099" y="132691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Nombre de cluster 6</a:t>
            </a:r>
          </a:p>
          <a:p>
            <a:r>
              <a:rPr lang="fr-FR" dirty="0">
                <a:solidFill>
                  <a:schemeClr val="bg1"/>
                </a:solidFill>
              </a:rPr>
              <a:t>Non interprétable</a:t>
            </a:r>
          </a:p>
          <a:p>
            <a:r>
              <a:rPr lang="fr-FR" dirty="0">
                <a:solidFill>
                  <a:schemeClr val="bg1"/>
                </a:solidFill>
              </a:rPr>
              <a:t>Non équilibrés</a:t>
            </a:r>
          </a:p>
        </p:txBody>
      </p:sp>
    </p:spTree>
    <p:extLst>
      <p:ext uri="{BB962C8B-B14F-4D97-AF65-F5344CB8AC3E}">
        <p14:creationId xmlns:p14="http://schemas.microsoft.com/office/powerpoint/2010/main" val="446888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992" y="575285"/>
            <a:ext cx="330115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  <a:tabLst>
                <a:tab pos="994808" algn="l"/>
              </a:tabLst>
            </a:pPr>
            <a:r>
              <a:rPr spc="-287" dirty="0">
                <a:solidFill>
                  <a:schemeClr val="bg1"/>
                </a:solidFill>
              </a:rPr>
              <a:t>CAH+	</a:t>
            </a:r>
            <a:r>
              <a:rPr spc="-187" dirty="0">
                <a:solidFill>
                  <a:schemeClr val="bg1"/>
                </a:solidFill>
              </a:rPr>
              <a:t>StandardScaler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1891" y="1168533"/>
            <a:ext cx="8893952" cy="230843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06229" y="2106958"/>
            <a:ext cx="11592741" cy="4565572"/>
            <a:chOff x="380779" y="1673210"/>
            <a:chExt cx="8849202" cy="35363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18" y="2750595"/>
              <a:ext cx="3371766" cy="24426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52612" y="3720754"/>
              <a:ext cx="3244215" cy="11430"/>
            </a:xfrm>
            <a:custGeom>
              <a:avLst/>
              <a:gdLst/>
              <a:ahLst/>
              <a:cxnLst/>
              <a:rect l="l" t="t" r="r" b="b"/>
              <a:pathLst>
                <a:path w="3244215" h="11429">
                  <a:moveTo>
                    <a:pt x="0" y="11099"/>
                  </a:moveTo>
                  <a:lnTo>
                    <a:pt x="3243599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6828" y="2766826"/>
              <a:ext cx="3369699" cy="24426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80779" y="1673210"/>
              <a:ext cx="8849202" cy="3536315"/>
            </a:xfrm>
            <a:custGeom>
              <a:avLst/>
              <a:gdLst/>
              <a:ahLst/>
              <a:cxnLst/>
              <a:rect l="l" t="t" r="r" b="b"/>
              <a:pathLst>
                <a:path w="8655050" h="3536315">
                  <a:moveTo>
                    <a:pt x="5275261" y="1083987"/>
                  </a:moveTo>
                  <a:lnTo>
                    <a:pt x="8654486" y="1083987"/>
                  </a:lnTo>
                  <a:lnTo>
                    <a:pt x="8654486" y="3536212"/>
                  </a:lnTo>
                  <a:lnTo>
                    <a:pt x="5275261" y="3536212"/>
                  </a:lnTo>
                  <a:lnTo>
                    <a:pt x="5275261" y="1083987"/>
                  </a:lnTo>
                  <a:close/>
                </a:path>
                <a:path w="8655050" h="3536315">
                  <a:moveTo>
                    <a:pt x="0" y="0"/>
                  </a:moveTo>
                  <a:lnTo>
                    <a:pt x="2121599" y="0"/>
                  </a:lnTo>
                  <a:lnTo>
                    <a:pt x="2121599" y="1128599"/>
                  </a:lnTo>
                  <a:lnTo>
                    <a:pt x="0" y="112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68756" y="1421379"/>
            <a:ext cx="25190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Nombre de cluster 5</a:t>
            </a:r>
          </a:p>
          <a:p>
            <a:r>
              <a:rPr lang="fr-FR" dirty="0">
                <a:solidFill>
                  <a:schemeClr val="bg1"/>
                </a:solidFill>
              </a:rPr>
              <a:t>interprétable</a:t>
            </a:r>
          </a:p>
          <a:p>
            <a:r>
              <a:rPr lang="fr-FR" dirty="0">
                <a:solidFill>
                  <a:schemeClr val="bg1"/>
                </a:solidFill>
              </a:rPr>
              <a:t>Non équilibré en nombre  de client par cluster</a:t>
            </a:r>
          </a:p>
        </p:txBody>
      </p:sp>
    </p:spTree>
    <p:extLst>
      <p:ext uri="{BB962C8B-B14F-4D97-AF65-F5344CB8AC3E}">
        <p14:creationId xmlns:p14="http://schemas.microsoft.com/office/powerpoint/2010/main" val="16829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8800" y="411100"/>
            <a:ext cx="399203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227" dirty="0">
                <a:solidFill>
                  <a:schemeClr val="bg1"/>
                </a:solidFill>
              </a:rPr>
              <a:t>C</a:t>
            </a:r>
            <a:r>
              <a:rPr spc="-253" dirty="0">
                <a:solidFill>
                  <a:schemeClr val="bg1"/>
                </a:solidFill>
              </a:rPr>
              <a:t>A</a:t>
            </a:r>
            <a:r>
              <a:rPr spc="-339" dirty="0">
                <a:solidFill>
                  <a:schemeClr val="bg1"/>
                </a:solidFill>
              </a:rPr>
              <a:t>H+</a:t>
            </a:r>
            <a:r>
              <a:rPr spc="-152" dirty="0">
                <a:solidFill>
                  <a:schemeClr val="bg1"/>
                </a:solidFill>
              </a:rPr>
              <a:t> </a:t>
            </a:r>
            <a:r>
              <a:rPr spc="-260" dirty="0">
                <a:solidFill>
                  <a:schemeClr val="bg1"/>
                </a:solidFill>
              </a:rPr>
              <a:t>QuantileT</a:t>
            </a:r>
            <a:r>
              <a:rPr spc="-227" dirty="0">
                <a:solidFill>
                  <a:schemeClr val="bg1"/>
                </a:solidFill>
              </a:rPr>
              <a:t>ransformer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499204" y="2928686"/>
            <a:ext cx="4685792" cy="3693600"/>
            <a:chOff x="5227874" y="2529874"/>
            <a:chExt cx="3186430" cy="23107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7399" y="2539400"/>
              <a:ext cx="3166984" cy="22911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32636" y="2534637"/>
              <a:ext cx="3176905" cy="2301240"/>
            </a:xfrm>
            <a:custGeom>
              <a:avLst/>
              <a:gdLst/>
              <a:ahLst/>
              <a:cxnLst/>
              <a:rect l="l" t="t" r="r" b="b"/>
              <a:pathLst>
                <a:path w="3176904" h="2301240">
                  <a:moveTo>
                    <a:pt x="0" y="0"/>
                  </a:moveTo>
                  <a:lnTo>
                    <a:pt x="3176509" y="0"/>
                  </a:lnTo>
                  <a:lnTo>
                    <a:pt x="3176509" y="2300670"/>
                  </a:lnTo>
                  <a:lnTo>
                    <a:pt x="0" y="230067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906833" y="669774"/>
            <a:ext cx="10285167" cy="5965619"/>
            <a:chOff x="1262187" y="533528"/>
            <a:chExt cx="7713875" cy="4474214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6950" y="2232475"/>
              <a:ext cx="3818049" cy="27702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62187" y="2227712"/>
              <a:ext cx="3827779" cy="2780030"/>
            </a:xfrm>
            <a:custGeom>
              <a:avLst/>
              <a:gdLst/>
              <a:ahLst/>
              <a:cxnLst/>
              <a:rect l="l" t="t" r="r" b="b"/>
              <a:pathLst>
                <a:path w="3827779" h="2780029">
                  <a:moveTo>
                    <a:pt x="0" y="0"/>
                  </a:moveTo>
                  <a:lnTo>
                    <a:pt x="3827574" y="0"/>
                  </a:lnTo>
                  <a:lnTo>
                    <a:pt x="3827574" y="2779725"/>
                  </a:lnTo>
                  <a:lnTo>
                    <a:pt x="0" y="277972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8874" y="3403349"/>
              <a:ext cx="3129915" cy="18415"/>
            </a:xfrm>
            <a:custGeom>
              <a:avLst/>
              <a:gdLst/>
              <a:ahLst/>
              <a:cxnLst/>
              <a:rect l="l" t="t" r="r" b="b"/>
              <a:pathLst>
                <a:path w="3129915" h="18414">
                  <a:moveTo>
                    <a:pt x="0" y="0"/>
                  </a:moveTo>
                  <a:lnTo>
                    <a:pt x="3129599" y="17999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6762" y="533528"/>
              <a:ext cx="5414047" cy="166471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023062" y="731137"/>
              <a:ext cx="4953000" cy="1443355"/>
            </a:xfrm>
            <a:custGeom>
              <a:avLst/>
              <a:gdLst/>
              <a:ahLst/>
              <a:cxnLst/>
              <a:rect l="l" t="t" r="r" b="b"/>
              <a:pathLst>
                <a:path w="4953000" h="1443355">
                  <a:moveTo>
                    <a:pt x="0" y="0"/>
                  </a:moveTo>
                  <a:lnTo>
                    <a:pt x="4952756" y="0"/>
                  </a:lnTo>
                  <a:lnTo>
                    <a:pt x="4952756" y="1443137"/>
                  </a:lnTo>
                  <a:lnTo>
                    <a:pt x="0" y="144313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517237" y="114777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Nombre de cluster 5</a:t>
            </a:r>
          </a:p>
          <a:p>
            <a:r>
              <a:rPr lang="fr-FR" dirty="0">
                <a:solidFill>
                  <a:schemeClr val="bg1"/>
                </a:solidFill>
              </a:rPr>
              <a:t>interprétable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équilibré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025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8732" y="538665"/>
            <a:ext cx="318685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167" dirty="0">
                <a:solidFill>
                  <a:schemeClr val="bg1"/>
                </a:solidFill>
              </a:rPr>
              <a:t>Stabilité</a:t>
            </a:r>
            <a:r>
              <a:rPr spc="-152" dirty="0">
                <a:solidFill>
                  <a:schemeClr val="bg1"/>
                </a:solidFill>
              </a:rPr>
              <a:t> </a:t>
            </a:r>
            <a:r>
              <a:rPr spc="-220" dirty="0">
                <a:solidFill>
                  <a:schemeClr val="bg1"/>
                </a:solidFill>
              </a:rPr>
              <a:t>des</a:t>
            </a:r>
            <a:r>
              <a:rPr spc="-152" dirty="0">
                <a:solidFill>
                  <a:schemeClr val="bg1"/>
                </a:solidFill>
              </a:rPr>
              <a:t> </a:t>
            </a:r>
            <a:r>
              <a:rPr spc="-167" dirty="0">
                <a:solidFill>
                  <a:schemeClr val="bg1"/>
                </a:solidFill>
              </a:rPr>
              <a:t>clusters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121342" y="3025844"/>
            <a:ext cx="5917353" cy="3984413"/>
            <a:chOff x="4563537" y="1057724"/>
            <a:chExt cx="4438015" cy="29883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62" y="1067250"/>
              <a:ext cx="4418536" cy="275012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68299" y="1062487"/>
              <a:ext cx="4428490" cy="2978785"/>
            </a:xfrm>
            <a:custGeom>
              <a:avLst/>
              <a:gdLst/>
              <a:ahLst/>
              <a:cxnLst/>
              <a:rect l="l" t="t" r="r" b="b"/>
              <a:pathLst>
                <a:path w="4428490" h="2978785">
                  <a:moveTo>
                    <a:pt x="0" y="0"/>
                  </a:moveTo>
                  <a:lnTo>
                    <a:pt x="4428061" y="0"/>
                  </a:lnTo>
                  <a:lnTo>
                    <a:pt x="4428061" y="2759651"/>
                  </a:lnTo>
                  <a:lnTo>
                    <a:pt x="0" y="2759651"/>
                  </a:lnTo>
                  <a:lnTo>
                    <a:pt x="0" y="0"/>
                  </a:lnTo>
                  <a:close/>
                </a:path>
                <a:path w="4428490" h="2978785">
                  <a:moveTo>
                    <a:pt x="102462" y="1491712"/>
                  </a:moveTo>
                  <a:lnTo>
                    <a:pt x="103082" y="1427211"/>
                  </a:lnTo>
                  <a:lnTo>
                    <a:pt x="104926" y="1363412"/>
                  </a:lnTo>
                  <a:lnTo>
                    <a:pt x="107968" y="1300371"/>
                  </a:lnTo>
                  <a:lnTo>
                    <a:pt x="112183" y="1238143"/>
                  </a:lnTo>
                  <a:lnTo>
                    <a:pt x="117546" y="1176785"/>
                  </a:lnTo>
                  <a:lnTo>
                    <a:pt x="124033" y="1116351"/>
                  </a:lnTo>
                  <a:lnTo>
                    <a:pt x="131616" y="1056898"/>
                  </a:lnTo>
                  <a:lnTo>
                    <a:pt x="140272" y="998482"/>
                  </a:lnTo>
                  <a:lnTo>
                    <a:pt x="149976" y="941159"/>
                  </a:lnTo>
                  <a:lnTo>
                    <a:pt x="160701" y="884983"/>
                  </a:lnTo>
                  <a:lnTo>
                    <a:pt x="172423" y="830012"/>
                  </a:lnTo>
                  <a:lnTo>
                    <a:pt x="185117" y="776300"/>
                  </a:lnTo>
                  <a:lnTo>
                    <a:pt x="198758" y="723904"/>
                  </a:lnTo>
                  <a:lnTo>
                    <a:pt x="213320" y="672879"/>
                  </a:lnTo>
                  <a:lnTo>
                    <a:pt x="228777" y="623282"/>
                  </a:lnTo>
                  <a:lnTo>
                    <a:pt x="245106" y="575167"/>
                  </a:lnTo>
                  <a:lnTo>
                    <a:pt x="262281" y="528592"/>
                  </a:lnTo>
                  <a:lnTo>
                    <a:pt x="280276" y="483610"/>
                  </a:lnTo>
                  <a:lnTo>
                    <a:pt x="299067" y="440280"/>
                  </a:lnTo>
                  <a:lnTo>
                    <a:pt x="318627" y="398655"/>
                  </a:lnTo>
                  <a:lnTo>
                    <a:pt x="338933" y="358792"/>
                  </a:lnTo>
                  <a:lnTo>
                    <a:pt x="359959" y="320747"/>
                  </a:lnTo>
                  <a:lnTo>
                    <a:pt x="381679" y="284575"/>
                  </a:lnTo>
                  <a:lnTo>
                    <a:pt x="404069" y="250333"/>
                  </a:lnTo>
                  <a:lnTo>
                    <a:pt x="427103" y="218076"/>
                  </a:lnTo>
                  <a:lnTo>
                    <a:pt x="450756" y="187860"/>
                  </a:lnTo>
                  <a:lnTo>
                    <a:pt x="499818" y="133773"/>
                  </a:lnTo>
                  <a:lnTo>
                    <a:pt x="551055" y="88519"/>
                  </a:lnTo>
                  <a:lnTo>
                    <a:pt x="604264" y="52545"/>
                  </a:lnTo>
                  <a:lnTo>
                    <a:pt x="659244" y="26296"/>
                  </a:lnTo>
                  <a:lnTo>
                    <a:pt x="715794" y="10220"/>
                  </a:lnTo>
                  <a:lnTo>
                    <a:pt x="773712" y="4762"/>
                  </a:lnTo>
                  <a:lnTo>
                    <a:pt x="849453" y="14253"/>
                  </a:lnTo>
                  <a:lnTo>
                    <a:pt x="886784" y="26004"/>
                  </a:lnTo>
                  <a:lnTo>
                    <a:pt x="923644" y="42324"/>
                  </a:lnTo>
                  <a:lnTo>
                    <a:pt x="959954" y="63139"/>
                  </a:lnTo>
                  <a:lnTo>
                    <a:pt x="995629" y="88372"/>
                  </a:lnTo>
                  <a:lnTo>
                    <a:pt x="1030588" y="117949"/>
                  </a:lnTo>
                  <a:lnTo>
                    <a:pt x="1064749" y="151795"/>
                  </a:lnTo>
                  <a:lnTo>
                    <a:pt x="1098030" y="189833"/>
                  </a:lnTo>
                  <a:lnTo>
                    <a:pt x="1130349" y="231989"/>
                  </a:lnTo>
                  <a:lnTo>
                    <a:pt x="1161623" y="278187"/>
                  </a:lnTo>
                  <a:lnTo>
                    <a:pt x="1191771" y="328351"/>
                  </a:lnTo>
                  <a:lnTo>
                    <a:pt x="1220709" y="382407"/>
                  </a:lnTo>
                  <a:lnTo>
                    <a:pt x="1248357" y="440280"/>
                  </a:lnTo>
                  <a:lnTo>
                    <a:pt x="1265964" y="480783"/>
                  </a:lnTo>
                  <a:lnTo>
                    <a:pt x="1282810" y="522585"/>
                  </a:lnTo>
                  <a:lnTo>
                    <a:pt x="1298885" y="565630"/>
                  </a:lnTo>
                  <a:lnTo>
                    <a:pt x="1314179" y="609866"/>
                  </a:lnTo>
                  <a:lnTo>
                    <a:pt x="1328683" y="655237"/>
                  </a:lnTo>
                  <a:lnTo>
                    <a:pt x="1342386" y="701691"/>
                  </a:lnTo>
                  <a:lnTo>
                    <a:pt x="1355277" y="749173"/>
                  </a:lnTo>
                  <a:lnTo>
                    <a:pt x="1367348" y="797630"/>
                  </a:lnTo>
                  <a:lnTo>
                    <a:pt x="1378587" y="847007"/>
                  </a:lnTo>
                  <a:lnTo>
                    <a:pt x="1388986" y="897251"/>
                  </a:lnTo>
                  <a:lnTo>
                    <a:pt x="1398533" y="948307"/>
                  </a:lnTo>
                  <a:lnTo>
                    <a:pt x="1407218" y="1000123"/>
                  </a:lnTo>
                  <a:lnTo>
                    <a:pt x="1415032" y="1052643"/>
                  </a:lnTo>
                  <a:lnTo>
                    <a:pt x="1421965" y="1105814"/>
                  </a:lnTo>
                  <a:lnTo>
                    <a:pt x="1428005" y="1159582"/>
                  </a:lnTo>
                  <a:lnTo>
                    <a:pt x="1433145" y="1213894"/>
                  </a:lnTo>
                  <a:lnTo>
                    <a:pt x="1437372" y="1268694"/>
                  </a:lnTo>
                  <a:lnTo>
                    <a:pt x="1440678" y="1323930"/>
                  </a:lnTo>
                  <a:lnTo>
                    <a:pt x="1443051" y="1379548"/>
                  </a:lnTo>
                  <a:lnTo>
                    <a:pt x="1444483" y="1435493"/>
                  </a:lnTo>
                  <a:lnTo>
                    <a:pt x="1444962" y="1491712"/>
                  </a:lnTo>
                  <a:lnTo>
                    <a:pt x="1444342" y="1556213"/>
                  </a:lnTo>
                  <a:lnTo>
                    <a:pt x="1442498" y="1620012"/>
                  </a:lnTo>
                  <a:lnTo>
                    <a:pt x="1439456" y="1683053"/>
                  </a:lnTo>
                  <a:lnTo>
                    <a:pt x="1435241" y="1745281"/>
                  </a:lnTo>
                  <a:lnTo>
                    <a:pt x="1429878" y="1806639"/>
                  </a:lnTo>
                  <a:lnTo>
                    <a:pt x="1423391" y="1867073"/>
                  </a:lnTo>
                  <a:lnTo>
                    <a:pt x="1415808" y="1926526"/>
                  </a:lnTo>
                  <a:lnTo>
                    <a:pt x="1407152" y="1984942"/>
                  </a:lnTo>
                  <a:lnTo>
                    <a:pt x="1397448" y="2042265"/>
                  </a:lnTo>
                  <a:lnTo>
                    <a:pt x="1386723" y="2098441"/>
                  </a:lnTo>
                  <a:lnTo>
                    <a:pt x="1375001" y="2153412"/>
                  </a:lnTo>
                  <a:lnTo>
                    <a:pt x="1362307" y="2207124"/>
                  </a:lnTo>
                  <a:lnTo>
                    <a:pt x="1348666" y="2259520"/>
                  </a:lnTo>
                  <a:lnTo>
                    <a:pt x="1334104" y="2310545"/>
                  </a:lnTo>
                  <a:lnTo>
                    <a:pt x="1318647" y="2360142"/>
                  </a:lnTo>
                  <a:lnTo>
                    <a:pt x="1302318" y="2408257"/>
                  </a:lnTo>
                  <a:lnTo>
                    <a:pt x="1285143" y="2454832"/>
                  </a:lnTo>
                  <a:lnTo>
                    <a:pt x="1267148" y="2499814"/>
                  </a:lnTo>
                  <a:lnTo>
                    <a:pt x="1248357" y="2543144"/>
                  </a:lnTo>
                  <a:lnTo>
                    <a:pt x="1228797" y="2584769"/>
                  </a:lnTo>
                  <a:lnTo>
                    <a:pt x="1208491" y="2624632"/>
                  </a:lnTo>
                  <a:lnTo>
                    <a:pt x="1187465" y="2662677"/>
                  </a:lnTo>
                  <a:lnTo>
                    <a:pt x="1165745" y="2698849"/>
                  </a:lnTo>
                  <a:lnTo>
                    <a:pt x="1143355" y="2733091"/>
                  </a:lnTo>
                  <a:lnTo>
                    <a:pt x="1120321" y="2765348"/>
                  </a:lnTo>
                  <a:lnTo>
                    <a:pt x="1096668" y="2795564"/>
                  </a:lnTo>
                  <a:lnTo>
                    <a:pt x="1047606" y="2849651"/>
                  </a:lnTo>
                  <a:lnTo>
                    <a:pt x="996369" y="2894905"/>
                  </a:lnTo>
                  <a:lnTo>
                    <a:pt x="943160" y="2930879"/>
                  </a:lnTo>
                  <a:lnTo>
                    <a:pt x="888180" y="2957128"/>
                  </a:lnTo>
                  <a:lnTo>
                    <a:pt x="831630" y="2973204"/>
                  </a:lnTo>
                  <a:lnTo>
                    <a:pt x="773712" y="2978662"/>
                  </a:lnTo>
                  <a:lnTo>
                    <a:pt x="715794" y="2973204"/>
                  </a:lnTo>
                  <a:lnTo>
                    <a:pt x="659244" y="2957128"/>
                  </a:lnTo>
                  <a:lnTo>
                    <a:pt x="604264" y="2930879"/>
                  </a:lnTo>
                  <a:lnTo>
                    <a:pt x="551055" y="2894905"/>
                  </a:lnTo>
                  <a:lnTo>
                    <a:pt x="499818" y="2849651"/>
                  </a:lnTo>
                  <a:lnTo>
                    <a:pt x="450756" y="2795564"/>
                  </a:lnTo>
                  <a:lnTo>
                    <a:pt x="427103" y="2765348"/>
                  </a:lnTo>
                  <a:lnTo>
                    <a:pt x="404069" y="2733091"/>
                  </a:lnTo>
                  <a:lnTo>
                    <a:pt x="381679" y="2698849"/>
                  </a:lnTo>
                  <a:lnTo>
                    <a:pt x="359959" y="2662677"/>
                  </a:lnTo>
                  <a:lnTo>
                    <a:pt x="338933" y="2624632"/>
                  </a:lnTo>
                  <a:lnTo>
                    <a:pt x="318627" y="2584769"/>
                  </a:lnTo>
                  <a:lnTo>
                    <a:pt x="299067" y="2543144"/>
                  </a:lnTo>
                  <a:lnTo>
                    <a:pt x="280276" y="2499814"/>
                  </a:lnTo>
                  <a:lnTo>
                    <a:pt x="262281" y="2454832"/>
                  </a:lnTo>
                  <a:lnTo>
                    <a:pt x="245106" y="2408257"/>
                  </a:lnTo>
                  <a:lnTo>
                    <a:pt x="228777" y="2360142"/>
                  </a:lnTo>
                  <a:lnTo>
                    <a:pt x="213320" y="2310545"/>
                  </a:lnTo>
                  <a:lnTo>
                    <a:pt x="198758" y="2259520"/>
                  </a:lnTo>
                  <a:lnTo>
                    <a:pt x="185117" y="2207124"/>
                  </a:lnTo>
                  <a:lnTo>
                    <a:pt x="172423" y="2153412"/>
                  </a:lnTo>
                  <a:lnTo>
                    <a:pt x="160701" y="2098441"/>
                  </a:lnTo>
                  <a:lnTo>
                    <a:pt x="149976" y="2042265"/>
                  </a:lnTo>
                  <a:lnTo>
                    <a:pt x="140272" y="1984942"/>
                  </a:lnTo>
                  <a:lnTo>
                    <a:pt x="131616" y="1926526"/>
                  </a:lnTo>
                  <a:lnTo>
                    <a:pt x="124033" y="1867073"/>
                  </a:lnTo>
                  <a:lnTo>
                    <a:pt x="117546" y="1806639"/>
                  </a:lnTo>
                  <a:lnTo>
                    <a:pt x="112183" y="1745281"/>
                  </a:lnTo>
                  <a:lnTo>
                    <a:pt x="107968" y="1683053"/>
                  </a:lnTo>
                  <a:lnTo>
                    <a:pt x="104926" y="1620012"/>
                  </a:lnTo>
                  <a:lnTo>
                    <a:pt x="103082" y="1556213"/>
                  </a:lnTo>
                  <a:lnTo>
                    <a:pt x="102462" y="1491712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11"/>
          <p:cNvGrpSpPr/>
          <p:nvPr/>
        </p:nvGrpSpPr>
        <p:grpSpPr>
          <a:xfrm>
            <a:off x="240145" y="1402276"/>
            <a:ext cx="11785278" cy="5340507"/>
            <a:chOff x="242779" y="-307144"/>
            <a:chExt cx="11785278" cy="5340507"/>
          </a:xfrm>
        </p:grpSpPr>
        <p:sp>
          <p:nvSpPr>
            <p:cNvPr id="10" name="object 12"/>
            <p:cNvSpPr/>
            <p:nvPr/>
          </p:nvSpPr>
          <p:spPr>
            <a:xfrm>
              <a:off x="1066113" y="484947"/>
              <a:ext cx="120650" cy="24130"/>
            </a:xfrm>
            <a:custGeom>
              <a:avLst/>
              <a:gdLst/>
              <a:ahLst/>
              <a:cxnLst/>
              <a:rect l="l" t="t" r="r" b="b"/>
              <a:pathLst>
                <a:path w="120650" h="24129">
                  <a:moveTo>
                    <a:pt x="114385" y="23880"/>
                  </a:moveTo>
                  <a:lnTo>
                    <a:pt x="5936" y="23880"/>
                  </a:lnTo>
                  <a:lnTo>
                    <a:pt x="0" y="18521"/>
                  </a:lnTo>
                  <a:lnTo>
                    <a:pt x="0" y="5358"/>
                  </a:lnTo>
                  <a:lnTo>
                    <a:pt x="5936" y="0"/>
                  </a:lnTo>
                  <a:lnTo>
                    <a:pt x="13208" y="0"/>
                  </a:lnTo>
                  <a:lnTo>
                    <a:pt x="114385" y="0"/>
                  </a:lnTo>
                  <a:lnTo>
                    <a:pt x="120321" y="5358"/>
                  </a:lnTo>
                  <a:lnTo>
                    <a:pt x="120321" y="18521"/>
                  </a:lnTo>
                  <a:lnTo>
                    <a:pt x="114385" y="23880"/>
                  </a:lnTo>
                  <a:close/>
                </a:path>
              </a:pathLst>
            </a:custGeom>
            <a:solidFill>
              <a:srgbClr val="3325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779" y="-307144"/>
              <a:ext cx="5357727" cy="5340507"/>
            </a:xfrm>
            <a:prstGeom prst="rect">
              <a:avLst/>
            </a:prstGeom>
          </p:spPr>
        </p:pic>
        <p:pic>
          <p:nvPicPr>
            <p:cNvPr id="12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6132" y="-280900"/>
              <a:ext cx="5941925" cy="1531693"/>
            </a:xfrm>
            <a:prstGeom prst="rect">
              <a:avLst/>
            </a:prstGeom>
          </p:spPr>
        </p:pic>
        <p:sp>
          <p:nvSpPr>
            <p:cNvPr id="14" name="object 16"/>
            <p:cNvSpPr/>
            <p:nvPr/>
          </p:nvSpPr>
          <p:spPr>
            <a:xfrm>
              <a:off x="4293675" y="2429824"/>
              <a:ext cx="415925" cy="971550"/>
            </a:xfrm>
            <a:custGeom>
              <a:avLst/>
              <a:gdLst/>
              <a:ahLst/>
              <a:cxnLst/>
              <a:rect l="l" t="t" r="r" b="b"/>
              <a:pathLst>
                <a:path w="415925" h="971550">
                  <a:moveTo>
                    <a:pt x="0" y="485699"/>
                  </a:moveTo>
                  <a:lnTo>
                    <a:pt x="1897" y="419793"/>
                  </a:lnTo>
                  <a:lnTo>
                    <a:pt x="7426" y="356581"/>
                  </a:lnTo>
                  <a:lnTo>
                    <a:pt x="16337" y="296643"/>
                  </a:lnTo>
                  <a:lnTo>
                    <a:pt x="28384" y="240557"/>
                  </a:lnTo>
                  <a:lnTo>
                    <a:pt x="43318" y="188903"/>
                  </a:lnTo>
                  <a:lnTo>
                    <a:pt x="60892" y="142258"/>
                  </a:lnTo>
                  <a:lnTo>
                    <a:pt x="80858" y="101201"/>
                  </a:lnTo>
                  <a:lnTo>
                    <a:pt x="102968" y="66312"/>
                  </a:lnTo>
                  <a:lnTo>
                    <a:pt x="152631" y="17349"/>
                  </a:lnTo>
                  <a:lnTo>
                    <a:pt x="207899" y="0"/>
                  </a:lnTo>
                  <a:lnTo>
                    <a:pt x="248648" y="9418"/>
                  </a:lnTo>
                  <a:lnTo>
                    <a:pt x="287459" y="36971"/>
                  </a:lnTo>
                  <a:lnTo>
                    <a:pt x="323243" y="81603"/>
                  </a:lnTo>
                  <a:lnTo>
                    <a:pt x="354907" y="142258"/>
                  </a:lnTo>
                  <a:lnTo>
                    <a:pt x="370556" y="183203"/>
                  </a:lnTo>
                  <a:lnTo>
                    <a:pt x="384030" y="227646"/>
                  </a:lnTo>
                  <a:lnTo>
                    <a:pt x="395242" y="275112"/>
                  </a:lnTo>
                  <a:lnTo>
                    <a:pt x="404109" y="325126"/>
                  </a:lnTo>
                  <a:lnTo>
                    <a:pt x="410548" y="377212"/>
                  </a:lnTo>
                  <a:lnTo>
                    <a:pt x="414473" y="430895"/>
                  </a:lnTo>
                  <a:lnTo>
                    <a:pt x="415799" y="485699"/>
                  </a:lnTo>
                  <a:lnTo>
                    <a:pt x="413902" y="551606"/>
                  </a:lnTo>
                  <a:lnTo>
                    <a:pt x="408373" y="614818"/>
                  </a:lnTo>
                  <a:lnTo>
                    <a:pt x="399462" y="674756"/>
                  </a:lnTo>
                  <a:lnTo>
                    <a:pt x="387415" y="730842"/>
                  </a:lnTo>
                  <a:lnTo>
                    <a:pt x="372481" y="782496"/>
                  </a:lnTo>
                  <a:lnTo>
                    <a:pt x="354907" y="829141"/>
                  </a:lnTo>
                  <a:lnTo>
                    <a:pt x="334941" y="870198"/>
                  </a:lnTo>
                  <a:lnTo>
                    <a:pt x="312831" y="905087"/>
                  </a:lnTo>
                  <a:lnTo>
                    <a:pt x="263168" y="954050"/>
                  </a:lnTo>
                  <a:lnTo>
                    <a:pt x="207899" y="971399"/>
                  </a:lnTo>
                  <a:lnTo>
                    <a:pt x="152631" y="954050"/>
                  </a:lnTo>
                  <a:lnTo>
                    <a:pt x="102968" y="905087"/>
                  </a:lnTo>
                  <a:lnTo>
                    <a:pt x="80858" y="870198"/>
                  </a:lnTo>
                  <a:lnTo>
                    <a:pt x="60892" y="829141"/>
                  </a:lnTo>
                  <a:lnTo>
                    <a:pt x="43318" y="782496"/>
                  </a:lnTo>
                  <a:lnTo>
                    <a:pt x="28384" y="730842"/>
                  </a:lnTo>
                  <a:lnTo>
                    <a:pt x="16337" y="674756"/>
                  </a:lnTo>
                  <a:lnTo>
                    <a:pt x="7426" y="614818"/>
                  </a:lnTo>
                  <a:lnTo>
                    <a:pt x="1897" y="551606"/>
                  </a:lnTo>
                  <a:lnTo>
                    <a:pt x="0" y="485699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Rectangle 14"/>
          <p:cNvSpPr/>
          <p:nvPr/>
        </p:nvSpPr>
        <p:spPr>
          <a:xfrm>
            <a:off x="6083498" y="31122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les </a:t>
            </a:r>
            <a:r>
              <a:rPr lang="fr-FR" dirty="0">
                <a:solidFill>
                  <a:schemeClr val="bg1"/>
                </a:solidFill>
              </a:rPr>
              <a:t>3 modèles sont stables mais on retient le  </a:t>
            </a:r>
            <a:r>
              <a:rPr lang="fr-FR" dirty="0" err="1">
                <a:solidFill>
                  <a:schemeClr val="bg1"/>
                </a:solidFill>
              </a:rPr>
              <a:t>QuantileTransformer</a:t>
            </a:r>
            <a:r>
              <a:rPr lang="fr-FR" dirty="0">
                <a:solidFill>
                  <a:schemeClr val="bg1"/>
                </a:solidFill>
              </a:rPr>
              <a:t> car il donne un meilleur  score de silhouette à 0.18 et le </a:t>
            </a:r>
            <a:r>
              <a:rPr lang="fr-FR" dirty="0" err="1">
                <a:solidFill>
                  <a:schemeClr val="bg1"/>
                </a:solidFill>
              </a:rPr>
              <a:t>mieu</a:t>
            </a:r>
            <a:r>
              <a:rPr lang="fr-FR" dirty="0">
                <a:solidFill>
                  <a:schemeClr val="bg1"/>
                </a:solidFill>
              </a:rPr>
              <a:t>  interprétable</a:t>
            </a:r>
          </a:p>
        </p:txBody>
      </p:sp>
    </p:spTree>
    <p:extLst>
      <p:ext uri="{BB962C8B-B14F-4D97-AF65-F5344CB8AC3E}">
        <p14:creationId xmlns:p14="http://schemas.microsoft.com/office/powerpoint/2010/main" val="32948484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1694911" y="643916"/>
            <a:ext cx="381000" cy="34712"/>
          </a:xfrm>
          <a:custGeom>
            <a:avLst/>
            <a:gdLst/>
            <a:ahLst/>
            <a:cxnLst/>
            <a:rect l="l" t="t" r="r" b="b"/>
            <a:pathLst>
              <a:path w="285750" h="26034">
                <a:moveTo>
                  <a:pt x="13764" y="25923"/>
                </a:moveTo>
                <a:lnTo>
                  <a:pt x="6307" y="25923"/>
                </a:lnTo>
                <a:lnTo>
                  <a:pt x="482" y="20798"/>
                </a:lnTo>
                <a:lnTo>
                  <a:pt x="259" y="14401"/>
                </a:lnTo>
                <a:lnTo>
                  <a:pt x="0" y="7837"/>
                </a:lnTo>
                <a:lnTo>
                  <a:pt x="44801" y="1130"/>
                </a:lnTo>
                <a:lnTo>
                  <a:pt x="109086" y="125"/>
                </a:lnTo>
                <a:lnTo>
                  <a:pt x="141507" y="0"/>
                </a:lnTo>
                <a:lnTo>
                  <a:pt x="174052" y="125"/>
                </a:lnTo>
                <a:lnTo>
                  <a:pt x="239491" y="1130"/>
                </a:lnTo>
                <a:lnTo>
                  <a:pt x="279600" y="2277"/>
                </a:lnTo>
                <a:lnTo>
                  <a:pt x="285277" y="7736"/>
                </a:lnTo>
                <a:lnTo>
                  <a:pt x="285054" y="14301"/>
                </a:lnTo>
                <a:lnTo>
                  <a:pt x="284795" y="20765"/>
                </a:lnTo>
                <a:lnTo>
                  <a:pt x="279007" y="25889"/>
                </a:lnTo>
                <a:lnTo>
                  <a:pt x="271475" y="25889"/>
                </a:lnTo>
                <a:lnTo>
                  <a:pt x="238833" y="25010"/>
                </a:lnTo>
                <a:lnTo>
                  <a:pt x="206264" y="24382"/>
                </a:lnTo>
                <a:lnTo>
                  <a:pt x="173799" y="24005"/>
                </a:lnTo>
                <a:lnTo>
                  <a:pt x="141470" y="23880"/>
                </a:lnTo>
                <a:lnTo>
                  <a:pt x="109278" y="24005"/>
                </a:lnTo>
                <a:lnTo>
                  <a:pt x="77278" y="24382"/>
                </a:lnTo>
                <a:lnTo>
                  <a:pt x="45494" y="25010"/>
                </a:lnTo>
                <a:lnTo>
                  <a:pt x="13950" y="25889"/>
                </a:lnTo>
                <a:lnTo>
                  <a:pt x="13764" y="25923"/>
                </a:lnTo>
                <a:close/>
              </a:path>
            </a:pathLst>
          </a:custGeom>
          <a:solidFill>
            <a:srgbClr val="33253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9" name="object 9"/>
          <p:cNvGrpSpPr/>
          <p:nvPr/>
        </p:nvGrpSpPr>
        <p:grpSpPr>
          <a:xfrm>
            <a:off x="206017" y="237874"/>
            <a:ext cx="5469467" cy="1604433"/>
            <a:chOff x="107549" y="240788"/>
            <a:chExt cx="4102100" cy="1203325"/>
          </a:xfrm>
        </p:grpSpPr>
        <p:sp>
          <p:nvSpPr>
            <p:cNvPr id="10" name="object 10"/>
            <p:cNvSpPr/>
            <p:nvPr/>
          </p:nvSpPr>
          <p:spPr>
            <a:xfrm>
              <a:off x="1066113" y="484947"/>
              <a:ext cx="120650" cy="24130"/>
            </a:xfrm>
            <a:custGeom>
              <a:avLst/>
              <a:gdLst/>
              <a:ahLst/>
              <a:cxnLst/>
              <a:rect l="l" t="t" r="r" b="b"/>
              <a:pathLst>
                <a:path w="120650" h="24129">
                  <a:moveTo>
                    <a:pt x="114385" y="23880"/>
                  </a:moveTo>
                  <a:lnTo>
                    <a:pt x="5936" y="23880"/>
                  </a:lnTo>
                  <a:lnTo>
                    <a:pt x="0" y="18521"/>
                  </a:lnTo>
                  <a:lnTo>
                    <a:pt x="0" y="5358"/>
                  </a:lnTo>
                  <a:lnTo>
                    <a:pt x="5936" y="0"/>
                  </a:lnTo>
                  <a:lnTo>
                    <a:pt x="13208" y="0"/>
                  </a:lnTo>
                  <a:lnTo>
                    <a:pt x="114385" y="0"/>
                  </a:lnTo>
                  <a:lnTo>
                    <a:pt x="120321" y="5358"/>
                  </a:lnTo>
                  <a:lnTo>
                    <a:pt x="120321" y="18521"/>
                  </a:lnTo>
                  <a:lnTo>
                    <a:pt x="114385" y="23880"/>
                  </a:lnTo>
                  <a:close/>
                </a:path>
              </a:pathLst>
            </a:custGeom>
            <a:solidFill>
              <a:srgbClr val="33253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74" y="250313"/>
              <a:ext cx="4082999" cy="11841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2312" y="245551"/>
              <a:ext cx="4092575" cy="1193800"/>
            </a:xfrm>
            <a:custGeom>
              <a:avLst/>
              <a:gdLst/>
              <a:ahLst/>
              <a:cxnLst/>
              <a:rect l="l" t="t" r="r" b="b"/>
              <a:pathLst>
                <a:path w="4092575" h="1193800">
                  <a:moveTo>
                    <a:pt x="0" y="0"/>
                  </a:moveTo>
                  <a:lnTo>
                    <a:pt x="4092524" y="0"/>
                  </a:lnTo>
                  <a:lnTo>
                    <a:pt x="4092524" y="1193661"/>
                  </a:lnTo>
                  <a:lnTo>
                    <a:pt x="0" y="119366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879213" y="304067"/>
            <a:ext cx="291253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127" dirty="0"/>
              <a:t>P</a:t>
            </a:r>
            <a:r>
              <a:rPr spc="-107" dirty="0"/>
              <a:t>R</a:t>
            </a:r>
            <a:r>
              <a:rPr spc="-460" dirty="0"/>
              <a:t>O</a:t>
            </a:r>
            <a:r>
              <a:rPr spc="-393" dirty="0"/>
              <a:t>F</a:t>
            </a:r>
            <a:r>
              <a:rPr spc="-160" dirty="0"/>
              <a:t>IL</a:t>
            </a:r>
            <a:r>
              <a:rPr spc="-167" dirty="0"/>
              <a:t> </a:t>
            </a:r>
            <a:r>
              <a:rPr spc="-280" dirty="0"/>
              <a:t>C</a:t>
            </a:r>
            <a:r>
              <a:rPr spc="-272" dirty="0"/>
              <a:t>L</a:t>
            </a:r>
            <a:r>
              <a:rPr spc="-300" dirty="0"/>
              <a:t>IENT</a:t>
            </a:r>
            <a:r>
              <a:rPr spc="-152" dirty="0"/>
              <a:t> </a:t>
            </a:r>
            <a:r>
              <a:rPr spc="-227" dirty="0"/>
              <a:t>C</a:t>
            </a:r>
            <a:r>
              <a:rPr spc="-253" dirty="0"/>
              <a:t>A</a:t>
            </a:r>
            <a:r>
              <a:rPr spc="-247" dirty="0"/>
              <a:t>H</a:t>
            </a: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2376" y="2825915"/>
            <a:ext cx="770097" cy="149314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27812" y="2498193"/>
            <a:ext cx="781065" cy="1788039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3451427" y="2014865"/>
            <a:ext cx="604516" cy="569224"/>
          </a:xfrm>
          <a:custGeom>
            <a:avLst/>
            <a:gdLst/>
            <a:ahLst/>
            <a:cxnLst/>
            <a:rect l="l" t="t" r="r" b="b"/>
            <a:pathLst>
              <a:path w="355600" h="370839">
                <a:moveTo>
                  <a:pt x="172966" y="370814"/>
                </a:moveTo>
                <a:lnTo>
                  <a:pt x="147996" y="310212"/>
                </a:lnTo>
                <a:lnTo>
                  <a:pt x="109333" y="305469"/>
                </a:lnTo>
                <a:lnTo>
                  <a:pt x="74028" y="293008"/>
                </a:lnTo>
                <a:lnTo>
                  <a:pt x="43663" y="273053"/>
                </a:lnTo>
                <a:lnTo>
                  <a:pt x="19816" y="245829"/>
                </a:lnTo>
                <a:lnTo>
                  <a:pt x="3326" y="208039"/>
                </a:lnTo>
                <a:lnTo>
                  <a:pt x="0" y="167638"/>
                </a:lnTo>
                <a:lnTo>
                  <a:pt x="9052" y="126866"/>
                </a:lnTo>
                <a:lnTo>
                  <a:pt x="29700" y="87964"/>
                </a:lnTo>
                <a:lnTo>
                  <a:pt x="61160" y="53173"/>
                </a:lnTo>
                <a:lnTo>
                  <a:pt x="95387" y="28758"/>
                </a:lnTo>
                <a:lnTo>
                  <a:pt x="140269" y="9052"/>
                </a:lnTo>
                <a:lnTo>
                  <a:pt x="186245" y="0"/>
                </a:lnTo>
                <a:lnTo>
                  <a:pt x="231028" y="1271"/>
                </a:lnTo>
                <a:lnTo>
                  <a:pt x="272332" y="12535"/>
                </a:lnTo>
                <a:lnTo>
                  <a:pt x="307873" y="33462"/>
                </a:lnTo>
                <a:lnTo>
                  <a:pt x="335363" y="63720"/>
                </a:lnTo>
                <a:lnTo>
                  <a:pt x="351838" y="101483"/>
                </a:lnTo>
                <a:lnTo>
                  <a:pt x="355162" y="141867"/>
                </a:lnTo>
                <a:lnTo>
                  <a:pt x="346114" y="182628"/>
                </a:lnTo>
                <a:lnTo>
                  <a:pt x="325475" y="221522"/>
                </a:lnTo>
                <a:lnTo>
                  <a:pt x="294024" y="256307"/>
                </a:lnTo>
                <a:lnTo>
                  <a:pt x="259727" y="280761"/>
                </a:lnTo>
                <a:lnTo>
                  <a:pt x="215052" y="300418"/>
                </a:lnTo>
                <a:lnTo>
                  <a:pt x="199807" y="304582"/>
                </a:lnTo>
                <a:lnTo>
                  <a:pt x="172966" y="370814"/>
                </a:lnTo>
                <a:close/>
              </a:path>
            </a:pathLst>
          </a:custGeom>
          <a:solidFill>
            <a:srgbClr val="F1533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5614127" y="1827757"/>
            <a:ext cx="698693" cy="521772"/>
          </a:xfrm>
          <a:custGeom>
            <a:avLst/>
            <a:gdLst/>
            <a:ahLst/>
            <a:cxnLst/>
            <a:rect l="l" t="t" r="r" b="b"/>
            <a:pathLst>
              <a:path w="332104" h="344805">
                <a:moveTo>
                  <a:pt x="146349" y="344711"/>
                </a:moveTo>
                <a:lnTo>
                  <a:pt x="127559" y="290101"/>
                </a:lnTo>
                <a:lnTo>
                  <a:pt x="92196" y="287800"/>
                </a:lnTo>
                <a:lnTo>
                  <a:pt x="60477" y="278192"/>
                </a:lnTo>
                <a:lnTo>
                  <a:pt x="33846" y="261401"/>
                </a:lnTo>
                <a:lnTo>
                  <a:pt x="13744" y="237547"/>
                </a:lnTo>
                <a:lnTo>
                  <a:pt x="0" y="194471"/>
                </a:lnTo>
                <a:lnTo>
                  <a:pt x="5187" y="147349"/>
                </a:lnTo>
                <a:lnTo>
                  <a:pt x="27585" y="100301"/>
                </a:lnTo>
                <a:lnTo>
                  <a:pt x="65473" y="57450"/>
                </a:lnTo>
                <a:lnTo>
                  <a:pt x="98792" y="33069"/>
                </a:lnTo>
                <a:lnTo>
                  <a:pt x="150279" y="9520"/>
                </a:lnTo>
                <a:lnTo>
                  <a:pt x="201540" y="0"/>
                </a:lnTo>
                <a:lnTo>
                  <a:pt x="248968" y="4191"/>
                </a:lnTo>
                <a:lnTo>
                  <a:pt x="288954" y="21780"/>
                </a:lnTo>
                <a:lnTo>
                  <a:pt x="317894" y="52452"/>
                </a:lnTo>
                <a:lnTo>
                  <a:pt x="331626" y="95498"/>
                </a:lnTo>
                <a:lnTo>
                  <a:pt x="326440" y="142604"/>
                </a:lnTo>
                <a:lnTo>
                  <a:pt x="304052" y="189642"/>
                </a:lnTo>
                <a:lnTo>
                  <a:pt x="266176" y="232484"/>
                </a:lnTo>
                <a:lnTo>
                  <a:pt x="232790" y="256905"/>
                </a:lnTo>
                <a:lnTo>
                  <a:pt x="190159" y="277455"/>
                </a:lnTo>
                <a:lnTo>
                  <a:pt x="175790" y="282119"/>
                </a:lnTo>
                <a:lnTo>
                  <a:pt x="146349" y="344711"/>
                </a:lnTo>
                <a:close/>
              </a:path>
            </a:pathLst>
          </a:custGeom>
          <a:solidFill>
            <a:srgbClr val="45818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8" name="object 18"/>
          <p:cNvGrpSpPr/>
          <p:nvPr/>
        </p:nvGrpSpPr>
        <p:grpSpPr>
          <a:xfrm>
            <a:off x="744967" y="2122975"/>
            <a:ext cx="10339493" cy="2304627"/>
            <a:chOff x="558725" y="1592231"/>
            <a:chExt cx="7754620" cy="172847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65205" y="1930870"/>
              <a:ext cx="432103" cy="134106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8250" y="3301550"/>
              <a:ext cx="7735570" cy="10160"/>
            </a:xfrm>
            <a:custGeom>
              <a:avLst/>
              <a:gdLst/>
              <a:ahLst/>
              <a:cxnLst/>
              <a:rect l="l" t="t" r="r" b="b"/>
              <a:pathLst>
                <a:path w="7735570" h="10160">
                  <a:moveTo>
                    <a:pt x="0" y="9599"/>
                  </a:moveTo>
                  <a:lnTo>
                    <a:pt x="7735499" y="0"/>
                  </a:lnTo>
                </a:path>
              </a:pathLst>
            </a:custGeom>
            <a:ln w="19049">
              <a:solidFill>
                <a:srgbClr val="332533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812314" y="1592231"/>
              <a:ext cx="340995" cy="360045"/>
            </a:xfrm>
            <a:custGeom>
              <a:avLst/>
              <a:gdLst/>
              <a:ahLst/>
              <a:cxnLst/>
              <a:rect l="l" t="t" r="r" b="b"/>
              <a:pathLst>
                <a:path w="340995" h="360044">
                  <a:moveTo>
                    <a:pt x="185056" y="359729"/>
                  </a:moveTo>
                  <a:lnTo>
                    <a:pt x="155412" y="299110"/>
                  </a:lnTo>
                  <a:lnTo>
                    <a:pt x="117389" y="291892"/>
                  </a:lnTo>
                  <a:lnTo>
                    <a:pt x="81951" y="277394"/>
                  </a:lnTo>
                  <a:lnTo>
                    <a:pt x="50654" y="255941"/>
                  </a:lnTo>
                  <a:lnTo>
                    <a:pt x="25054" y="227859"/>
                  </a:lnTo>
                  <a:lnTo>
                    <a:pt x="2816" y="180189"/>
                  </a:lnTo>
                  <a:lnTo>
                    <a:pt x="0" y="130768"/>
                  </a:lnTo>
                  <a:lnTo>
                    <a:pt x="15504" y="83748"/>
                  </a:lnTo>
                  <a:lnTo>
                    <a:pt x="48226" y="43282"/>
                  </a:lnTo>
                  <a:lnTo>
                    <a:pt x="121264" y="5705"/>
                  </a:lnTo>
                  <a:lnTo>
                    <a:pt x="165178" y="0"/>
                  </a:lnTo>
                  <a:lnTo>
                    <a:pt x="208846" y="4254"/>
                  </a:lnTo>
                  <a:lnTo>
                    <a:pt x="250014" y="17992"/>
                  </a:lnTo>
                  <a:lnTo>
                    <a:pt x="286430" y="40739"/>
                  </a:lnTo>
                  <a:lnTo>
                    <a:pt x="315842" y="72018"/>
                  </a:lnTo>
                  <a:lnTo>
                    <a:pt x="338061" y="119655"/>
                  </a:lnTo>
                  <a:lnTo>
                    <a:pt x="340876" y="169058"/>
                  </a:lnTo>
                  <a:lnTo>
                    <a:pt x="325380" y="216068"/>
                  </a:lnTo>
                  <a:lnTo>
                    <a:pt x="292668" y="256527"/>
                  </a:lnTo>
                  <a:lnTo>
                    <a:pt x="247932" y="284547"/>
                  </a:lnTo>
                  <a:lnTo>
                    <a:pt x="205304" y="297126"/>
                  </a:lnTo>
                  <a:lnTo>
                    <a:pt x="185056" y="359729"/>
                  </a:lnTo>
                  <a:close/>
                </a:path>
              </a:pathLst>
            </a:custGeom>
            <a:solidFill>
              <a:srgbClr val="33253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692048" y="1862654"/>
            <a:ext cx="508671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47" dirty="0">
                <a:solidFill>
                  <a:srgbClr val="FFFFFF"/>
                </a:solidFill>
                <a:latin typeface="Roboto Cn"/>
                <a:cs typeface="Roboto Cn"/>
              </a:rPr>
              <a:t>1</a:t>
            </a:r>
            <a:r>
              <a:rPr sz="1867" b="1" spc="-40" dirty="0">
                <a:solidFill>
                  <a:srgbClr val="FFFFFF"/>
                </a:solidFill>
                <a:latin typeface="Roboto Cn"/>
                <a:cs typeface="Roboto Cn"/>
              </a:rPr>
              <a:t>2</a:t>
            </a:r>
            <a:r>
              <a:rPr sz="1867" spc="-187" dirty="0">
                <a:solidFill>
                  <a:srgbClr val="FFFFFF"/>
                </a:solidFill>
                <a:latin typeface="Roboto"/>
                <a:cs typeface="Roboto"/>
              </a:rPr>
              <a:t>%</a:t>
            </a:r>
            <a:endParaRPr sz="1867" dirty="0">
              <a:latin typeface="Roboto"/>
              <a:cs typeface="Robo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48514" y="2128337"/>
            <a:ext cx="520154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47" dirty="0">
                <a:solidFill>
                  <a:srgbClr val="FFFFFF"/>
                </a:solidFill>
                <a:latin typeface="Roboto Cn"/>
                <a:cs typeface="Roboto Cn"/>
              </a:rPr>
              <a:t>1</a:t>
            </a:r>
            <a:r>
              <a:rPr sz="1867" b="1" spc="-40" dirty="0">
                <a:solidFill>
                  <a:srgbClr val="FFFFFF"/>
                </a:solidFill>
                <a:latin typeface="Roboto Cn"/>
                <a:cs typeface="Roboto Cn"/>
              </a:rPr>
              <a:t>2</a:t>
            </a:r>
            <a:r>
              <a:rPr sz="1867" spc="-187" dirty="0">
                <a:solidFill>
                  <a:srgbClr val="FFFFFF"/>
                </a:solidFill>
                <a:latin typeface="Roboto"/>
                <a:cs typeface="Roboto"/>
              </a:rPr>
              <a:t>%</a:t>
            </a:r>
            <a:endParaRPr sz="1867" dirty="0">
              <a:latin typeface="Roboto"/>
              <a:cs typeface="Robo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439592" y="2125905"/>
            <a:ext cx="63216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47" dirty="0">
                <a:solidFill>
                  <a:srgbClr val="FFFFFF"/>
                </a:solidFill>
                <a:latin typeface="Roboto Cn"/>
                <a:cs typeface="Roboto Cn"/>
              </a:rPr>
              <a:t>2</a:t>
            </a:r>
            <a:r>
              <a:rPr sz="1867" b="1" spc="-40" dirty="0">
                <a:solidFill>
                  <a:srgbClr val="FFFFFF"/>
                </a:solidFill>
                <a:latin typeface="Roboto Cn"/>
                <a:cs typeface="Roboto Cn"/>
              </a:rPr>
              <a:t>4</a:t>
            </a:r>
            <a:r>
              <a:rPr sz="1867" spc="-187" dirty="0">
                <a:solidFill>
                  <a:srgbClr val="FFFFFF"/>
                </a:solidFill>
                <a:latin typeface="Roboto"/>
                <a:cs typeface="Roboto"/>
              </a:rPr>
              <a:t>%</a:t>
            </a:r>
            <a:endParaRPr sz="1867" dirty="0">
              <a:latin typeface="Roboto"/>
              <a:cs typeface="Robot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996149" y="1954057"/>
            <a:ext cx="607932" cy="508165"/>
          </a:xfrm>
          <a:custGeom>
            <a:avLst/>
            <a:gdLst/>
            <a:ahLst/>
            <a:cxnLst/>
            <a:rect l="l" t="t" r="r" b="b"/>
            <a:pathLst>
              <a:path w="338454" h="355600">
                <a:moveTo>
                  <a:pt x="198969" y="355024"/>
                </a:moveTo>
                <a:lnTo>
                  <a:pt x="165323" y="293708"/>
                </a:lnTo>
                <a:lnTo>
                  <a:pt x="127391" y="284454"/>
                </a:lnTo>
                <a:lnTo>
                  <a:pt x="91462" y="268185"/>
                </a:lnTo>
                <a:lnTo>
                  <a:pt x="59090" y="245307"/>
                </a:lnTo>
                <a:lnTo>
                  <a:pt x="31831" y="216230"/>
                </a:lnTo>
                <a:lnTo>
                  <a:pt x="6429" y="168073"/>
                </a:lnTo>
                <a:lnTo>
                  <a:pt x="0" y="119294"/>
                </a:lnTo>
                <a:lnTo>
                  <a:pt x="11767" y="73914"/>
                </a:lnTo>
                <a:lnTo>
                  <a:pt x="40955" y="35957"/>
                </a:lnTo>
                <a:lnTo>
                  <a:pt x="110009" y="3125"/>
                </a:lnTo>
                <a:lnTo>
                  <a:pt x="152779" y="0"/>
                </a:lnTo>
                <a:lnTo>
                  <a:pt x="196043" y="6658"/>
                </a:lnTo>
                <a:lnTo>
                  <a:pt x="237552" y="22505"/>
                </a:lnTo>
                <a:lnTo>
                  <a:pt x="275054" y="46945"/>
                </a:lnTo>
                <a:lnTo>
                  <a:pt x="306298" y="79383"/>
                </a:lnTo>
                <a:lnTo>
                  <a:pt x="331680" y="127507"/>
                </a:lnTo>
                <a:lnTo>
                  <a:pt x="338107" y="176268"/>
                </a:lnTo>
                <a:lnTo>
                  <a:pt x="326347" y="221639"/>
                </a:lnTo>
                <a:lnTo>
                  <a:pt x="297169" y="259589"/>
                </a:lnTo>
                <a:lnTo>
                  <a:pt x="255243" y="284622"/>
                </a:lnTo>
                <a:lnTo>
                  <a:pt x="214247" y="294583"/>
                </a:lnTo>
                <a:lnTo>
                  <a:pt x="198969" y="355024"/>
                </a:lnTo>
                <a:close/>
              </a:path>
            </a:pathLst>
          </a:custGeom>
          <a:solidFill>
            <a:srgbClr val="134F5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26" name="object 26"/>
          <p:cNvGrpSpPr/>
          <p:nvPr/>
        </p:nvGrpSpPr>
        <p:grpSpPr>
          <a:xfrm>
            <a:off x="592427" y="2208124"/>
            <a:ext cx="3417147" cy="2809240"/>
            <a:chOff x="413899" y="1670012"/>
            <a:chExt cx="2562860" cy="2106930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44135" y="2129080"/>
              <a:ext cx="532575" cy="111993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13893" y="1670024"/>
              <a:ext cx="1122045" cy="2106930"/>
            </a:xfrm>
            <a:custGeom>
              <a:avLst/>
              <a:gdLst/>
              <a:ahLst/>
              <a:cxnLst/>
              <a:rect l="l" t="t" r="r" b="b"/>
              <a:pathLst>
                <a:path w="1122045" h="2106929">
                  <a:moveTo>
                    <a:pt x="710133" y="160045"/>
                  </a:moveTo>
                  <a:lnTo>
                    <a:pt x="709422" y="111760"/>
                  </a:lnTo>
                  <a:lnTo>
                    <a:pt x="689635" y="65811"/>
                  </a:lnTo>
                  <a:lnTo>
                    <a:pt x="655701" y="31178"/>
                  </a:lnTo>
                  <a:lnTo>
                    <a:pt x="612013" y="9017"/>
                  </a:lnTo>
                  <a:lnTo>
                    <a:pt x="562343" y="0"/>
                  </a:lnTo>
                  <a:lnTo>
                    <a:pt x="510489" y="4800"/>
                  </a:lnTo>
                  <a:lnTo>
                    <a:pt x="460197" y="24117"/>
                  </a:lnTo>
                  <a:lnTo>
                    <a:pt x="428840" y="46088"/>
                  </a:lnTo>
                  <a:lnTo>
                    <a:pt x="395135" y="86741"/>
                  </a:lnTo>
                  <a:lnTo>
                    <a:pt x="378015" y="133273"/>
                  </a:lnTo>
                  <a:lnTo>
                    <a:pt x="378726" y="181584"/>
                  </a:lnTo>
                  <a:lnTo>
                    <a:pt x="398526" y="227558"/>
                  </a:lnTo>
                  <a:lnTo>
                    <a:pt x="452183" y="274281"/>
                  </a:lnTo>
                  <a:lnTo>
                    <a:pt x="523201" y="293230"/>
                  </a:lnTo>
                  <a:lnTo>
                    <a:pt x="549719" y="351663"/>
                  </a:lnTo>
                  <a:lnTo>
                    <a:pt x="572122" y="289712"/>
                  </a:lnTo>
                  <a:lnTo>
                    <a:pt x="586409" y="286308"/>
                  </a:lnTo>
                  <a:lnTo>
                    <a:pt x="600519" y="281749"/>
                  </a:lnTo>
                  <a:lnTo>
                    <a:pt x="636397" y="264210"/>
                  </a:lnTo>
                  <a:lnTo>
                    <a:pt x="693026" y="206565"/>
                  </a:lnTo>
                  <a:lnTo>
                    <a:pt x="710133" y="160045"/>
                  </a:lnTo>
                  <a:close/>
                </a:path>
                <a:path w="1122045" h="2106929">
                  <a:moveTo>
                    <a:pt x="1121994" y="1748447"/>
                  </a:moveTo>
                  <a:lnTo>
                    <a:pt x="1109967" y="1708696"/>
                  </a:lnTo>
                  <a:lnTo>
                    <a:pt x="1077772" y="1682242"/>
                  </a:lnTo>
                  <a:lnTo>
                    <a:pt x="1050353" y="1676793"/>
                  </a:lnTo>
                  <a:lnTo>
                    <a:pt x="71653" y="1676793"/>
                  </a:lnTo>
                  <a:lnTo>
                    <a:pt x="43764" y="1682419"/>
                  </a:lnTo>
                  <a:lnTo>
                    <a:pt x="20980" y="1697774"/>
                  </a:lnTo>
                  <a:lnTo>
                    <a:pt x="5626" y="1720557"/>
                  </a:lnTo>
                  <a:lnTo>
                    <a:pt x="0" y="1748447"/>
                  </a:lnTo>
                  <a:lnTo>
                    <a:pt x="0" y="2035035"/>
                  </a:lnTo>
                  <a:lnTo>
                    <a:pt x="5626" y="2062924"/>
                  </a:lnTo>
                  <a:lnTo>
                    <a:pt x="20980" y="2085708"/>
                  </a:lnTo>
                  <a:lnTo>
                    <a:pt x="43764" y="2101062"/>
                  </a:lnTo>
                  <a:lnTo>
                    <a:pt x="71653" y="2106688"/>
                  </a:lnTo>
                  <a:lnTo>
                    <a:pt x="1050353" y="2106688"/>
                  </a:lnTo>
                  <a:lnTo>
                    <a:pt x="1078242" y="2101062"/>
                  </a:lnTo>
                  <a:lnTo>
                    <a:pt x="1101013" y="2085708"/>
                  </a:lnTo>
                  <a:lnTo>
                    <a:pt x="1116368" y="2062924"/>
                  </a:lnTo>
                  <a:lnTo>
                    <a:pt x="1121994" y="2035035"/>
                  </a:lnTo>
                  <a:lnTo>
                    <a:pt x="1121994" y="1748447"/>
                  </a:lnTo>
                  <a:close/>
                </a:path>
              </a:pathLst>
            </a:custGeom>
            <a:solidFill>
              <a:srgbClr val="FFC53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108250" y="2014864"/>
            <a:ext cx="619764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47" dirty="0">
                <a:solidFill>
                  <a:srgbClr val="FFFFFF"/>
                </a:solidFill>
                <a:latin typeface="Roboto Cn"/>
                <a:cs typeface="Roboto Cn"/>
              </a:rPr>
              <a:t>2</a:t>
            </a:r>
            <a:r>
              <a:rPr sz="1867" b="1" spc="-40" dirty="0">
                <a:solidFill>
                  <a:srgbClr val="FFFFFF"/>
                </a:solidFill>
                <a:latin typeface="Roboto Cn"/>
                <a:cs typeface="Roboto Cn"/>
              </a:rPr>
              <a:t>7</a:t>
            </a:r>
            <a:r>
              <a:rPr sz="1867" spc="-187" dirty="0">
                <a:solidFill>
                  <a:srgbClr val="FFFFFF"/>
                </a:solidFill>
                <a:latin typeface="Roboto"/>
                <a:cs typeface="Roboto"/>
              </a:rPr>
              <a:t>%</a:t>
            </a:r>
            <a:endParaRPr sz="1867" dirty="0">
              <a:latin typeface="Roboto"/>
              <a:cs typeface="Robo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69535" y="4564278"/>
            <a:ext cx="990928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7" dirty="0">
                <a:solidFill>
                  <a:srgbClr val="F3F3F3"/>
                </a:solidFill>
                <a:latin typeface="Roboto Cn"/>
                <a:cs typeface="Roboto Cn"/>
              </a:rPr>
              <a:t>Fidèle</a:t>
            </a:r>
            <a:endParaRPr sz="1867" dirty="0">
              <a:latin typeface="Roboto Cn"/>
              <a:cs typeface="Roboto C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416" y="2259144"/>
            <a:ext cx="663164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47" dirty="0">
                <a:solidFill>
                  <a:srgbClr val="FFFFFF"/>
                </a:solidFill>
                <a:latin typeface="Roboto Cn"/>
                <a:cs typeface="Roboto Cn"/>
              </a:rPr>
              <a:t>2</a:t>
            </a:r>
            <a:r>
              <a:rPr sz="1867" b="1" spc="-40" dirty="0">
                <a:solidFill>
                  <a:srgbClr val="FFFFFF"/>
                </a:solidFill>
                <a:latin typeface="Roboto Cn"/>
                <a:cs typeface="Roboto Cn"/>
              </a:rPr>
              <a:t>5</a:t>
            </a:r>
            <a:r>
              <a:rPr sz="1867" spc="-187" dirty="0">
                <a:solidFill>
                  <a:srgbClr val="FFFFFF"/>
                </a:solidFill>
                <a:latin typeface="Roboto"/>
                <a:cs typeface="Roboto"/>
              </a:rPr>
              <a:t>%</a:t>
            </a:r>
            <a:endParaRPr sz="1867" dirty="0">
              <a:latin typeface="Roboto"/>
              <a:cs typeface="Roboto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92400" y="2626958"/>
            <a:ext cx="11307233" cy="4098713"/>
            <a:chOff x="294299" y="1970218"/>
            <a:chExt cx="8480425" cy="3074035"/>
          </a:xfrm>
        </p:grpSpPr>
        <p:sp>
          <p:nvSpPr>
            <p:cNvPr id="33" name="object 33"/>
            <p:cNvSpPr/>
            <p:nvPr/>
          </p:nvSpPr>
          <p:spPr>
            <a:xfrm>
              <a:off x="2205562" y="3314799"/>
              <a:ext cx="1122045" cy="429895"/>
            </a:xfrm>
            <a:custGeom>
              <a:avLst/>
              <a:gdLst/>
              <a:ahLst/>
              <a:cxnLst/>
              <a:rect l="l" t="t" r="r" b="b"/>
              <a:pathLst>
                <a:path w="1122045" h="429895">
                  <a:moveTo>
                    <a:pt x="1050348" y="429899"/>
                  </a:moveTo>
                  <a:lnTo>
                    <a:pt x="71651" y="429899"/>
                  </a:lnTo>
                  <a:lnTo>
                    <a:pt x="43761" y="424269"/>
                  </a:lnTo>
                  <a:lnTo>
                    <a:pt x="20986" y="408913"/>
                  </a:lnTo>
                  <a:lnTo>
                    <a:pt x="5630" y="386138"/>
                  </a:lnTo>
                  <a:lnTo>
                    <a:pt x="0" y="358248"/>
                  </a:lnTo>
                  <a:lnTo>
                    <a:pt x="0" y="71651"/>
                  </a:lnTo>
                  <a:lnTo>
                    <a:pt x="5630" y="43761"/>
                  </a:lnTo>
                  <a:lnTo>
                    <a:pt x="20986" y="20986"/>
                  </a:lnTo>
                  <a:lnTo>
                    <a:pt x="43761" y="5630"/>
                  </a:lnTo>
                  <a:lnTo>
                    <a:pt x="71651" y="0"/>
                  </a:lnTo>
                  <a:lnTo>
                    <a:pt x="1050348" y="0"/>
                  </a:lnTo>
                  <a:lnTo>
                    <a:pt x="1090100" y="12038"/>
                  </a:lnTo>
                  <a:lnTo>
                    <a:pt x="1116545" y="44231"/>
                  </a:lnTo>
                  <a:lnTo>
                    <a:pt x="1121999" y="71651"/>
                  </a:lnTo>
                  <a:lnTo>
                    <a:pt x="1121999" y="358248"/>
                  </a:lnTo>
                  <a:lnTo>
                    <a:pt x="1116369" y="386138"/>
                  </a:lnTo>
                  <a:lnTo>
                    <a:pt x="1101013" y="408913"/>
                  </a:lnTo>
                  <a:lnTo>
                    <a:pt x="1078238" y="424269"/>
                  </a:lnTo>
                  <a:lnTo>
                    <a:pt x="1050348" y="429899"/>
                  </a:lnTo>
                  <a:close/>
                </a:path>
              </a:pathLst>
            </a:custGeom>
            <a:solidFill>
              <a:srgbClr val="F1533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3997224" y="3317410"/>
              <a:ext cx="1122045" cy="429895"/>
            </a:xfrm>
            <a:custGeom>
              <a:avLst/>
              <a:gdLst/>
              <a:ahLst/>
              <a:cxnLst/>
              <a:rect l="l" t="t" r="r" b="b"/>
              <a:pathLst>
                <a:path w="1122045" h="429895">
                  <a:moveTo>
                    <a:pt x="1050348" y="429899"/>
                  </a:moveTo>
                  <a:lnTo>
                    <a:pt x="71651" y="429899"/>
                  </a:lnTo>
                  <a:lnTo>
                    <a:pt x="43761" y="424269"/>
                  </a:lnTo>
                  <a:lnTo>
                    <a:pt x="20986" y="408913"/>
                  </a:lnTo>
                  <a:lnTo>
                    <a:pt x="5630" y="386138"/>
                  </a:lnTo>
                  <a:lnTo>
                    <a:pt x="0" y="358248"/>
                  </a:lnTo>
                  <a:lnTo>
                    <a:pt x="0" y="71651"/>
                  </a:lnTo>
                  <a:lnTo>
                    <a:pt x="5630" y="43761"/>
                  </a:lnTo>
                  <a:lnTo>
                    <a:pt x="20986" y="20986"/>
                  </a:lnTo>
                  <a:lnTo>
                    <a:pt x="43761" y="5630"/>
                  </a:lnTo>
                  <a:lnTo>
                    <a:pt x="71651" y="0"/>
                  </a:lnTo>
                  <a:lnTo>
                    <a:pt x="1050348" y="0"/>
                  </a:lnTo>
                  <a:lnTo>
                    <a:pt x="1090100" y="12038"/>
                  </a:lnTo>
                  <a:lnTo>
                    <a:pt x="1116545" y="44231"/>
                  </a:lnTo>
                  <a:lnTo>
                    <a:pt x="1121999" y="71651"/>
                  </a:lnTo>
                  <a:lnTo>
                    <a:pt x="1121999" y="358248"/>
                  </a:lnTo>
                  <a:lnTo>
                    <a:pt x="1116369" y="386138"/>
                  </a:lnTo>
                  <a:lnTo>
                    <a:pt x="1101013" y="408913"/>
                  </a:lnTo>
                  <a:lnTo>
                    <a:pt x="1078238" y="424269"/>
                  </a:lnTo>
                  <a:lnTo>
                    <a:pt x="1050348" y="429899"/>
                  </a:lnTo>
                  <a:close/>
                </a:path>
              </a:pathLst>
            </a:custGeom>
            <a:solidFill>
              <a:srgbClr val="45818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5723223" y="3317410"/>
              <a:ext cx="1122045" cy="429895"/>
            </a:xfrm>
            <a:custGeom>
              <a:avLst/>
              <a:gdLst/>
              <a:ahLst/>
              <a:cxnLst/>
              <a:rect l="l" t="t" r="r" b="b"/>
              <a:pathLst>
                <a:path w="1122045" h="429895">
                  <a:moveTo>
                    <a:pt x="1050348" y="429899"/>
                  </a:moveTo>
                  <a:lnTo>
                    <a:pt x="71651" y="429899"/>
                  </a:lnTo>
                  <a:lnTo>
                    <a:pt x="43761" y="424269"/>
                  </a:lnTo>
                  <a:lnTo>
                    <a:pt x="20986" y="408913"/>
                  </a:lnTo>
                  <a:lnTo>
                    <a:pt x="5630" y="386138"/>
                  </a:lnTo>
                  <a:lnTo>
                    <a:pt x="0" y="358248"/>
                  </a:lnTo>
                  <a:lnTo>
                    <a:pt x="0" y="71651"/>
                  </a:lnTo>
                  <a:lnTo>
                    <a:pt x="5630" y="43761"/>
                  </a:lnTo>
                  <a:lnTo>
                    <a:pt x="20986" y="20986"/>
                  </a:lnTo>
                  <a:lnTo>
                    <a:pt x="43761" y="5630"/>
                  </a:lnTo>
                  <a:lnTo>
                    <a:pt x="71651" y="0"/>
                  </a:lnTo>
                  <a:lnTo>
                    <a:pt x="1050348" y="0"/>
                  </a:lnTo>
                  <a:lnTo>
                    <a:pt x="1090100" y="12038"/>
                  </a:lnTo>
                  <a:lnTo>
                    <a:pt x="1116545" y="44231"/>
                  </a:lnTo>
                  <a:lnTo>
                    <a:pt x="1121999" y="71651"/>
                  </a:lnTo>
                  <a:lnTo>
                    <a:pt x="1121999" y="358248"/>
                  </a:lnTo>
                  <a:lnTo>
                    <a:pt x="1116369" y="386138"/>
                  </a:lnTo>
                  <a:lnTo>
                    <a:pt x="1101013" y="408913"/>
                  </a:lnTo>
                  <a:lnTo>
                    <a:pt x="1078238" y="424269"/>
                  </a:lnTo>
                  <a:lnTo>
                    <a:pt x="1050348" y="429899"/>
                  </a:lnTo>
                  <a:close/>
                </a:path>
              </a:pathLst>
            </a:custGeom>
            <a:solidFill>
              <a:srgbClr val="134F5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5861" y="1970218"/>
              <a:ext cx="1488524" cy="304991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99062" y="3777454"/>
              <a:ext cx="1372235" cy="1262380"/>
            </a:xfrm>
            <a:custGeom>
              <a:avLst/>
              <a:gdLst/>
              <a:ahLst/>
              <a:cxnLst/>
              <a:rect l="l" t="t" r="r" b="b"/>
              <a:pathLst>
                <a:path w="1372235" h="1262379">
                  <a:moveTo>
                    <a:pt x="0" y="210304"/>
                  </a:moveTo>
                  <a:lnTo>
                    <a:pt x="5554" y="162083"/>
                  </a:lnTo>
                  <a:lnTo>
                    <a:pt x="21375" y="117817"/>
                  </a:lnTo>
                  <a:lnTo>
                    <a:pt x="46201" y="78769"/>
                  </a:lnTo>
                  <a:lnTo>
                    <a:pt x="78769" y="46201"/>
                  </a:lnTo>
                  <a:lnTo>
                    <a:pt x="117817" y="21375"/>
                  </a:lnTo>
                  <a:lnTo>
                    <a:pt x="162083" y="5554"/>
                  </a:lnTo>
                  <a:lnTo>
                    <a:pt x="210304" y="0"/>
                  </a:lnTo>
                  <a:lnTo>
                    <a:pt x="1161595" y="0"/>
                  </a:lnTo>
                  <a:lnTo>
                    <a:pt x="1202815" y="4078"/>
                  </a:lnTo>
                  <a:lnTo>
                    <a:pt x="1242075" y="16008"/>
                  </a:lnTo>
                  <a:lnTo>
                    <a:pt x="1278272" y="35333"/>
                  </a:lnTo>
                  <a:lnTo>
                    <a:pt x="1310303" y="61596"/>
                  </a:lnTo>
                  <a:lnTo>
                    <a:pt x="1336566" y="93627"/>
                  </a:lnTo>
                  <a:lnTo>
                    <a:pt x="1355891" y="129824"/>
                  </a:lnTo>
                  <a:lnTo>
                    <a:pt x="1367821" y="169084"/>
                  </a:lnTo>
                  <a:lnTo>
                    <a:pt x="1371899" y="210304"/>
                  </a:lnTo>
                  <a:lnTo>
                    <a:pt x="1371899" y="1051495"/>
                  </a:lnTo>
                  <a:lnTo>
                    <a:pt x="1366345" y="1099716"/>
                  </a:lnTo>
                  <a:lnTo>
                    <a:pt x="1350524" y="1143982"/>
                  </a:lnTo>
                  <a:lnTo>
                    <a:pt x="1325698" y="1183030"/>
                  </a:lnTo>
                  <a:lnTo>
                    <a:pt x="1293130" y="1215598"/>
                  </a:lnTo>
                  <a:lnTo>
                    <a:pt x="1254082" y="1240424"/>
                  </a:lnTo>
                  <a:lnTo>
                    <a:pt x="1209816" y="1256245"/>
                  </a:lnTo>
                  <a:lnTo>
                    <a:pt x="1161595" y="1261799"/>
                  </a:lnTo>
                  <a:lnTo>
                    <a:pt x="210304" y="1261799"/>
                  </a:lnTo>
                  <a:lnTo>
                    <a:pt x="162083" y="1256245"/>
                  </a:lnTo>
                  <a:lnTo>
                    <a:pt x="117817" y="1240424"/>
                  </a:lnTo>
                  <a:lnTo>
                    <a:pt x="78769" y="1215598"/>
                  </a:lnTo>
                  <a:lnTo>
                    <a:pt x="46201" y="1183030"/>
                  </a:lnTo>
                  <a:lnTo>
                    <a:pt x="21375" y="1143982"/>
                  </a:lnTo>
                  <a:lnTo>
                    <a:pt x="5554" y="1099716"/>
                  </a:lnTo>
                  <a:lnTo>
                    <a:pt x="0" y="1051495"/>
                  </a:lnTo>
                  <a:lnTo>
                    <a:pt x="0" y="210304"/>
                  </a:lnTo>
                  <a:close/>
                </a:path>
              </a:pathLst>
            </a:custGeom>
            <a:ln w="9524">
              <a:solidFill>
                <a:srgbClr val="FFC53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78517" y="5142899"/>
            <a:ext cx="1468120" cy="17406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086" marR="6773" algn="ctr">
              <a:spcBef>
                <a:spcPts val="133"/>
              </a:spcBef>
            </a:pPr>
            <a:r>
              <a:rPr sz="1400" spc="-100" dirty="0">
                <a:latin typeface="+mj-lt"/>
                <a:cs typeface="Roboto Lt"/>
              </a:rPr>
              <a:t>Le</a:t>
            </a:r>
            <a:r>
              <a:rPr sz="1400" spc="-93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67" dirty="0">
                <a:latin typeface="+mj-lt"/>
                <a:cs typeface="Roboto Lt"/>
              </a:rPr>
              <a:t>client</a:t>
            </a:r>
            <a:r>
              <a:rPr sz="1400" spc="-80" dirty="0">
                <a:latin typeface="+mj-lt"/>
                <a:cs typeface="Roboto Lt"/>
              </a:rPr>
              <a:t>s</a:t>
            </a:r>
            <a:r>
              <a:rPr sz="1400" spc="-13" dirty="0">
                <a:latin typeface="+mj-lt"/>
                <a:cs typeface="Roboto Lt"/>
              </a:rPr>
              <a:t> </a:t>
            </a:r>
            <a:r>
              <a:rPr sz="1400" b="1" dirty="0">
                <a:latin typeface="+mj-lt"/>
                <a:cs typeface="Roboto Cn"/>
              </a:rPr>
              <a:t>ancien</a:t>
            </a:r>
            <a:r>
              <a:rPr sz="1400" b="1" spc="7" dirty="0">
                <a:latin typeface="+mj-lt"/>
                <a:cs typeface="Roboto Cn"/>
              </a:rPr>
              <a:t>s </a:t>
            </a:r>
            <a:r>
              <a:rPr sz="1400" b="1" dirty="0">
                <a:latin typeface="+mj-lt"/>
                <a:cs typeface="Roboto Cn"/>
              </a:rPr>
              <a:t>et  </a:t>
            </a:r>
            <a:r>
              <a:rPr sz="1400" b="1" spc="13" dirty="0">
                <a:latin typeface="+mj-lt"/>
                <a:cs typeface="Roboto Cn"/>
              </a:rPr>
              <a:t>r</a:t>
            </a:r>
            <a:r>
              <a:rPr sz="1400" b="1" spc="7" dirty="0">
                <a:latin typeface="+mj-lt"/>
                <a:cs typeface="Roboto Cn"/>
              </a:rPr>
              <a:t>égulier</a:t>
            </a:r>
            <a:r>
              <a:rPr sz="1400" b="1" spc="20" dirty="0">
                <a:latin typeface="+mj-lt"/>
                <a:cs typeface="Roboto Cn"/>
              </a:rPr>
              <a:t>s </a:t>
            </a:r>
            <a:r>
              <a:rPr sz="1400" spc="-100" dirty="0">
                <a:latin typeface="+mj-lt"/>
                <a:cs typeface="Roboto Lt"/>
              </a:rPr>
              <a:t>qu</a:t>
            </a:r>
            <a:r>
              <a:rPr sz="1400" spc="-40" dirty="0">
                <a:latin typeface="+mj-lt"/>
                <a:cs typeface="Roboto Lt"/>
              </a:rPr>
              <a:t>i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60" dirty="0">
                <a:latin typeface="+mj-lt"/>
                <a:cs typeface="Roboto Lt"/>
              </a:rPr>
              <a:t>utilisent  </a:t>
            </a:r>
            <a:r>
              <a:rPr sz="1400" spc="-80" dirty="0">
                <a:latin typeface="+mj-lt"/>
                <a:cs typeface="Roboto Lt"/>
              </a:rPr>
              <a:t>plusieur</a:t>
            </a:r>
            <a:r>
              <a:rPr sz="1400" spc="-87" dirty="0">
                <a:latin typeface="+mj-lt"/>
                <a:cs typeface="Roboto Lt"/>
              </a:rPr>
              <a:t>s</a:t>
            </a:r>
            <a:r>
              <a:rPr sz="1400" spc="-20" dirty="0">
                <a:latin typeface="+mj-lt"/>
                <a:cs typeface="Roboto Lt"/>
              </a:rPr>
              <a:t> </a:t>
            </a:r>
            <a:r>
              <a:rPr sz="1400" b="1" dirty="0">
                <a:latin typeface="+mj-lt"/>
                <a:cs typeface="Roboto Cn"/>
              </a:rPr>
              <a:t>type</a:t>
            </a:r>
            <a:r>
              <a:rPr sz="1400" b="1" spc="7" dirty="0">
                <a:latin typeface="+mj-lt"/>
                <a:cs typeface="Roboto Cn"/>
              </a:rPr>
              <a:t>s </a:t>
            </a:r>
            <a:r>
              <a:rPr sz="1400" b="1" dirty="0">
                <a:latin typeface="+mj-lt"/>
                <a:cs typeface="Roboto Cn"/>
              </a:rPr>
              <a:t>de  paiement </a:t>
            </a:r>
            <a:r>
              <a:rPr sz="1400" spc="-80" dirty="0">
                <a:latin typeface="+mj-lt"/>
                <a:cs typeface="Roboto Lt"/>
              </a:rPr>
              <a:t>e</a:t>
            </a:r>
            <a:r>
              <a:rPr sz="1400" spc="-47" dirty="0">
                <a:latin typeface="+mj-lt"/>
                <a:cs typeface="Roboto Lt"/>
              </a:rPr>
              <a:t>t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80" dirty="0">
                <a:latin typeface="+mj-lt"/>
                <a:cs typeface="Roboto Lt"/>
              </a:rPr>
              <a:t>achètent  </a:t>
            </a:r>
            <a:r>
              <a:rPr sz="1400" spc="-73" dirty="0">
                <a:latin typeface="+mj-lt"/>
                <a:cs typeface="Roboto Lt"/>
              </a:rPr>
              <a:t>différentes </a:t>
            </a:r>
            <a:r>
              <a:rPr sz="1400" spc="-47" dirty="0">
                <a:latin typeface="+mj-lt"/>
                <a:cs typeface="Roboto Lt"/>
              </a:rPr>
              <a:t> </a:t>
            </a:r>
            <a:r>
              <a:rPr sz="1400" b="1" spc="7" dirty="0">
                <a:latin typeface="+mj-lt"/>
                <a:cs typeface="Roboto Cn"/>
              </a:rPr>
              <a:t>catégories</a:t>
            </a:r>
            <a:r>
              <a:rPr sz="1400" b="1" spc="13" dirty="0">
                <a:latin typeface="+mj-lt"/>
                <a:cs typeface="Roboto Cn"/>
              </a:rPr>
              <a:t> </a:t>
            </a:r>
            <a:r>
              <a:rPr sz="1400" spc="-93" dirty="0">
                <a:latin typeface="+mj-lt"/>
                <a:cs typeface="Roboto Lt"/>
              </a:rPr>
              <a:t>de </a:t>
            </a:r>
            <a:r>
              <a:rPr sz="1400" spc="-87" dirty="0">
                <a:latin typeface="+mj-lt"/>
                <a:cs typeface="Roboto Lt"/>
              </a:rPr>
              <a:t> </a:t>
            </a:r>
            <a:r>
              <a:rPr sz="1400" spc="-73" dirty="0">
                <a:latin typeface="+mj-lt"/>
                <a:cs typeface="Roboto Lt"/>
              </a:rPr>
              <a:t>produits.</a:t>
            </a:r>
            <a:endParaRPr sz="1400" dirty="0">
              <a:latin typeface="+mj-lt"/>
              <a:cs typeface="Roboto L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777587" y="4998038"/>
            <a:ext cx="1829647" cy="1683173"/>
          </a:xfrm>
          <a:custGeom>
            <a:avLst/>
            <a:gdLst/>
            <a:ahLst/>
            <a:cxnLst/>
            <a:rect l="l" t="t" r="r" b="b"/>
            <a:pathLst>
              <a:path w="1372235" h="1262379">
                <a:moveTo>
                  <a:pt x="0" y="210304"/>
                </a:moveTo>
                <a:lnTo>
                  <a:pt x="5554" y="162083"/>
                </a:lnTo>
                <a:lnTo>
                  <a:pt x="21375" y="117817"/>
                </a:lnTo>
                <a:lnTo>
                  <a:pt x="46201" y="78769"/>
                </a:lnTo>
                <a:lnTo>
                  <a:pt x="78769" y="46201"/>
                </a:lnTo>
                <a:lnTo>
                  <a:pt x="117817" y="21375"/>
                </a:lnTo>
                <a:lnTo>
                  <a:pt x="162083" y="5554"/>
                </a:lnTo>
                <a:lnTo>
                  <a:pt x="210304" y="0"/>
                </a:lnTo>
                <a:lnTo>
                  <a:pt x="1161595" y="0"/>
                </a:lnTo>
                <a:lnTo>
                  <a:pt x="1202815" y="4078"/>
                </a:lnTo>
                <a:lnTo>
                  <a:pt x="1242076" y="16008"/>
                </a:lnTo>
                <a:lnTo>
                  <a:pt x="1278272" y="35333"/>
                </a:lnTo>
                <a:lnTo>
                  <a:pt x="1310303" y="61596"/>
                </a:lnTo>
                <a:lnTo>
                  <a:pt x="1336566" y="93627"/>
                </a:lnTo>
                <a:lnTo>
                  <a:pt x="1355891" y="129824"/>
                </a:lnTo>
                <a:lnTo>
                  <a:pt x="1367821" y="169084"/>
                </a:lnTo>
                <a:lnTo>
                  <a:pt x="1371900" y="210304"/>
                </a:lnTo>
                <a:lnTo>
                  <a:pt x="1371900" y="1051495"/>
                </a:lnTo>
                <a:lnTo>
                  <a:pt x="1366345" y="1099716"/>
                </a:lnTo>
                <a:lnTo>
                  <a:pt x="1350524" y="1143982"/>
                </a:lnTo>
                <a:lnTo>
                  <a:pt x="1325698" y="1183030"/>
                </a:lnTo>
                <a:lnTo>
                  <a:pt x="1293130" y="1215598"/>
                </a:lnTo>
                <a:lnTo>
                  <a:pt x="1254082" y="1240424"/>
                </a:lnTo>
                <a:lnTo>
                  <a:pt x="1209816" y="1256245"/>
                </a:lnTo>
                <a:lnTo>
                  <a:pt x="1161595" y="1261799"/>
                </a:lnTo>
                <a:lnTo>
                  <a:pt x="210304" y="1261799"/>
                </a:lnTo>
                <a:lnTo>
                  <a:pt x="162083" y="1256245"/>
                </a:lnTo>
                <a:lnTo>
                  <a:pt x="117817" y="1240424"/>
                </a:lnTo>
                <a:lnTo>
                  <a:pt x="78769" y="1215598"/>
                </a:lnTo>
                <a:lnTo>
                  <a:pt x="46201" y="1183030"/>
                </a:lnTo>
                <a:lnTo>
                  <a:pt x="21375" y="1143982"/>
                </a:lnTo>
                <a:lnTo>
                  <a:pt x="5554" y="1099716"/>
                </a:lnTo>
                <a:lnTo>
                  <a:pt x="0" y="1051495"/>
                </a:lnTo>
                <a:lnTo>
                  <a:pt x="0" y="210304"/>
                </a:lnTo>
                <a:close/>
              </a:path>
            </a:pathLst>
          </a:custGeom>
          <a:ln w="9524">
            <a:solidFill>
              <a:srgbClr val="FFC53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1" name="object 41"/>
          <p:cNvSpPr txBox="1"/>
          <p:nvPr/>
        </p:nvSpPr>
        <p:spPr>
          <a:xfrm>
            <a:off x="2781231" y="4422590"/>
            <a:ext cx="1812013" cy="1655154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279393" marR="276006" algn="ctr">
              <a:lnSpc>
                <a:spcPts val="1907"/>
              </a:lnSpc>
              <a:spcBef>
                <a:spcPts val="207"/>
              </a:spcBef>
            </a:pPr>
            <a:r>
              <a:rPr sz="1600" b="1" spc="-7" dirty="0">
                <a:solidFill>
                  <a:srgbClr val="FFFFFF"/>
                </a:solidFill>
                <a:latin typeface="Roboto Cn"/>
                <a:cs typeface="Roboto Cn"/>
              </a:rPr>
              <a:t>Nouveau </a:t>
            </a:r>
            <a:r>
              <a:rPr sz="1600" b="1" dirty="0">
                <a:solidFill>
                  <a:srgbClr val="FFFFFF"/>
                </a:solidFill>
                <a:latin typeface="Roboto Cn"/>
                <a:cs typeface="Roboto Cn"/>
              </a:rPr>
              <a:t> </a:t>
            </a:r>
            <a:r>
              <a:rPr sz="1600" b="1" spc="13" dirty="0">
                <a:solidFill>
                  <a:srgbClr val="FFFFFF"/>
                </a:solidFill>
                <a:latin typeface="Roboto Cn"/>
                <a:cs typeface="Roboto Cn"/>
              </a:rPr>
              <a:t>dépensier</a:t>
            </a:r>
            <a:endParaRPr sz="1600" dirty="0">
              <a:latin typeface="Roboto Cn"/>
              <a:cs typeface="Roboto Cn"/>
            </a:endParaRPr>
          </a:p>
          <a:p>
            <a:pPr marL="16933" marR="6773" indent="-1693" algn="ctr">
              <a:lnSpc>
                <a:spcPts val="1907"/>
              </a:lnSpc>
              <a:spcBef>
                <a:spcPts val="1307"/>
              </a:spcBef>
            </a:pPr>
            <a:r>
              <a:rPr sz="1400" spc="-120" dirty="0">
                <a:latin typeface="+mj-lt"/>
                <a:cs typeface="Roboto Lt"/>
              </a:rPr>
              <a:t>Le</a:t>
            </a:r>
            <a:r>
              <a:rPr sz="1400" spc="-113" dirty="0">
                <a:latin typeface="+mj-lt"/>
                <a:cs typeface="Roboto Lt"/>
              </a:rPr>
              <a:t>s</a:t>
            </a:r>
            <a:r>
              <a:rPr sz="1400" spc="-40" dirty="0">
                <a:latin typeface="+mj-lt"/>
                <a:cs typeface="Roboto Lt"/>
              </a:rPr>
              <a:t> </a:t>
            </a:r>
            <a:r>
              <a:rPr sz="1400" spc="-80" dirty="0">
                <a:latin typeface="+mj-lt"/>
                <a:cs typeface="Roboto Lt"/>
              </a:rPr>
              <a:t>clients  </a:t>
            </a:r>
            <a:r>
              <a:rPr sz="1400" b="1" dirty="0">
                <a:latin typeface="+mj-lt"/>
                <a:cs typeface="Roboto Cn"/>
              </a:rPr>
              <a:t>nouveaux </a:t>
            </a:r>
            <a:r>
              <a:rPr sz="1400" spc="-20" dirty="0">
                <a:latin typeface="+mj-lt"/>
                <a:cs typeface="Roboto Lt"/>
              </a:rPr>
              <a:t>: </a:t>
            </a:r>
            <a:r>
              <a:rPr sz="1400" spc="-87" dirty="0">
                <a:latin typeface="+mj-lt"/>
                <a:cs typeface="Roboto Lt"/>
              </a:rPr>
              <a:t>font </a:t>
            </a:r>
            <a:r>
              <a:rPr sz="1400" spc="-80" dirty="0">
                <a:latin typeface="+mj-lt"/>
                <a:cs typeface="Roboto Lt"/>
              </a:rPr>
              <a:t> </a:t>
            </a:r>
            <a:r>
              <a:rPr sz="1400" spc="-113" dirty="0">
                <a:latin typeface="+mj-lt"/>
                <a:cs typeface="Roboto Lt"/>
              </a:rPr>
              <a:t>de</a:t>
            </a:r>
            <a:r>
              <a:rPr sz="1400" spc="-100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107" dirty="0">
                <a:latin typeface="+mj-lt"/>
                <a:cs typeface="Roboto Lt"/>
              </a:rPr>
              <a:t>achat</a:t>
            </a:r>
            <a:r>
              <a:rPr sz="1400" spc="-100" dirty="0">
                <a:latin typeface="+mj-lt"/>
                <a:cs typeface="Roboto Lt"/>
              </a:rPr>
              <a:t>s</a:t>
            </a:r>
            <a:r>
              <a:rPr sz="1400" dirty="0">
                <a:latin typeface="+mj-lt"/>
                <a:cs typeface="Roboto Lt"/>
              </a:rPr>
              <a:t> </a:t>
            </a:r>
            <a:r>
              <a:rPr sz="1400" spc="-67" dirty="0">
                <a:latin typeface="+mj-lt"/>
                <a:cs typeface="Roboto Lt"/>
              </a:rPr>
              <a:t> </a:t>
            </a:r>
            <a:r>
              <a:rPr sz="1400" spc="-93" dirty="0">
                <a:latin typeface="+mj-lt"/>
                <a:cs typeface="Roboto Lt"/>
              </a:rPr>
              <a:t>pour  </a:t>
            </a:r>
            <a:r>
              <a:rPr sz="1400" spc="-113" dirty="0">
                <a:latin typeface="+mj-lt"/>
                <a:cs typeface="Roboto Lt"/>
              </a:rPr>
              <a:t>de</a:t>
            </a:r>
            <a:r>
              <a:rPr sz="1400" spc="-100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107" dirty="0">
                <a:latin typeface="+mj-lt"/>
                <a:cs typeface="Roboto Lt"/>
              </a:rPr>
              <a:t>montants  </a:t>
            </a:r>
            <a:r>
              <a:rPr sz="1400" b="1" spc="13" dirty="0">
                <a:latin typeface="+mj-lt"/>
                <a:cs typeface="Roboto Cn"/>
              </a:rPr>
              <a:t>éle</a:t>
            </a:r>
            <a:r>
              <a:rPr sz="1400" b="1" spc="-13" dirty="0">
                <a:latin typeface="+mj-lt"/>
                <a:cs typeface="Roboto Cn"/>
              </a:rPr>
              <a:t>v</a:t>
            </a:r>
            <a:r>
              <a:rPr sz="1400" b="1" spc="20" dirty="0">
                <a:latin typeface="+mj-lt"/>
                <a:cs typeface="Roboto Cn"/>
              </a:rPr>
              <a:t>é</a:t>
            </a:r>
            <a:r>
              <a:rPr sz="1400" b="1" spc="27" dirty="0">
                <a:latin typeface="+mj-lt"/>
                <a:cs typeface="Roboto Cn"/>
              </a:rPr>
              <a:t>s</a:t>
            </a:r>
            <a:r>
              <a:rPr sz="1400" b="1" spc="13" dirty="0">
                <a:latin typeface="+mj-lt"/>
                <a:cs typeface="Roboto Cn"/>
              </a:rPr>
              <a:t> </a:t>
            </a:r>
            <a:r>
              <a:rPr sz="1400" spc="-100" dirty="0">
                <a:latin typeface="+mj-lt"/>
                <a:cs typeface="Roboto Lt"/>
              </a:rPr>
              <a:t>e</a:t>
            </a:r>
            <a:r>
              <a:rPr sz="1400" spc="-60" dirty="0">
                <a:latin typeface="+mj-lt"/>
                <a:cs typeface="Roboto Lt"/>
              </a:rPr>
              <a:t>t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47" dirty="0">
                <a:latin typeface="+mj-lt"/>
                <a:cs typeface="Roboto Lt"/>
              </a:rPr>
              <a:t>il</a:t>
            </a:r>
            <a:r>
              <a:rPr sz="1400" spc="-87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87" dirty="0">
                <a:latin typeface="+mj-lt"/>
                <a:cs typeface="Roboto Lt"/>
              </a:rPr>
              <a:t>sont  </a:t>
            </a:r>
            <a:r>
              <a:rPr sz="1400" b="1" dirty="0">
                <a:latin typeface="+mj-lt"/>
                <a:cs typeface="Roboto Cn"/>
              </a:rPr>
              <a:t>contents</a:t>
            </a:r>
            <a:r>
              <a:rPr sz="1600" dirty="0">
                <a:latin typeface="Roboto Lt"/>
                <a:cs typeface="Roboto Lt"/>
              </a:rPr>
              <a:t>.</a:t>
            </a:r>
          </a:p>
        </p:txBody>
      </p:sp>
      <p:sp>
        <p:nvSpPr>
          <p:cNvPr id="42" name="object 42"/>
          <p:cNvSpPr/>
          <p:nvPr/>
        </p:nvSpPr>
        <p:spPr>
          <a:xfrm>
            <a:off x="5103754" y="5017364"/>
            <a:ext cx="1829647" cy="1683173"/>
          </a:xfrm>
          <a:custGeom>
            <a:avLst/>
            <a:gdLst/>
            <a:ahLst/>
            <a:cxnLst/>
            <a:rect l="l" t="t" r="r" b="b"/>
            <a:pathLst>
              <a:path w="1372235" h="1262379">
                <a:moveTo>
                  <a:pt x="0" y="210303"/>
                </a:moveTo>
                <a:lnTo>
                  <a:pt x="5554" y="162083"/>
                </a:lnTo>
                <a:lnTo>
                  <a:pt x="21375" y="117817"/>
                </a:lnTo>
                <a:lnTo>
                  <a:pt x="46201" y="78769"/>
                </a:lnTo>
                <a:lnTo>
                  <a:pt x="78769" y="46201"/>
                </a:lnTo>
                <a:lnTo>
                  <a:pt x="117817" y="21375"/>
                </a:lnTo>
                <a:lnTo>
                  <a:pt x="162083" y="5554"/>
                </a:lnTo>
                <a:lnTo>
                  <a:pt x="210304" y="0"/>
                </a:lnTo>
                <a:lnTo>
                  <a:pt x="1161595" y="0"/>
                </a:lnTo>
                <a:lnTo>
                  <a:pt x="1202815" y="4078"/>
                </a:lnTo>
                <a:lnTo>
                  <a:pt x="1242075" y="16008"/>
                </a:lnTo>
                <a:lnTo>
                  <a:pt x="1278272" y="35333"/>
                </a:lnTo>
                <a:lnTo>
                  <a:pt x="1310303" y="61596"/>
                </a:lnTo>
                <a:lnTo>
                  <a:pt x="1336566" y="93627"/>
                </a:lnTo>
                <a:lnTo>
                  <a:pt x="1355891" y="129824"/>
                </a:lnTo>
                <a:lnTo>
                  <a:pt x="1367821" y="169084"/>
                </a:lnTo>
                <a:lnTo>
                  <a:pt x="1371899" y="210303"/>
                </a:lnTo>
                <a:lnTo>
                  <a:pt x="1371899" y="1051495"/>
                </a:lnTo>
                <a:lnTo>
                  <a:pt x="1366345" y="1099716"/>
                </a:lnTo>
                <a:lnTo>
                  <a:pt x="1350524" y="1143982"/>
                </a:lnTo>
                <a:lnTo>
                  <a:pt x="1325698" y="1183030"/>
                </a:lnTo>
                <a:lnTo>
                  <a:pt x="1293130" y="1215598"/>
                </a:lnTo>
                <a:lnTo>
                  <a:pt x="1254082" y="1240424"/>
                </a:lnTo>
                <a:lnTo>
                  <a:pt x="1209816" y="1256245"/>
                </a:lnTo>
                <a:lnTo>
                  <a:pt x="1161595" y="1261799"/>
                </a:lnTo>
                <a:lnTo>
                  <a:pt x="210304" y="1261799"/>
                </a:lnTo>
                <a:lnTo>
                  <a:pt x="162083" y="1256245"/>
                </a:lnTo>
                <a:lnTo>
                  <a:pt x="117817" y="1240424"/>
                </a:lnTo>
                <a:lnTo>
                  <a:pt x="78769" y="1215598"/>
                </a:lnTo>
                <a:lnTo>
                  <a:pt x="46201" y="1183030"/>
                </a:lnTo>
                <a:lnTo>
                  <a:pt x="21375" y="1143982"/>
                </a:lnTo>
                <a:lnTo>
                  <a:pt x="5554" y="1099716"/>
                </a:lnTo>
                <a:lnTo>
                  <a:pt x="0" y="1051495"/>
                </a:lnTo>
                <a:lnTo>
                  <a:pt x="0" y="210303"/>
                </a:lnTo>
                <a:close/>
              </a:path>
            </a:pathLst>
          </a:custGeom>
          <a:ln w="9524">
            <a:solidFill>
              <a:srgbClr val="FFC53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 txBox="1"/>
          <p:nvPr/>
        </p:nvSpPr>
        <p:spPr>
          <a:xfrm>
            <a:off x="5190361" y="4443453"/>
            <a:ext cx="1790306" cy="1998838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402157" marR="245527" indent="-27939">
              <a:lnSpc>
                <a:spcPts val="1907"/>
              </a:lnSpc>
              <a:spcBef>
                <a:spcPts val="207"/>
              </a:spcBef>
            </a:pPr>
            <a:r>
              <a:rPr sz="1600" b="1" spc="-13" dirty="0">
                <a:solidFill>
                  <a:srgbClr val="FFFFFF"/>
                </a:solidFill>
                <a:latin typeface="Roboto Cn"/>
                <a:cs typeface="Roboto Cn"/>
              </a:rPr>
              <a:t>E</a:t>
            </a:r>
            <a:r>
              <a:rPr sz="1600" b="1" dirty="0">
                <a:solidFill>
                  <a:srgbClr val="FFFFFF"/>
                </a:solidFill>
                <a:latin typeface="Roboto Cn"/>
                <a:cs typeface="Roboto Cn"/>
              </a:rPr>
              <a:t>conome  </a:t>
            </a:r>
            <a:r>
              <a:rPr sz="1600" b="1" spc="7" dirty="0">
                <a:solidFill>
                  <a:srgbClr val="FFFFFF"/>
                </a:solidFill>
                <a:latin typeface="Roboto Cn"/>
                <a:cs typeface="Roboto Cn"/>
              </a:rPr>
              <a:t>Satisfait</a:t>
            </a:r>
            <a:endParaRPr sz="1600" dirty="0">
              <a:latin typeface="Roboto Cn"/>
              <a:cs typeface="Roboto Cn"/>
            </a:endParaRPr>
          </a:p>
          <a:p>
            <a:pPr marL="16933" marR="6773" indent="-847" algn="ctr">
              <a:spcBef>
                <a:spcPts val="1467"/>
              </a:spcBef>
            </a:pPr>
            <a:r>
              <a:rPr sz="1400" spc="-100" dirty="0">
                <a:latin typeface="+mj-lt"/>
                <a:cs typeface="Roboto Lt"/>
              </a:rPr>
              <a:t>Le</a:t>
            </a:r>
            <a:r>
              <a:rPr sz="1400" spc="-93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67" dirty="0">
                <a:latin typeface="+mj-lt"/>
                <a:cs typeface="Roboto Lt"/>
              </a:rPr>
              <a:t>client</a:t>
            </a:r>
            <a:r>
              <a:rPr sz="1400" spc="-80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80" dirty="0">
                <a:latin typeface="+mj-lt"/>
                <a:cs typeface="Roboto Lt"/>
              </a:rPr>
              <a:t>plu</a:t>
            </a:r>
            <a:r>
              <a:rPr sz="1400" spc="-67" dirty="0">
                <a:latin typeface="+mj-lt"/>
                <a:cs typeface="Roboto Lt"/>
              </a:rPr>
              <a:t>t</a:t>
            </a:r>
            <a:r>
              <a:rPr sz="1400" spc="-60" dirty="0">
                <a:latin typeface="+mj-lt"/>
                <a:cs typeface="Roboto Lt"/>
              </a:rPr>
              <a:t>ôt  </a:t>
            </a:r>
            <a:r>
              <a:rPr sz="1400" b="1" dirty="0">
                <a:latin typeface="+mj-lt"/>
                <a:cs typeface="Roboto Cn"/>
              </a:rPr>
              <a:t>ancien</a:t>
            </a:r>
            <a:r>
              <a:rPr sz="1400" b="1" spc="7" dirty="0">
                <a:latin typeface="+mj-lt"/>
                <a:cs typeface="Roboto Cn"/>
              </a:rPr>
              <a:t>s</a:t>
            </a:r>
            <a:r>
              <a:rPr sz="1400" b="1" spc="20" dirty="0">
                <a:latin typeface="+mj-lt"/>
                <a:cs typeface="Roboto Cn"/>
              </a:rPr>
              <a:t> </a:t>
            </a:r>
            <a:r>
              <a:rPr sz="1400" spc="-100" dirty="0">
                <a:latin typeface="+mj-lt"/>
                <a:cs typeface="Roboto Lt"/>
              </a:rPr>
              <a:t>qu</a:t>
            </a:r>
            <a:r>
              <a:rPr sz="1400" spc="-40" dirty="0">
                <a:latin typeface="+mj-lt"/>
                <a:cs typeface="Roboto Lt"/>
              </a:rPr>
              <a:t>i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80" dirty="0">
                <a:latin typeface="+mj-lt"/>
                <a:cs typeface="Roboto Lt"/>
              </a:rPr>
              <a:t>fon</a:t>
            </a:r>
            <a:r>
              <a:rPr sz="1400" spc="-53" dirty="0">
                <a:latin typeface="+mj-lt"/>
                <a:cs typeface="Roboto Lt"/>
              </a:rPr>
              <a:t>t</a:t>
            </a:r>
            <a:r>
              <a:rPr sz="1400" spc="-27" dirty="0">
                <a:latin typeface="+mj-lt"/>
                <a:cs typeface="Roboto Lt"/>
              </a:rPr>
              <a:t> </a:t>
            </a:r>
            <a:r>
              <a:rPr sz="1400" spc="-73" dirty="0">
                <a:latin typeface="+mj-lt"/>
                <a:cs typeface="Roboto Lt"/>
              </a:rPr>
              <a:t>des  </a:t>
            </a:r>
            <a:r>
              <a:rPr sz="1400" spc="-93" dirty="0">
                <a:latin typeface="+mj-lt"/>
                <a:cs typeface="Roboto Lt"/>
              </a:rPr>
              <a:t>achat</a:t>
            </a:r>
            <a:r>
              <a:rPr sz="1400" spc="-87" dirty="0">
                <a:latin typeface="+mj-lt"/>
                <a:cs typeface="Roboto Lt"/>
              </a:rPr>
              <a:t>s</a:t>
            </a:r>
            <a:r>
              <a:rPr sz="1400" dirty="0">
                <a:latin typeface="+mj-lt"/>
                <a:cs typeface="Roboto Lt"/>
              </a:rPr>
              <a:t> </a:t>
            </a:r>
            <a:r>
              <a:rPr sz="1400" spc="-53" dirty="0">
                <a:latin typeface="+mj-lt"/>
                <a:cs typeface="Roboto Lt"/>
              </a:rPr>
              <a:t> </a:t>
            </a:r>
            <a:r>
              <a:rPr sz="1400" spc="-100" dirty="0">
                <a:latin typeface="+mj-lt"/>
                <a:cs typeface="Roboto Lt"/>
              </a:rPr>
              <a:t>pou</a:t>
            </a:r>
            <a:r>
              <a:rPr sz="1400" spc="-60" dirty="0">
                <a:latin typeface="+mj-lt"/>
                <a:cs typeface="Roboto Lt"/>
              </a:rPr>
              <a:t>r</a:t>
            </a:r>
            <a:r>
              <a:rPr sz="1400" spc="-27" dirty="0">
                <a:latin typeface="+mj-lt"/>
                <a:cs typeface="Roboto Lt"/>
              </a:rPr>
              <a:t> </a:t>
            </a:r>
            <a:r>
              <a:rPr sz="1400" spc="-73" dirty="0">
                <a:latin typeface="+mj-lt"/>
                <a:cs typeface="Roboto Lt"/>
              </a:rPr>
              <a:t>des  </a:t>
            </a:r>
            <a:r>
              <a:rPr sz="1400" spc="-100" dirty="0">
                <a:latin typeface="+mj-lt"/>
                <a:cs typeface="Roboto Lt"/>
              </a:rPr>
              <a:t>montant</a:t>
            </a:r>
            <a:r>
              <a:rPr sz="1400" spc="-87" dirty="0">
                <a:latin typeface="+mj-lt"/>
                <a:cs typeface="Roboto Lt"/>
              </a:rPr>
              <a:t>s</a:t>
            </a:r>
            <a:r>
              <a:rPr sz="1400" spc="-27" dirty="0">
                <a:latin typeface="+mj-lt"/>
                <a:cs typeface="Roboto Lt"/>
              </a:rPr>
              <a:t> </a:t>
            </a:r>
            <a:r>
              <a:rPr sz="1400" b="1" spc="7" dirty="0">
                <a:latin typeface="+mj-lt"/>
                <a:cs typeface="Roboto Cn"/>
              </a:rPr>
              <a:t>faible</a:t>
            </a:r>
            <a:r>
              <a:rPr sz="1400" b="1" spc="13" dirty="0">
                <a:latin typeface="+mj-lt"/>
                <a:cs typeface="Roboto Cn"/>
              </a:rPr>
              <a:t>s</a:t>
            </a:r>
            <a:r>
              <a:rPr sz="1400" b="1" spc="20" dirty="0">
                <a:latin typeface="+mj-lt"/>
                <a:cs typeface="Roboto Cn"/>
              </a:rPr>
              <a:t> </a:t>
            </a:r>
            <a:r>
              <a:rPr sz="1400" spc="-60" dirty="0">
                <a:latin typeface="+mj-lt"/>
                <a:cs typeface="Roboto Lt"/>
              </a:rPr>
              <a:t>à  </a:t>
            </a:r>
            <a:r>
              <a:rPr sz="1400" b="1" spc="-7" dirty="0">
                <a:latin typeface="+mj-lt"/>
                <a:cs typeface="Roboto Cn"/>
              </a:rPr>
              <a:t>m</a:t>
            </a:r>
            <a:r>
              <a:rPr sz="1400" b="1" spc="-13" dirty="0">
                <a:latin typeface="+mj-lt"/>
                <a:cs typeface="Roboto Cn"/>
              </a:rPr>
              <a:t>o</a:t>
            </a:r>
            <a:r>
              <a:rPr sz="1400" b="1" spc="-20" dirty="0">
                <a:latin typeface="+mj-lt"/>
                <a:cs typeface="Roboto Cn"/>
              </a:rPr>
              <a:t>y</a:t>
            </a:r>
            <a:r>
              <a:rPr sz="1400" b="1" spc="7" dirty="0">
                <a:latin typeface="+mj-lt"/>
                <a:cs typeface="Roboto Cn"/>
              </a:rPr>
              <a:t>en</a:t>
            </a:r>
            <a:r>
              <a:rPr sz="1400" b="1" spc="13" dirty="0">
                <a:latin typeface="+mj-lt"/>
                <a:cs typeface="Roboto Cn"/>
              </a:rPr>
              <a:t>s </a:t>
            </a:r>
            <a:r>
              <a:rPr sz="1400" spc="-80" dirty="0">
                <a:latin typeface="+mj-lt"/>
                <a:cs typeface="Roboto Lt"/>
              </a:rPr>
              <a:t>e</a:t>
            </a:r>
            <a:r>
              <a:rPr sz="1400" spc="-47" dirty="0">
                <a:latin typeface="+mj-lt"/>
                <a:cs typeface="Roboto Lt"/>
              </a:rPr>
              <a:t>t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40" dirty="0">
                <a:latin typeface="+mj-lt"/>
                <a:cs typeface="Roboto Lt"/>
              </a:rPr>
              <a:t>il</a:t>
            </a:r>
            <a:r>
              <a:rPr sz="1400" spc="-73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73" dirty="0">
                <a:latin typeface="+mj-lt"/>
                <a:cs typeface="Roboto Lt"/>
              </a:rPr>
              <a:t>sont  </a:t>
            </a:r>
            <a:r>
              <a:rPr sz="1400" b="1" dirty="0">
                <a:latin typeface="+mj-lt"/>
                <a:cs typeface="Roboto Cn"/>
              </a:rPr>
              <a:t>contents.</a:t>
            </a:r>
            <a:endParaRPr sz="1400" dirty="0">
              <a:latin typeface="+mj-lt"/>
              <a:cs typeface="Roboto C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48601" y="5004732"/>
            <a:ext cx="2185247" cy="1788160"/>
          </a:xfrm>
          <a:custGeom>
            <a:avLst/>
            <a:gdLst/>
            <a:ahLst/>
            <a:cxnLst/>
            <a:rect l="l" t="t" r="r" b="b"/>
            <a:pathLst>
              <a:path w="1638934" h="1341120">
                <a:moveTo>
                  <a:pt x="0" y="223504"/>
                </a:moveTo>
                <a:lnTo>
                  <a:pt x="4540" y="178460"/>
                </a:lnTo>
                <a:lnTo>
                  <a:pt x="17564" y="136506"/>
                </a:lnTo>
                <a:lnTo>
                  <a:pt x="38171" y="98541"/>
                </a:lnTo>
                <a:lnTo>
                  <a:pt x="65462" y="65462"/>
                </a:lnTo>
                <a:lnTo>
                  <a:pt x="98541" y="38171"/>
                </a:lnTo>
                <a:lnTo>
                  <a:pt x="136506" y="17564"/>
                </a:lnTo>
                <a:lnTo>
                  <a:pt x="178460" y="4540"/>
                </a:lnTo>
                <a:lnTo>
                  <a:pt x="223504" y="0"/>
                </a:lnTo>
                <a:lnTo>
                  <a:pt x="1415394" y="0"/>
                </a:lnTo>
                <a:lnTo>
                  <a:pt x="1459202" y="4334"/>
                </a:lnTo>
                <a:lnTo>
                  <a:pt x="1500926" y="17013"/>
                </a:lnTo>
                <a:lnTo>
                  <a:pt x="1539395" y="37551"/>
                </a:lnTo>
                <a:lnTo>
                  <a:pt x="1573436" y="65462"/>
                </a:lnTo>
                <a:lnTo>
                  <a:pt x="1601348" y="99504"/>
                </a:lnTo>
                <a:lnTo>
                  <a:pt x="1621886" y="137972"/>
                </a:lnTo>
                <a:lnTo>
                  <a:pt x="1634565" y="179697"/>
                </a:lnTo>
                <a:lnTo>
                  <a:pt x="1638899" y="223504"/>
                </a:lnTo>
                <a:lnTo>
                  <a:pt x="1638899" y="1117495"/>
                </a:lnTo>
                <a:lnTo>
                  <a:pt x="1634359" y="1162539"/>
                </a:lnTo>
                <a:lnTo>
                  <a:pt x="1621335" y="1204493"/>
                </a:lnTo>
                <a:lnTo>
                  <a:pt x="1600728" y="1242458"/>
                </a:lnTo>
                <a:lnTo>
                  <a:pt x="1573436" y="1275537"/>
                </a:lnTo>
                <a:lnTo>
                  <a:pt x="1540358" y="1302828"/>
                </a:lnTo>
                <a:lnTo>
                  <a:pt x="1502393" y="1323435"/>
                </a:lnTo>
                <a:lnTo>
                  <a:pt x="1460439" y="1336459"/>
                </a:lnTo>
                <a:lnTo>
                  <a:pt x="1415394" y="1340999"/>
                </a:lnTo>
                <a:lnTo>
                  <a:pt x="223504" y="1340999"/>
                </a:lnTo>
                <a:lnTo>
                  <a:pt x="178460" y="1336459"/>
                </a:lnTo>
                <a:lnTo>
                  <a:pt x="136506" y="1323435"/>
                </a:lnTo>
                <a:lnTo>
                  <a:pt x="98541" y="1302828"/>
                </a:lnTo>
                <a:lnTo>
                  <a:pt x="65462" y="1275537"/>
                </a:lnTo>
                <a:lnTo>
                  <a:pt x="38171" y="1242458"/>
                </a:lnTo>
                <a:lnTo>
                  <a:pt x="17564" y="1204493"/>
                </a:lnTo>
                <a:lnTo>
                  <a:pt x="4540" y="1162539"/>
                </a:lnTo>
                <a:lnTo>
                  <a:pt x="0" y="1117495"/>
                </a:lnTo>
                <a:lnTo>
                  <a:pt x="0" y="223504"/>
                </a:lnTo>
                <a:close/>
              </a:path>
            </a:pathLst>
          </a:custGeom>
          <a:ln w="9524">
            <a:solidFill>
              <a:srgbClr val="FFC53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45"/>
          <p:cNvSpPr txBox="1"/>
          <p:nvPr/>
        </p:nvSpPr>
        <p:spPr>
          <a:xfrm>
            <a:off x="7429921" y="4450202"/>
            <a:ext cx="2055918" cy="228964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351358" marR="465655" indent="3387">
              <a:lnSpc>
                <a:spcPct val="101000"/>
              </a:lnSpc>
              <a:spcBef>
                <a:spcPts val="113"/>
              </a:spcBef>
            </a:pPr>
            <a:r>
              <a:rPr sz="1733" b="1" spc="7" dirty="0">
                <a:solidFill>
                  <a:srgbClr val="F3F3F3"/>
                </a:solidFill>
                <a:latin typeface="Roboto Cn"/>
                <a:cs typeface="Roboto Cn"/>
              </a:rPr>
              <a:t>Dépensier  </a:t>
            </a:r>
            <a:r>
              <a:rPr sz="1733" b="1" dirty="0">
                <a:solidFill>
                  <a:srgbClr val="F3F3F3"/>
                </a:solidFill>
                <a:latin typeface="Roboto Cn"/>
                <a:cs typeface="Roboto Cn"/>
              </a:rPr>
              <a:t>Insatisfait</a:t>
            </a:r>
            <a:endParaRPr sz="1733" dirty="0">
              <a:latin typeface="Roboto Cn"/>
              <a:cs typeface="Roboto Cn"/>
            </a:endParaRPr>
          </a:p>
          <a:p>
            <a:pPr marL="16933" marR="6773" indent="-3387" algn="ctr">
              <a:spcBef>
                <a:spcPts val="93"/>
              </a:spcBef>
            </a:pPr>
            <a:r>
              <a:rPr sz="1400" spc="-100" dirty="0">
                <a:latin typeface="+mj-lt"/>
                <a:cs typeface="Roboto Lt"/>
              </a:rPr>
              <a:t>Le</a:t>
            </a:r>
            <a:r>
              <a:rPr sz="1400" spc="-93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67" dirty="0">
                <a:latin typeface="+mj-lt"/>
                <a:cs typeface="Roboto Lt"/>
              </a:rPr>
              <a:t>client</a:t>
            </a:r>
            <a:r>
              <a:rPr sz="1400" spc="-80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100" dirty="0">
                <a:latin typeface="+mj-lt"/>
                <a:cs typeface="Roboto Lt"/>
              </a:rPr>
              <a:t>qu</a:t>
            </a:r>
            <a:r>
              <a:rPr sz="1400" spc="-40" dirty="0">
                <a:latin typeface="+mj-lt"/>
                <a:cs typeface="Roboto Lt"/>
              </a:rPr>
              <a:t>i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100" dirty="0">
                <a:latin typeface="+mj-lt"/>
                <a:cs typeface="Roboto Lt"/>
              </a:rPr>
              <a:t>son</a:t>
            </a:r>
            <a:r>
              <a:rPr sz="1400" spc="-53" dirty="0">
                <a:latin typeface="+mj-lt"/>
                <a:cs typeface="Roboto Lt"/>
              </a:rPr>
              <a:t>t</a:t>
            </a:r>
            <a:r>
              <a:rPr sz="1400" spc="-27" dirty="0">
                <a:latin typeface="+mj-lt"/>
                <a:cs typeface="Roboto Lt"/>
              </a:rPr>
              <a:t> </a:t>
            </a:r>
            <a:r>
              <a:rPr sz="1400" spc="-80" dirty="0">
                <a:latin typeface="+mj-lt"/>
                <a:cs typeface="Roboto Lt"/>
              </a:rPr>
              <a:t>plu</a:t>
            </a:r>
            <a:r>
              <a:rPr sz="1400" spc="-67" dirty="0">
                <a:latin typeface="+mj-lt"/>
                <a:cs typeface="Roboto Lt"/>
              </a:rPr>
              <a:t>t</a:t>
            </a:r>
            <a:r>
              <a:rPr sz="1400" spc="-60" dirty="0">
                <a:latin typeface="+mj-lt"/>
                <a:cs typeface="Roboto Lt"/>
              </a:rPr>
              <a:t>ôt  </a:t>
            </a:r>
            <a:r>
              <a:rPr sz="1400" spc="-87" dirty="0">
                <a:latin typeface="+mj-lt"/>
                <a:cs typeface="Roboto Lt"/>
              </a:rPr>
              <a:t>anciens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67" dirty="0">
                <a:latin typeface="+mj-lt"/>
                <a:cs typeface="Roboto Lt"/>
              </a:rPr>
              <a:t>,fon</a:t>
            </a:r>
            <a:r>
              <a:rPr sz="1400" spc="-47" dirty="0">
                <a:latin typeface="+mj-lt"/>
                <a:cs typeface="Roboto Lt"/>
              </a:rPr>
              <a:t>t</a:t>
            </a:r>
            <a:r>
              <a:rPr sz="1400" spc="-27" dirty="0">
                <a:latin typeface="+mj-lt"/>
                <a:cs typeface="Roboto Lt"/>
              </a:rPr>
              <a:t> </a:t>
            </a:r>
            <a:r>
              <a:rPr sz="1400" spc="-93" dirty="0">
                <a:latin typeface="+mj-lt"/>
                <a:cs typeface="Roboto Lt"/>
              </a:rPr>
              <a:t>de</a:t>
            </a:r>
            <a:r>
              <a:rPr sz="1400" spc="-87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80" dirty="0">
                <a:latin typeface="+mj-lt"/>
                <a:cs typeface="Roboto Lt"/>
              </a:rPr>
              <a:t>achats  </a:t>
            </a:r>
            <a:r>
              <a:rPr sz="1400" spc="-100" dirty="0">
                <a:latin typeface="+mj-lt"/>
                <a:cs typeface="Roboto Lt"/>
              </a:rPr>
              <a:t>pou</a:t>
            </a:r>
            <a:r>
              <a:rPr sz="1400" spc="-60" dirty="0">
                <a:latin typeface="+mj-lt"/>
                <a:cs typeface="Roboto Lt"/>
              </a:rPr>
              <a:t>r</a:t>
            </a:r>
            <a:r>
              <a:rPr sz="1400" spc="-27" dirty="0">
                <a:latin typeface="+mj-lt"/>
                <a:cs typeface="Roboto Lt"/>
              </a:rPr>
              <a:t> </a:t>
            </a:r>
            <a:r>
              <a:rPr sz="1400" spc="-93" dirty="0">
                <a:latin typeface="+mj-lt"/>
                <a:cs typeface="Roboto Lt"/>
              </a:rPr>
              <a:t>de</a:t>
            </a:r>
            <a:r>
              <a:rPr sz="1400" spc="-87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87" dirty="0">
                <a:latin typeface="+mj-lt"/>
                <a:cs typeface="Roboto Lt"/>
              </a:rPr>
              <a:t>montants  </a:t>
            </a:r>
            <a:r>
              <a:rPr sz="1400" spc="-67" dirty="0">
                <a:latin typeface="+mj-lt"/>
                <a:cs typeface="Roboto Lt"/>
              </a:rPr>
              <a:t>relati</a:t>
            </a:r>
            <a:r>
              <a:rPr sz="1400" spc="-87" dirty="0">
                <a:latin typeface="+mj-lt"/>
                <a:cs typeface="Roboto Lt"/>
              </a:rPr>
              <a:t>v</a:t>
            </a:r>
            <a:r>
              <a:rPr sz="1400" spc="-113" dirty="0">
                <a:latin typeface="+mj-lt"/>
                <a:cs typeface="Roboto Lt"/>
              </a:rPr>
              <a:t>emen</a:t>
            </a:r>
            <a:r>
              <a:rPr sz="1400" spc="-53" dirty="0">
                <a:latin typeface="+mj-lt"/>
                <a:cs typeface="Roboto Lt"/>
              </a:rPr>
              <a:t>t</a:t>
            </a:r>
            <a:r>
              <a:rPr sz="1400" spc="-20" dirty="0">
                <a:latin typeface="+mj-lt"/>
                <a:cs typeface="Roboto Lt"/>
              </a:rPr>
              <a:t> </a:t>
            </a:r>
            <a:r>
              <a:rPr sz="1400" b="1" spc="13" dirty="0">
                <a:latin typeface="+mj-lt"/>
                <a:cs typeface="Roboto Cn"/>
              </a:rPr>
              <a:t>éle</a:t>
            </a:r>
            <a:r>
              <a:rPr sz="1400" b="1" spc="-13" dirty="0">
                <a:latin typeface="+mj-lt"/>
                <a:cs typeface="Roboto Cn"/>
              </a:rPr>
              <a:t>v</a:t>
            </a:r>
            <a:r>
              <a:rPr sz="1400" b="1" spc="13" dirty="0">
                <a:latin typeface="+mj-lt"/>
                <a:cs typeface="Roboto Cn"/>
              </a:rPr>
              <a:t>é</a:t>
            </a:r>
            <a:r>
              <a:rPr sz="1400" b="1" spc="20" dirty="0">
                <a:latin typeface="+mj-lt"/>
                <a:cs typeface="Roboto Cn"/>
              </a:rPr>
              <a:t>s</a:t>
            </a:r>
            <a:r>
              <a:rPr sz="1400" b="1" spc="7" dirty="0">
                <a:latin typeface="+mj-lt"/>
                <a:cs typeface="Roboto Cn"/>
              </a:rPr>
              <a:t> </a:t>
            </a:r>
            <a:r>
              <a:rPr sz="1400" b="1" dirty="0">
                <a:latin typeface="+mj-lt"/>
                <a:cs typeface="Roboto Cn"/>
              </a:rPr>
              <a:t>,  </a:t>
            </a:r>
            <a:r>
              <a:rPr sz="1400" spc="-87" dirty="0">
                <a:latin typeface="+mj-lt"/>
                <a:cs typeface="Roboto Lt"/>
              </a:rPr>
              <a:t>achèten</a:t>
            </a:r>
            <a:r>
              <a:rPr sz="1400" spc="-53" dirty="0">
                <a:latin typeface="+mj-lt"/>
                <a:cs typeface="Roboto Lt"/>
              </a:rPr>
              <a:t>t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93" dirty="0">
                <a:latin typeface="+mj-lt"/>
                <a:cs typeface="Roboto Lt"/>
              </a:rPr>
              <a:t>de</a:t>
            </a:r>
            <a:r>
              <a:rPr sz="1400" spc="-87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100" dirty="0">
                <a:latin typeface="+mj-lt"/>
                <a:cs typeface="Roboto Lt"/>
              </a:rPr>
              <a:t>p</a:t>
            </a:r>
            <a:r>
              <a:rPr sz="1400" spc="-73" dirty="0">
                <a:latin typeface="+mj-lt"/>
                <a:cs typeface="Roboto Lt"/>
              </a:rPr>
              <a:t>roduits  </a:t>
            </a:r>
            <a:r>
              <a:rPr sz="1400" spc="-93" dirty="0">
                <a:latin typeface="+mj-lt"/>
                <a:cs typeface="Roboto Lt"/>
              </a:rPr>
              <a:t>asse</a:t>
            </a:r>
            <a:r>
              <a:rPr sz="1400" spc="-80" dirty="0">
                <a:latin typeface="+mj-lt"/>
                <a:cs typeface="Roboto Lt"/>
              </a:rPr>
              <a:t>z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100" dirty="0">
                <a:latin typeface="+mj-lt"/>
                <a:cs typeface="Roboto Lt"/>
              </a:rPr>
              <a:t>v</a:t>
            </a:r>
            <a:r>
              <a:rPr sz="1400" spc="-93" dirty="0">
                <a:latin typeface="+mj-lt"/>
                <a:cs typeface="Roboto Lt"/>
              </a:rPr>
              <a:t>olumineu</a:t>
            </a:r>
            <a:r>
              <a:rPr sz="1400" spc="-87" dirty="0">
                <a:latin typeface="+mj-lt"/>
                <a:cs typeface="Roboto Lt"/>
              </a:rPr>
              <a:t>x</a:t>
            </a:r>
            <a:r>
              <a:rPr sz="1400" spc="-7" dirty="0">
                <a:latin typeface="+mj-lt"/>
                <a:cs typeface="Roboto Lt"/>
              </a:rPr>
              <a:t> </a:t>
            </a:r>
            <a:r>
              <a:rPr sz="1400" spc="-80" dirty="0">
                <a:latin typeface="+mj-lt"/>
                <a:cs typeface="Roboto Lt"/>
              </a:rPr>
              <a:t>e</a:t>
            </a:r>
            <a:r>
              <a:rPr sz="1400" spc="-47" dirty="0">
                <a:latin typeface="+mj-lt"/>
                <a:cs typeface="Roboto Lt"/>
              </a:rPr>
              <a:t>t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47" dirty="0">
                <a:latin typeface="+mj-lt"/>
                <a:cs typeface="Roboto Lt"/>
              </a:rPr>
              <a:t>ils  </a:t>
            </a:r>
            <a:r>
              <a:rPr sz="1400" spc="-100" dirty="0">
                <a:latin typeface="+mj-lt"/>
                <a:cs typeface="Roboto Lt"/>
              </a:rPr>
              <a:t>son</a:t>
            </a:r>
            <a:r>
              <a:rPr sz="1400" spc="-53" dirty="0">
                <a:latin typeface="+mj-lt"/>
                <a:cs typeface="Roboto Lt"/>
              </a:rPr>
              <a:t>t</a:t>
            </a:r>
            <a:r>
              <a:rPr sz="1400" spc="-27" dirty="0">
                <a:latin typeface="+mj-lt"/>
                <a:cs typeface="Roboto Lt"/>
              </a:rPr>
              <a:t> </a:t>
            </a:r>
            <a:r>
              <a:rPr sz="1400" b="1" dirty="0">
                <a:latin typeface="+mj-lt"/>
                <a:cs typeface="Roboto Cn"/>
              </a:rPr>
              <a:t>mécontent</a:t>
            </a:r>
            <a:r>
              <a:rPr sz="1400" b="1" spc="7" dirty="0">
                <a:latin typeface="+mj-lt"/>
                <a:cs typeface="Roboto Cn"/>
              </a:rPr>
              <a:t>s </a:t>
            </a:r>
            <a:r>
              <a:rPr sz="1400" spc="-93" dirty="0">
                <a:latin typeface="+mj-lt"/>
                <a:cs typeface="Roboto Lt"/>
              </a:rPr>
              <a:t>ca</a:t>
            </a:r>
            <a:r>
              <a:rPr sz="1400" spc="-60" dirty="0">
                <a:latin typeface="+mj-lt"/>
                <a:cs typeface="Roboto Lt"/>
              </a:rPr>
              <a:t>r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53" dirty="0">
                <a:latin typeface="+mj-lt"/>
                <a:cs typeface="Roboto Lt"/>
              </a:rPr>
              <a:t>le  </a:t>
            </a:r>
            <a:r>
              <a:rPr sz="1400" spc="-73" dirty="0">
                <a:latin typeface="+mj-lt"/>
                <a:cs typeface="Roboto Lt"/>
              </a:rPr>
              <a:t>délai</a:t>
            </a:r>
            <a:r>
              <a:rPr sz="1400" spc="-80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100" dirty="0">
                <a:latin typeface="+mj-lt"/>
                <a:cs typeface="Roboto Lt"/>
              </a:rPr>
              <a:t>d</a:t>
            </a:r>
            <a:r>
              <a:rPr sz="1400" spc="-87" dirty="0">
                <a:latin typeface="+mj-lt"/>
                <a:cs typeface="Roboto Lt"/>
              </a:rPr>
              <a:t>e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40" dirty="0">
                <a:latin typeface="+mj-lt"/>
                <a:cs typeface="Roboto Lt"/>
              </a:rPr>
              <a:t>l</a:t>
            </a:r>
            <a:r>
              <a:rPr sz="1400" spc="-80" dirty="0">
                <a:latin typeface="+mj-lt"/>
                <a:cs typeface="Roboto Lt"/>
              </a:rPr>
              <a:t>a</a:t>
            </a:r>
            <a:r>
              <a:rPr sz="1400" spc="-13" dirty="0">
                <a:latin typeface="+mj-lt"/>
                <a:cs typeface="Roboto Lt"/>
              </a:rPr>
              <a:t> </a:t>
            </a:r>
            <a:r>
              <a:rPr sz="1400" b="1" dirty="0">
                <a:latin typeface="+mj-lt"/>
                <a:cs typeface="Roboto Cn"/>
              </a:rPr>
              <a:t>liv</a:t>
            </a:r>
            <a:r>
              <a:rPr sz="1400" b="1" spc="-13" dirty="0">
                <a:latin typeface="+mj-lt"/>
                <a:cs typeface="Roboto Cn"/>
              </a:rPr>
              <a:t>r</a:t>
            </a:r>
            <a:r>
              <a:rPr sz="1400" b="1" dirty="0">
                <a:latin typeface="+mj-lt"/>
                <a:cs typeface="Roboto Cn"/>
              </a:rPr>
              <a:t>aiso</a:t>
            </a:r>
            <a:r>
              <a:rPr sz="1400" b="1" spc="7" dirty="0">
                <a:latin typeface="+mj-lt"/>
                <a:cs typeface="Roboto Cn"/>
              </a:rPr>
              <a:t>n</a:t>
            </a:r>
            <a:r>
              <a:rPr sz="1400" b="1" spc="20" dirty="0">
                <a:latin typeface="+mj-lt"/>
                <a:cs typeface="Roboto Cn"/>
              </a:rPr>
              <a:t> </a:t>
            </a:r>
            <a:r>
              <a:rPr sz="1400" spc="-60" dirty="0">
                <a:latin typeface="+mj-lt"/>
                <a:cs typeface="Roboto Lt"/>
              </a:rPr>
              <a:t>était  </a:t>
            </a:r>
            <a:r>
              <a:rPr sz="1400" b="1" dirty="0">
                <a:latin typeface="+mj-lt"/>
                <a:cs typeface="Roboto Cn"/>
              </a:rPr>
              <a:t>long</a:t>
            </a:r>
            <a:r>
              <a:rPr sz="1400" dirty="0">
                <a:latin typeface="+mj-lt"/>
                <a:cs typeface="Roboto Lt"/>
              </a:rPr>
              <a:t>.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9762491" y="4430752"/>
            <a:ext cx="1866091" cy="21151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40639" algn="ctr">
              <a:lnSpc>
                <a:spcPts val="1907"/>
              </a:lnSpc>
              <a:spcBef>
                <a:spcPts val="133"/>
              </a:spcBef>
            </a:pPr>
            <a:r>
              <a:rPr sz="1600" b="1" dirty="0">
                <a:solidFill>
                  <a:srgbClr val="FFFFFF"/>
                </a:solidFill>
                <a:latin typeface="Roboto Cn"/>
                <a:cs typeface="Roboto Cn"/>
              </a:rPr>
              <a:t>Econome</a:t>
            </a:r>
            <a:endParaRPr sz="1600" dirty="0">
              <a:latin typeface="Roboto Cn"/>
              <a:cs typeface="Roboto Cn"/>
            </a:endParaRPr>
          </a:p>
          <a:p>
            <a:pPr marR="40639" algn="ctr">
              <a:lnSpc>
                <a:spcPts val="2067"/>
              </a:lnSpc>
            </a:pPr>
            <a:r>
              <a:rPr sz="1733" b="1" dirty="0">
                <a:solidFill>
                  <a:srgbClr val="F3F3F3"/>
                </a:solidFill>
                <a:latin typeface="Roboto Cn"/>
                <a:cs typeface="Roboto Cn"/>
              </a:rPr>
              <a:t>Insatisfait</a:t>
            </a:r>
            <a:endParaRPr sz="1733" dirty="0">
              <a:latin typeface="Roboto Cn"/>
              <a:cs typeface="Roboto Cn"/>
            </a:endParaRPr>
          </a:p>
          <a:p>
            <a:pPr marL="16933" marR="6773" algn="ctr">
              <a:spcBef>
                <a:spcPts val="579"/>
              </a:spcBef>
            </a:pPr>
            <a:r>
              <a:rPr sz="1400" spc="-100" dirty="0">
                <a:latin typeface="+mj-lt"/>
                <a:cs typeface="Roboto Lt"/>
              </a:rPr>
              <a:t>Le</a:t>
            </a:r>
            <a:r>
              <a:rPr sz="1400" spc="-93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67" dirty="0">
                <a:latin typeface="+mj-lt"/>
                <a:cs typeface="Roboto Lt"/>
              </a:rPr>
              <a:t>client</a:t>
            </a:r>
            <a:r>
              <a:rPr sz="1400" spc="-80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80" dirty="0">
                <a:latin typeface="+mj-lt"/>
                <a:cs typeface="Roboto Lt"/>
              </a:rPr>
              <a:t>plu</a:t>
            </a:r>
            <a:r>
              <a:rPr sz="1400" spc="-67" dirty="0">
                <a:latin typeface="+mj-lt"/>
                <a:cs typeface="Roboto Lt"/>
              </a:rPr>
              <a:t>t</a:t>
            </a:r>
            <a:r>
              <a:rPr sz="1400" spc="-60" dirty="0">
                <a:latin typeface="+mj-lt"/>
                <a:cs typeface="Roboto Lt"/>
              </a:rPr>
              <a:t>ôt  </a:t>
            </a:r>
            <a:r>
              <a:rPr sz="1400" b="1" dirty="0">
                <a:latin typeface="+mj-lt"/>
                <a:cs typeface="Roboto Cn"/>
              </a:rPr>
              <a:t>ancien</a:t>
            </a:r>
            <a:r>
              <a:rPr sz="1400" b="1" spc="7" dirty="0">
                <a:latin typeface="+mj-lt"/>
                <a:cs typeface="Roboto Cn"/>
              </a:rPr>
              <a:t>s</a:t>
            </a:r>
            <a:r>
              <a:rPr sz="1400" spc="-67" dirty="0">
                <a:latin typeface="+mj-lt"/>
                <a:cs typeface="Roboto Lt"/>
              </a:rPr>
              <a:t>,fon</a:t>
            </a:r>
            <a:r>
              <a:rPr sz="1400" spc="-47" dirty="0">
                <a:latin typeface="+mj-lt"/>
                <a:cs typeface="Roboto Lt"/>
              </a:rPr>
              <a:t>t</a:t>
            </a:r>
            <a:r>
              <a:rPr sz="1400" spc="-27" dirty="0">
                <a:latin typeface="+mj-lt"/>
                <a:cs typeface="Roboto Lt"/>
              </a:rPr>
              <a:t> </a:t>
            </a:r>
            <a:r>
              <a:rPr sz="1400" spc="-93" dirty="0">
                <a:latin typeface="+mj-lt"/>
                <a:cs typeface="Roboto Lt"/>
              </a:rPr>
              <a:t>de</a:t>
            </a:r>
            <a:r>
              <a:rPr sz="1400" spc="-87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80" dirty="0">
                <a:latin typeface="+mj-lt"/>
                <a:cs typeface="Roboto Lt"/>
              </a:rPr>
              <a:t>achats  </a:t>
            </a:r>
            <a:r>
              <a:rPr sz="1400" spc="-100" dirty="0">
                <a:latin typeface="+mj-lt"/>
                <a:cs typeface="Roboto Lt"/>
              </a:rPr>
              <a:t>pou</a:t>
            </a:r>
            <a:r>
              <a:rPr sz="1400" spc="-60" dirty="0">
                <a:latin typeface="+mj-lt"/>
                <a:cs typeface="Roboto Lt"/>
              </a:rPr>
              <a:t>r</a:t>
            </a:r>
            <a:r>
              <a:rPr sz="1400" spc="-27" dirty="0">
                <a:latin typeface="+mj-lt"/>
                <a:cs typeface="Roboto Lt"/>
              </a:rPr>
              <a:t> </a:t>
            </a:r>
            <a:r>
              <a:rPr sz="1400" spc="-93" dirty="0">
                <a:latin typeface="+mj-lt"/>
                <a:cs typeface="Roboto Lt"/>
              </a:rPr>
              <a:t>de</a:t>
            </a:r>
            <a:r>
              <a:rPr sz="1400" spc="-87" dirty="0">
                <a:latin typeface="+mj-lt"/>
                <a:cs typeface="Roboto Lt"/>
              </a:rPr>
              <a:t>s</a:t>
            </a:r>
            <a:r>
              <a:rPr sz="1400" spc="-20" dirty="0">
                <a:latin typeface="+mj-lt"/>
                <a:cs typeface="Roboto Lt"/>
              </a:rPr>
              <a:t> </a:t>
            </a:r>
            <a:r>
              <a:rPr sz="1400" b="1" spc="-7" dirty="0">
                <a:latin typeface="+mj-lt"/>
                <a:cs typeface="Roboto Cn"/>
              </a:rPr>
              <a:t>montants  </a:t>
            </a:r>
            <a:r>
              <a:rPr sz="1400" b="1" spc="7" dirty="0">
                <a:latin typeface="+mj-lt"/>
                <a:cs typeface="Roboto Cn"/>
              </a:rPr>
              <a:t>faibles, </a:t>
            </a:r>
            <a:r>
              <a:rPr sz="1400" spc="-40" dirty="0">
                <a:latin typeface="+mj-lt"/>
                <a:cs typeface="Roboto Lt"/>
              </a:rPr>
              <a:t>il</a:t>
            </a:r>
            <a:r>
              <a:rPr sz="1400" spc="-73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73" dirty="0">
                <a:latin typeface="+mj-lt"/>
                <a:cs typeface="Roboto Lt"/>
              </a:rPr>
              <a:t>sont  </a:t>
            </a:r>
            <a:r>
              <a:rPr sz="1400" spc="-67" dirty="0">
                <a:latin typeface="+mj-lt"/>
                <a:cs typeface="Roboto Lt"/>
              </a:rPr>
              <a:t>insatisfait</a:t>
            </a:r>
            <a:r>
              <a:rPr sz="1400" spc="-80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100" dirty="0">
                <a:latin typeface="+mj-lt"/>
                <a:cs typeface="Roboto Lt"/>
              </a:rPr>
              <a:t>d</a:t>
            </a:r>
            <a:r>
              <a:rPr sz="1400" spc="-87" dirty="0">
                <a:latin typeface="+mj-lt"/>
                <a:cs typeface="Roboto Lt"/>
              </a:rPr>
              <a:t>e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67" dirty="0">
                <a:latin typeface="+mj-lt"/>
                <a:cs typeface="Roboto Lt"/>
              </a:rPr>
              <a:t>leurs  </a:t>
            </a:r>
            <a:r>
              <a:rPr sz="1400" spc="-93" dirty="0">
                <a:latin typeface="+mj-lt"/>
                <a:cs typeface="Roboto Lt"/>
              </a:rPr>
              <a:t>achat</a:t>
            </a:r>
            <a:r>
              <a:rPr sz="1400" spc="-87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80" dirty="0">
                <a:latin typeface="+mj-lt"/>
                <a:cs typeface="Roboto Lt"/>
              </a:rPr>
              <a:t>e</a:t>
            </a:r>
            <a:r>
              <a:rPr sz="1400" spc="-47" dirty="0">
                <a:latin typeface="+mj-lt"/>
                <a:cs typeface="Roboto Lt"/>
              </a:rPr>
              <a:t>t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40" dirty="0">
                <a:latin typeface="+mj-lt"/>
                <a:cs typeface="Roboto Lt"/>
              </a:rPr>
              <a:t>il</a:t>
            </a:r>
            <a:r>
              <a:rPr sz="1400" spc="-73" dirty="0">
                <a:latin typeface="+mj-lt"/>
                <a:cs typeface="Roboto Lt"/>
              </a:rPr>
              <a:t>s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100" dirty="0">
                <a:latin typeface="+mj-lt"/>
                <a:cs typeface="Roboto Lt"/>
              </a:rPr>
              <a:t>on</a:t>
            </a:r>
            <a:r>
              <a:rPr sz="1400" spc="-53" dirty="0">
                <a:latin typeface="+mj-lt"/>
                <a:cs typeface="Roboto Lt"/>
              </a:rPr>
              <a:t>t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67" dirty="0">
                <a:latin typeface="+mj-lt"/>
                <a:cs typeface="Roboto Lt"/>
              </a:rPr>
              <a:t>laissé  </a:t>
            </a:r>
            <a:r>
              <a:rPr sz="1400" spc="-113" dirty="0">
                <a:latin typeface="+mj-lt"/>
                <a:cs typeface="Roboto Lt"/>
              </a:rPr>
              <a:t>u</a:t>
            </a:r>
            <a:r>
              <a:rPr sz="1400" spc="-107" dirty="0">
                <a:latin typeface="+mj-lt"/>
                <a:cs typeface="Roboto Lt"/>
              </a:rPr>
              <a:t>n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100" dirty="0">
                <a:latin typeface="+mj-lt"/>
                <a:cs typeface="Roboto Lt"/>
              </a:rPr>
              <a:t>commentai</a:t>
            </a:r>
            <a:r>
              <a:rPr sz="1400" spc="-73" dirty="0">
                <a:latin typeface="+mj-lt"/>
                <a:cs typeface="Roboto Lt"/>
              </a:rPr>
              <a:t>r</a:t>
            </a:r>
            <a:r>
              <a:rPr sz="1400" spc="-80" dirty="0">
                <a:latin typeface="+mj-lt"/>
                <a:cs typeface="Roboto Lt"/>
              </a:rPr>
              <a:t>e</a:t>
            </a:r>
            <a:r>
              <a:rPr sz="1400" spc="-33" dirty="0">
                <a:latin typeface="+mj-lt"/>
                <a:cs typeface="Roboto Lt"/>
              </a:rPr>
              <a:t> </a:t>
            </a:r>
            <a:r>
              <a:rPr sz="1400" spc="-80" dirty="0">
                <a:latin typeface="+mj-lt"/>
                <a:cs typeface="Roboto Lt"/>
              </a:rPr>
              <a:t>assez  lon</a:t>
            </a:r>
            <a:r>
              <a:rPr sz="1400" spc="-93" dirty="0">
                <a:latin typeface="+mj-lt"/>
                <a:cs typeface="Roboto Lt"/>
              </a:rPr>
              <a:t>g</a:t>
            </a:r>
            <a:r>
              <a:rPr sz="1333" spc="-33" dirty="0">
                <a:latin typeface="Roboto Lt"/>
                <a:cs typeface="Roboto Lt"/>
              </a:rPr>
              <a:t> </a:t>
            </a:r>
            <a:r>
              <a:rPr sz="1333" dirty="0">
                <a:latin typeface="Roboto Lt"/>
                <a:cs typeface="Roboto 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93720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58D45E1-3406-4A9F-936E-982BCC338E2E}"/>
              </a:ext>
            </a:extLst>
          </p:cNvPr>
          <p:cNvGrpSpPr/>
          <p:nvPr/>
        </p:nvGrpSpPr>
        <p:grpSpPr>
          <a:xfrm>
            <a:off x="3859134" y="2381690"/>
            <a:ext cx="7528172" cy="1621896"/>
            <a:chOff x="6127001" y="975256"/>
            <a:chExt cx="7528172" cy="16218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32343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8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05</a:t>
              </a:r>
              <a:endParaRPr lang="ko-KR" altLang="en-US" sz="8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E16F429-6192-415F-9755-6EE02C49F2C5}"/>
                </a:ext>
              </a:extLst>
            </p:cNvPr>
            <p:cNvGrpSpPr/>
            <p:nvPr/>
          </p:nvGrpSpPr>
          <p:grpSpPr>
            <a:xfrm>
              <a:off x="7186295" y="1273713"/>
              <a:ext cx="6468878" cy="1323439"/>
              <a:chOff x="7168717" y="1368649"/>
              <a:chExt cx="6468878" cy="13234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93B75C5-9BDB-4B5F-AB3F-CB12A702F1F8}"/>
                  </a:ext>
                </a:extLst>
              </p:cNvPr>
              <p:cNvSpPr txBox="1"/>
              <p:nvPr/>
            </p:nvSpPr>
            <p:spPr>
              <a:xfrm>
                <a:off x="7168717" y="1736433"/>
                <a:ext cx="44561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91A18A-7559-4485-BC2C-6ACBBA9F87DF}"/>
                  </a:ext>
                </a:extLst>
              </p:cNvPr>
              <p:cNvSpPr txBox="1"/>
              <p:nvPr/>
            </p:nvSpPr>
            <p:spPr>
              <a:xfrm>
                <a:off x="7168717" y="1368649"/>
                <a:ext cx="6468878" cy="1323439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cs typeface="Arial" pitchFamily="34" charset="0"/>
                  </a:rPr>
                  <a:t>  </a:t>
                </a:r>
                <a:r>
                  <a:rPr lang="en-US" altLang="ko-KR" sz="4000" b="1" dirty="0">
                    <a:solidFill>
                      <a:schemeClr val="accent5"/>
                    </a:solidFill>
                    <a:cs typeface="Arial" pitchFamily="34" charset="0"/>
                  </a:rPr>
                  <a:t>Conclusion</a:t>
                </a:r>
                <a:endParaRPr lang="ko-KR" altLang="en-US" sz="4000" b="1" dirty="0">
                  <a:solidFill>
                    <a:schemeClr val="accent5"/>
                  </a:solidFill>
                  <a:cs typeface="Arial" pitchFamily="34" charset="0"/>
                </a:endParaRPr>
              </a:p>
              <a:p>
                <a:endParaRPr lang="ko-KR" altLang="en-US" sz="40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9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51" idx="6"/>
              <a:endCxn id="52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54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58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60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Diamond 21">
            <a:extLst>
              <a:ext uri="{FF2B5EF4-FFF2-40B4-BE49-F238E27FC236}">
                <a16:creationId xmlns:a16="http://schemas.microsoft.com/office/drawing/2014/main" id="{9F0825D9-D869-4D5D-A365-028BEBB07060}"/>
              </a:ext>
            </a:extLst>
          </p:cNvPr>
          <p:cNvSpPr/>
          <p:nvPr/>
        </p:nvSpPr>
        <p:spPr>
          <a:xfrm>
            <a:off x="3422548" y="2829638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9F0825D9-D869-4D5D-A365-028BEBB07060}"/>
              </a:ext>
            </a:extLst>
          </p:cNvPr>
          <p:cNvSpPr/>
          <p:nvPr/>
        </p:nvSpPr>
        <p:spPr>
          <a:xfrm>
            <a:off x="3191398" y="2829638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0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7A63250-32D3-400D-9D7A-3B598B2FC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221383"/>
              </p:ext>
            </p:extLst>
          </p:nvPr>
        </p:nvGraphicFramePr>
        <p:xfrm>
          <a:off x="3670164" y="1824478"/>
          <a:ext cx="2144560" cy="44470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9009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KMEANS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6048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431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858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7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0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I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7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974566-16B0-4CDF-9590-5E332D59B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767843"/>
              </p:ext>
            </p:extLst>
          </p:nvPr>
        </p:nvGraphicFramePr>
        <p:xfrm>
          <a:off x="6377275" y="1824480"/>
          <a:ext cx="2144560" cy="44470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9009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OPTICS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6048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431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857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7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0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III</a:t>
                      </a:r>
                      <a:endParaRPr lang="en-US" altLang="ko-KR" sz="1400" b="1" i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7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D0C6B6-97A7-4F28-9E30-1C8C6DC13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341846"/>
              </p:ext>
            </p:extLst>
          </p:nvPr>
        </p:nvGraphicFramePr>
        <p:xfrm>
          <a:off x="9084387" y="1824480"/>
          <a:ext cx="2144560" cy="44470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9009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CAH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6048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431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857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7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0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II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7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-343517" y="2421601"/>
            <a:ext cx="387524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solidFill>
                  <a:schemeClr val="bg1"/>
                </a:solidFill>
              </a:rPr>
              <a:t>Nombre de </a:t>
            </a:r>
            <a:r>
              <a:rPr lang="fr-FR" b="1" dirty="0" smtClean="0">
                <a:solidFill>
                  <a:schemeClr val="bg1"/>
                </a:solidFill>
              </a:rPr>
              <a:t>clusters</a:t>
            </a:r>
          </a:p>
          <a:p>
            <a:endParaRPr lang="fr-FR" b="1" dirty="0">
              <a:solidFill>
                <a:schemeClr val="bg1"/>
              </a:solidFill>
            </a:endParaRPr>
          </a:p>
          <a:p>
            <a:pPr marR="11006" algn="r">
              <a:spcBef>
                <a:spcPts val="7"/>
              </a:spcBef>
            </a:pPr>
            <a:r>
              <a:rPr lang="fr-FR" b="1" dirty="0" smtClean="0">
                <a:solidFill>
                  <a:schemeClr val="bg1"/>
                </a:solidFill>
              </a:rPr>
              <a:t>Taille </a:t>
            </a:r>
            <a:r>
              <a:rPr lang="fr-FR" b="1" dirty="0">
                <a:solidFill>
                  <a:schemeClr val="bg1"/>
                </a:solidFill>
              </a:rPr>
              <a:t>de la </a:t>
            </a:r>
            <a:r>
              <a:rPr lang="fr-FR" b="1" dirty="0" err="1" smtClean="0">
                <a:solidFill>
                  <a:schemeClr val="bg1"/>
                </a:solidFill>
              </a:rPr>
              <a:t>dataframe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</a:p>
          <a:p>
            <a:pPr marR="11006" algn="r">
              <a:spcBef>
                <a:spcPts val="7"/>
              </a:spcBef>
            </a:pPr>
            <a:r>
              <a:rPr lang="fr-FR" b="1" spc="7" dirty="0">
                <a:solidFill>
                  <a:schemeClr val="bg1"/>
                </a:solidFill>
                <a:cs typeface="Roboto Cn"/>
              </a:rPr>
              <a:t/>
            </a:r>
            <a:br>
              <a:rPr lang="fr-FR" b="1" spc="7" dirty="0">
                <a:solidFill>
                  <a:schemeClr val="bg1"/>
                </a:solidFill>
                <a:cs typeface="Roboto Cn"/>
              </a:rPr>
            </a:br>
            <a:r>
              <a:rPr lang="fr-FR" b="1" spc="7" dirty="0" smtClean="0">
                <a:solidFill>
                  <a:schemeClr val="bg1"/>
                </a:solidFill>
                <a:cs typeface="Roboto Cn"/>
              </a:rPr>
              <a:t>Stabilité </a:t>
            </a:r>
            <a:endParaRPr lang="fr-FR" b="1" spc="7" dirty="0">
              <a:solidFill>
                <a:schemeClr val="bg1"/>
              </a:solidFill>
              <a:cs typeface="Roboto Cn"/>
            </a:endParaRPr>
          </a:p>
          <a:p>
            <a:pPr marR="11006" algn="r">
              <a:spcBef>
                <a:spcPts val="7"/>
              </a:spcBef>
            </a:pPr>
            <a:endParaRPr lang="fr-FR" b="1" spc="7" dirty="0">
              <a:solidFill>
                <a:schemeClr val="bg1"/>
              </a:solidFill>
              <a:cs typeface="Roboto Cn"/>
            </a:endParaRPr>
          </a:p>
          <a:p>
            <a:pPr marR="11006" algn="r">
              <a:spcBef>
                <a:spcPts val="7"/>
              </a:spcBef>
            </a:pPr>
            <a:r>
              <a:rPr lang="fr-FR" b="1" dirty="0" err="1" smtClean="0">
                <a:solidFill>
                  <a:schemeClr val="bg1"/>
                </a:solidFill>
                <a:cs typeface="Roboto Cn"/>
              </a:rPr>
              <a:t>Interpretabilité</a:t>
            </a:r>
            <a:r>
              <a:rPr lang="fr-FR" b="1" dirty="0" smtClean="0">
                <a:solidFill>
                  <a:schemeClr val="bg1"/>
                </a:solidFill>
                <a:cs typeface="Roboto Cn"/>
              </a:rPr>
              <a:t> </a:t>
            </a:r>
            <a:endParaRPr lang="fr-FR" b="1" spc="7" dirty="0">
              <a:solidFill>
                <a:schemeClr val="bg1"/>
              </a:solidFill>
              <a:cs typeface="Roboto Cn"/>
            </a:endParaRPr>
          </a:p>
          <a:p>
            <a:pPr marR="11006" algn="r">
              <a:spcBef>
                <a:spcPts val="7"/>
              </a:spcBef>
            </a:pPr>
            <a:endParaRPr lang="fr-FR" b="1" spc="7" dirty="0">
              <a:solidFill>
                <a:schemeClr val="bg1"/>
              </a:solidFill>
              <a:cs typeface="Roboto Cn"/>
            </a:endParaRPr>
          </a:p>
          <a:p>
            <a:pPr marR="11006" algn="r">
              <a:spcBef>
                <a:spcPts val="7"/>
              </a:spcBef>
            </a:pPr>
            <a:r>
              <a:rPr lang="fr-FR" b="1" spc="7" dirty="0">
                <a:solidFill>
                  <a:schemeClr val="bg1"/>
                </a:solidFill>
                <a:cs typeface="Roboto Cn"/>
              </a:rPr>
              <a:t>Temps</a:t>
            </a:r>
            <a:r>
              <a:rPr lang="fr-FR" b="1" spc="-47" dirty="0">
                <a:solidFill>
                  <a:schemeClr val="bg1"/>
                </a:solidFill>
                <a:cs typeface="Roboto Cn"/>
              </a:rPr>
              <a:t> </a:t>
            </a:r>
            <a:r>
              <a:rPr lang="fr-FR" b="1" spc="13" dirty="0">
                <a:solidFill>
                  <a:schemeClr val="bg1"/>
                </a:solidFill>
                <a:cs typeface="Roboto Cn"/>
              </a:rPr>
              <a:t>de</a:t>
            </a:r>
            <a:r>
              <a:rPr lang="fr-FR" b="1" spc="-40" dirty="0">
                <a:solidFill>
                  <a:schemeClr val="bg1"/>
                </a:solidFill>
                <a:cs typeface="Roboto Cn"/>
              </a:rPr>
              <a:t> </a:t>
            </a:r>
            <a:r>
              <a:rPr lang="fr-FR" b="1" dirty="0" smtClean="0">
                <a:solidFill>
                  <a:schemeClr val="bg1"/>
                </a:solidFill>
                <a:cs typeface="Roboto Cn"/>
              </a:rPr>
              <a:t>calcul</a:t>
            </a:r>
          </a:p>
          <a:p>
            <a:pPr marR="11006" algn="r">
              <a:spcBef>
                <a:spcPts val="7"/>
              </a:spcBef>
            </a:pPr>
            <a:endParaRPr lang="fr-FR" b="1" dirty="0">
              <a:solidFill>
                <a:schemeClr val="bg1"/>
              </a:solidFill>
            </a:endParaRPr>
          </a:p>
          <a:p>
            <a:pPr marR="11006" algn="r">
              <a:spcBef>
                <a:spcPts val="7"/>
              </a:spcBef>
            </a:pPr>
            <a:r>
              <a:rPr lang="fr-FR" b="1" dirty="0">
                <a:solidFill>
                  <a:schemeClr val="bg1"/>
                </a:solidFill>
              </a:rPr>
              <a:t>Equilibre des clusters</a:t>
            </a:r>
          </a:p>
          <a:p>
            <a:pPr marR="11006" algn="r">
              <a:spcBef>
                <a:spcPts val="7"/>
              </a:spcBef>
            </a:pPr>
            <a:endParaRPr lang="fr-FR" b="1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object 12"/>
          <p:cNvSpPr txBox="1">
            <a:spLocks/>
          </p:cNvSpPr>
          <p:nvPr/>
        </p:nvSpPr>
        <p:spPr>
          <a:xfrm>
            <a:off x="4850438" y="293059"/>
            <a:ext cx="3671397" cy="6942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fr-FR" spc="-260" dirty="0" smtClean="0">
                <a:solidFill>
                  <a:schemeClr val="bg1"/>
                </a:solidFill>
              </a:rPr>
              <a:t>Compa</a:t>
            </a:r>
            <a:r>
              <a:rPr lang="fr-FR" spc="-180" dirty="0" smtClean="0">
                <a:solidFill>
                  <a:schemeClr val="bg1"/>
                </a:solidFill>
              </a:rPr>
              <a:t>r</a:t>
            </a:r>
            <a:r>
              <a:rPr lang="fr-FR" spc="-193" dirty="0" smtClean="0">
                <a:solidFill>
                  <a:schemeClr val="bg1"/>
                </a:solidFill>
              </a:rPr>
              <a:t>aison</a:t>
            </a:r>
            <a:endParaRPr lang="fr-FR" spc="-193" dirty="0">
              <a:solidFill>
                <a:schemeClr val="bg1"/>
              </a:solidFill>
            </a:endParaRPr>
          </a:p>
        </p:txBody>
      </p:sp>
      <p:sp>
        <p:nvSpPr>
          <p:cNvPr id="32" name="object 17"/>
          <p:cNvSpPr/>
          <p:nvPr/>
        </p:nvSpPr>
        <p:spPr>
          <a:xfrm>
            <a:off x="9704546" y="2488211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4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9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9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76A5A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18"/>
          <p:cNvSpPr/>
          <p:nvPr/>
        </p:nvSpPr>
        <p:spPr>
          <a:xfrm>
            <a:off x="4295024" y="2969754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4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9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9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19"/>
          <p:cNvSpPr/>
          <p:nvPr/>
        </p:nvSpPr>
        <p:spPr>
          <a:xfrm>
            <a:off x="6997435" y="2445062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4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9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9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76A5A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23"/>
          <p:cNvSpPr/>
          <p:nvPr/>
        </p:nvSpPr>
        <p:spPr>
          <a:xfrm>
            <a:off x="4290324" y="3459634"/>
            <a:ext cx="904240" cy="361527"/>
          </a:xfrm>
          <a:custGeom>
            <a:avLst/>
            <a:gdLst/>
            <a:ahLst/>
            <a:cxnLst/>
            <a:rect l="l" t="t" r="r" b="b"/>
            <a:pathLst>
              <a:path w="678179" h="271144">
                <a:moveTo>
                  <a:pt x="678002" y="40944"/>
                </a:moveTo>
                <a:lnTo>
                  <a:pt x="659765" y="6883"/>
                </a:lnTo>
                <a:lnTo>
                  <a:pt x="637044" y="0"/>
                </a:lnTo>
                <a:lnTo>
                  <a:pt x="40944" y="0"/>
                </a:lnTo>
                <a:lnTo>
                  <a:pt x="25006" y="3213"/>
                </a:lnTo>
                <a:lnTo>
                  <a:pt x="11988" y="11988"/>
                </a:lnTo>
                <a:lnTo>
                  <a:pt x="3213" y="25006"/>
                </a:lnTo>
                <a:lnTo>
                  <a:pt x="0" y="40944"/>
                </a:lnTo>
                <a:lnTo>
                  <a:pt x="0" y="66294"/>
                </a:lnTo>
                <a:lnTo>
                  <a:pt x="0" y="204749"/>
                </a:lnTo>
                <a:lnTo>
                  <a:pt x="0" y="230085"/>
                </a:lnTo>
                <a:lnTo>
                  <a:pt x="3213" y="246024"/>
                </a:lnTo>
                <a:lnTo>
                  <a:pt x="11988" y="259041"/>
                </a:lnTo>
                <a:lnTo>
                  <a:pt x="25006" y="267817"/>
                </a:lnTo>
                <a:lnTo>
                  <a:pt x="40944" y="271043"/>
                </a:lnTo>
                <a:lnTo>
                  <a:pt x="637044" y="271043"/>
                </a:lnTo>
                <a:lnTo>
                  <a:pt x="652983" y="267817"/>
                </a:lnTo>
                <a:lnTo>
                  <a:pt x="666000" y="259041"/>
                </a:lnTo>
                <a:lnTo>
                  <a:pt x="674776" y="246024"/>
                </a:lnTo>
                <a:lnTo>
                  <a:pt x="678002" y="230085"/>
                </a:lnTo>
                <a:lnTo>
                  <a:pt x="678002" y="204749"/>
                </a:lnTo>
                <a:lnTo>
                  <a:pt x="678002" y="66294"/>
                </a:lnTo>
                <a:lnTo>
                  <a:pt x="678002" y="40944"/>
                </a:lnTo>
                <a:close/>
              </a:path>
            </a:pathLst>
          </a:custGeom>
          <a:solidFill>
            <a:srgbClr val="76A5A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26"/>
          <p:cNvSpPr/>
          <p:nvPr/>
        </p:nvSpPr>
        <p:spPr>
          <a:xfrm>
            <a:off x="4290324" y="4012763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5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8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8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76A5A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27"/>
          <p:cNvSpPr/>
          <p:nvPr/>
        </p:nvSpPr>
        <p:spPr>
          <a:xfrm>
            <a:off x="4290324" y="4527790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5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8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8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76A5A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28"/>
          <p:cNvSpPr/>
          <p:nvPr/>
        </p:nvSpPr>
        <p:spPr>
          <a:xfrm>
            <a:off x="6997435" y="3961055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5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9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9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29"/>
          <p:cNvSpPr/>
          <p:nvPr/>
        </p:nvSpPr>
        <p:spPr>
          <a:xfrm>
            <a:off x="6997435" y="4480796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5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8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8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F1533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30"/>
          <p:cNvSpPr/>
          <p:nvPr/>
        </p:nvSpPr>
        <p:spPr>
          <a:xfrm>
            <a:off x="9704547" y="3979940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5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9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9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5FA4A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1" name="object 31"/>
          <p:cNvSpPr/>
          <p:nvPr/>
        </p:nvSpPr>
        <p:spPr>
          <a:xfrm>
            <a:off x="9704547" y="4500110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5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8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8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F1533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32"/>
          <p:cNvSpPr/>
          <p:nvPr/>
        </p:nvSpPr>
        <p:spPr>
          <a:xfrm>
            <a:off x="6997435" y="2926471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4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9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9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F1533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33"/>
          <p:cNvSpPr/>
          <p:nvPr/>
        </p:nvSpPr>
        <p:spPr>
          <a:xfrm>
            <a:off x="4290324" y="2478491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4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9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9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5FA4A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4" name="object 34"/>
          <p:cNvSpPr/>
          <p:nvPr/>
        </p:nvSpPr>
        <p:spPr>
          <a:xfrm>
            <a:off x="9704547" y="2974650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4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9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9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F1533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35"/>
          <p:cNvSpPr/>
          <p:nvPr/>
        </p:nvSpPr>
        <p:spPr>
          <a:xfrm>
            <a:off x="4290324" y="5045669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5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8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8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76A5A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6" name="object 36"/>
          <p:cNvSpPr/>
          <p:nvPr/>
        </p:nvSpPr>
        <p:spPr>
          <a:xfrm>
            <a:off x="6983533" y="5010215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5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8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8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F1533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37"/>
          <p:cNvSpPr/>
          <p:nvPr/>
        </p:nvSpPr>
        <p:spPr>
          <a:xfrm>
            <a:off x="9704547" y="5042048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5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8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8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F1533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8" name="object 38"/>
          <p:cNvSpPr/>
          <p:nvPr/>
        </p:nvSpPr>
        <p:spPr>
          <a:xfrm>
            <a:off x="6997435" y="3431636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4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9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9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76A5A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49" name="object 39"/>
          <p:cNvGrpSpPr/>
          <p:nvPr/>
        </p:nvGrpSpPr>
        <p:grpSpPr>
          <a:xfrm>
            <a:off x="9704547" y="3476601"/>
            <a:ext cx="904240" cy="344593"/>
            <a:chOff x="6248475" y="2961939"/>
            <a:chExt cx="678180" cy="258445"/>
          </a:xfrm>
        </p:grpSpPr>
        <p:sp>
          <p:nvSpPr>
            <p:cNvPr id="50" name="object 40"/>
            <p:cNvSpPr/>
            <p:nvPr/>
          </p:nvSpPr>
          <p:spPr>
            <a:xfrm>
              <a:off x="6248475" y="2974614"/>
              <a:ext cx="678180" cy="245745"/>
            </a:xfrm>
            <a:custGeom>
              <a:avLst/>
              <a:gdLst/>
              <a:ahLst/>
              <a:cxnLst/>
              <a:rect l="l" t="t" r="r" b="b"/>
              <a:pathLst>
                <a:path w="678179" h="245744">
                  <a:moveTo>
                    <a:pt x="637048" y="245699"/>
                  </a:moveTo>
                  <a:lnTo>
                    <a:pt x="40950" y="245699"/>
                  </a:lnTo>
                  <a:lnTo>
                    <a:pt x="25010" y="242481"/>
                  </a:lnTo>
                  <a:lnTo>
                    <a:pt x="11994" y="233705"/>
                  </a:lnTo>
                  <a:lnTo>
                    <a:pt x="3218" y="220689"/>
                  </a:lnTo>
                  <a:lnTo>
                    <a:pt x="0" y="204749"/>
                  </a:lnTo>
                  <a:lnTo>
                    <a:pt x="0" y="40950"/>
                  </a:lnTo>
                  <a:lnTo>
                    <a:pt x="3218" y="25010"/>
                  </a:lnTo>
                  <a:lnTo>
                    <a:pt x="11994" y="11994"/>
                  </a:lnTo>
                  <a:lnTo>
                    <a:pt x="25010" y="3218"/>
                  </a:lnTo>
                  <a:lnTo>
                    <a:pt x="40950" y="0"/>
                  </a:lnTo>
                  <a:lnTo>
                    <a:pt x="637048" y="0"/>
                  </a:lnTo>
                  <a:lnTo>
                    <a:pt x="671119" y="18231"/>
                  </a:lnTo>
                  <a:lnTo>
                    <a:pt x="677999" y="40950"/>
                  </a:lnTo>
                  <a:lnTo>
                    <a:pt x="677999" y="204749"/>
                  </a:lnTo>
                  <a:lnTo>
                    <a:pt x="674781" y="220689"/>
                  </a:lnTo>
                  <a:lnTo>
                    <a:pt x="666005" y="233705"/>
                  </a:lnTo>
                  <a:lnTo>
                    <a:pt x="652988" y="242481"/>
                  </a:lnTo>
                  <a:lnTo>
                    <a:pt x="637048" y="245699"/>
                  </a:lnTo>
                  <a:close/>
                </a:path>
              </a:pathLst>
            </a:custGeom>
            <a:solidFill>
              <a:srgbClr val="F1533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41"/>
            <p:cNvSpPr/>
            <p:nvPr/>
          </p:nvSpPr>
          <p:spPr>
            <a:xfrm>
              <a:off x="6248475" y="2961939"/>
              <a:ext cx="678180" cy="245745"/>
            </a:xfrm>
            <a:custGeom>
              <a:avLst/>
              <a:gdLst/>
              <a:ahLst/>
              <a:cxnLst/>
              <a:rect l="l" t="t" r="r" b="b"/>
              <a:pathLst>
                <a:path w="678179" h="245744">
                  <a:moveTo>
                    <a:pt x="637048" y="245699"/>
                  </a:moveTo>
                  <a:lnTo>
                    <a:pt x="40950" y="245699"/>
                  </a:lnTo>
                  <a:lnTo>
                    <a:pt x="25010" y="242481"/>
                  </a:lnTo>
                  <a:lnTo>
                    <a:pt x="11994" y="233705"/>
                  </a:lnTo>
                  <a:lnTo>
                    <a:pt x="3218" y="220689"/>
                  </a:lnTo>
                  <a:lnTo>
                    <a:pt x="0" y="204749"/>
                  </a:lnTo>
                  <a:lnTo>
                    <a:pt x="0" y="40950"/>
                  </a:lnTo>
                  <a:lnTo>
                    <a:pt x="3218" y="25010"/>
                  </a:lnTo>
                  <a:lnTo>
                    <a:pt x="11994" y="11994"/>
                  </a:lnTo>
                  <a:lnTo>
                    <a:pt x="25010" y="3218"/>
                  </a:lnTo>
                  <a:lnTo>
                    <a:pt x="40950" y="0"/>
                  </a:lnTo>
                  <a:lnTo>
                    <a:pt x="637048" y="0"/>
                  </a:lnTo>
                  <a:lnTo>
                    <a:pt x="671119" y="18231"/>
                  </a:lnTo>
                  <a:lnTo>
                    <a:pt x="677999" y="40950"/>
                  </a:lnTo>
                  <a:lnTo>
                    <a:pt x="677999" y="204749"/>
                  </a:lnTo>
                  <a:lnTo>
                    <a:pt x="674781" y="220689"/>
                  </a:lnTo>
                  <a:lnTo>
                    <a:pt x="666005" y="233705"/>
                  </a:lnTo>
                  <a:lnTo>
                    <a:pt x="652988" y="242481"/>
                  </a:lnTo>
                  <a:lnTo>
                    <a:pt x="637048" y="245699"/>
                  </a:lnTo>
                  <a:close/>
                </a:path>
              </a:pathLst>
            </a:custGeom>
            <a:solidFill>
              <a:srgbClr val="76A5A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4132409" y="2452456"/>
            <a:ext cx="1220069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5</a:t>
            </a: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Full</a:t>
            </a: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Bon</a:t>
            </a: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Oui</a:t>
            </a: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Rapide</a:t>
            </a: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Oui</a:t>
            </a:r>
          </a:p>
          <a:p>
            <a:pPr marR="11006" algn="ctr">
              <a:spcBef>
                <a:spcPts val="7"/>
              </a:spcBef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862618" y="2414520"/>
            <a:ext cx="1196971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1006" algn="ctr">
              <a:spcBef>
                <a:spcPts val="7"/>
              </a:spcBef>
            </a:pPr>
            <a:r>
              <a:rPr lang="fr-FR" sz="1700" b="1" dirty="0">
                <a:solidFill>
                  <a:schemeClr val="bg1"/>
                </a:solidFill>
              </a:rPr>
              <a:t>4</a:t>
            </a:r>
            <a:endParaRPr lang="fr-FR" sz="1700" b="1" dirty="0" smtClean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40 000</a:t>
            </a: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Bon</a:t>
            </a: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Oui</a:t>
            </a: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Long</a:t>
            </a: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Non</a:t>
            </a:r>
          </a:p>
          <a:p>
            <a:pPr marR="11006" algn="ctr">
              <a:spcBef>
                <a:spcPts val="7"/>
              </a:spcBef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546631" y="2458798"/>
            <a:ext cx="1220069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5</a:t>
            </a: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30 000</a:t>
            </a: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Bon</a:t>
            </a: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Oui</a:t>
            </a: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Long</a:t>
            </a: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Non</a:t>
            </a:r>
          </a:p>
          <a:p>
            <a:pPr marR="11006" algn="ctr">
              <a:spcBef>
                <a:spcPts val="7"/>
              </a:spcBef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59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DF6041-30D7-4270-BDA7-38E3CFAF23C2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738419 w 11556022"/>
              <a:gd name="connsiteY1" fmla="*/ 0 h 6224954"/>
              <a:gd name="connsiteX2" fmla="*/ 760357 w 11556022"/>
              <a:gd name="connsiteY2" fmla="*/ 57145 h 6224954"/>
              <a:gd name="connsiteX3" fmla="*/ 57145 w 11556022"/>
              <a:gd name="connsiteY3" fmla="*/ 57145 h 6224954"/>
              <a:gd name="connsiteX4" fmla="*/ 57145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2587418 w 11556022"/>
              <a:gd name="connsiteY7" fmla="*/ 57145 h 6224954"/>
              <a:gd name="connsiteX8" fmla="*/ 2625031 w 11556022"/>
              <a:gd name="connsiteY8" fmla="*/ 0 h 6224954"/>
              <a:gd name="connsiteX9" fmla="*/ 11556022 w 11556022"/>
              <a:gd name="connsiteY9" fmla="*/ 0 h 6224954"/>
              <a:gd name="connsiteX10" fmla="*/ 11556022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738419" y="0"/>
                </a:lnTo>
                <a:lnTo>
                  <a:pt x="76035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2587418" y="57145"/>
                </a:lnTo>
                <a:lnTo>
                  <a:pt x="2625031" y="0"/>
                </a:lnTo>
                <a:lnTo>
                  <a:pt x="11556022" y="0"/>
                </a:lnTo>
                <a:lnTo>
                  <a:pt x="11556022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68435" y="1757785"/>
            <a:ext cx="717665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Contrat de maintenance à renouveler tous les 6 mois .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Revoir les résultats avec l’équipe Marketing pour choisir le modèle qui répond aux mieux à leurs attentes.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Pistes d’amélioration:</a:t>
            </a:r>
          </a:p>
          <a:p>
            <a:r>
              <a:rPr lang="fr-FR" dirty="0">
                <a:solidFill>
                  <a:schemeClr val="bg1"/>
                </a:solidFill>
              </a:rPr>
              <a:t>Manque de précision de la part de l'équipe de marketing pour nous guider sur la partie de </a:t>
            </a:r>
            <a:r>
              <a:rPr lang="fr-FR" dirty="0" err="1">
                <a:solidFill>
                  <a:schemeClr val="bg1"/>
                </a:solidFill>
              </a:rPr>
              <a:t>features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selection</a:t>
            </a:r>
            <a:r>
              <a:rPr lang="fr-FR" dirty="0">
                <a:solidFill>
                  <a:schemeClr val="bg1"/>
                </a:solidFill>
              </a:rPr>
              <a:t> .  Manque de plus de données sur les clients comme </a:t>
            </a:r>
            <a:r>
              <a:rPr lang="fr-FR" dirty="0" err="1">
                <a:solidFill>
                  <a:schemeClr val="bg1"/>
                </a:solidFill>
              </a:rPr>
              <a:t>l’age</a:t>
            </a:r>
            <a:r>
              <a:rPr lang="fr-FR" dirty="0">
                <a:solidFill>
                  <a:schemeClr val="bg1"/>
                </a:solidFill>
              </a:rPr>
              <a:t> , sexe..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Essayer d’autres modèles de </a:t>
            </a:r>
            <a:r>
              <a:rPr lang="fr-FR" dirty="0" err="1">
                <a:solidFill>
                  <a:schemeClr val="bg1"/>
                </a:solidFill>
              </a:rPr>
              <a:t>classiﬁcation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872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9BF7181-2D2A-4A13-B1F2-32E4229D1050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11556022 w 11556022"/>
              <a:gd name="connsiteY1" fmla="*/ 0 h 6224954"/>
              <a:gd name="connsiteX2" fmla="*/ 11556022 w 11556022"/>
              <a:gd name="connsiteY2" fmla="*/ 6224954 h 6224954"/>
              <a:gd name="connsiteX3" fmla="*/ 9546663 w 11556022"/>
              <a:gd name="connsiteY3" fmla="*/ 6224954 h 6224954"/>
              <a:gd name="connsiteX4" fmla="*/ 9534806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57145 w 11556022"/>
              <a:gd name="connsiteY7" fmla="*/ 57145 h 6224954"/>
              <a:gd name="connsiteX8" fmla="*/ 57145 w 11556022"/>
              <a:gd name="connsiteY8" fmla="*/ 6167809 h 6224954"/>
              <a:gd name="connsiteX9" fmla="*/ 7502962 w 11556022"/>
              <a:gd name="connsiteY9" fmla="*/ 6167809 h 6224954"/>
              <a:gd name="connsiteX10" fmla="*/ 7518173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11556022" y="0"/>
                </a:lnTo>
                <a:lnTo>
                  <a:pt x="11556022" y="6224954"/>
                </a:lnTo>
                <a:lnTo>
                  <a:pt x="9546663" y="6224954"/>
                </a:lnTo>
                <a:lnTo>
                  <a:pt x="9534806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7502962" y="6167809"/>
                </a:lnTo>
                <a:lnTo>
                  <a:pt x="7518173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F6B98534-F27A-4335-B3CB-311A56F957F3}"/>
              </a:ext>
            </a:extLst>
          </p:cNvPr>
          <p:cNvSpPr/>
          <p:nvPr/>
        </p:nvSpPr>
        <p:spPr>
          <a:xfrm>
            <a:off x="715504" y="5674827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iamond 62">
            <a:extLst>
              <a:ext uri="{FF2B5EF4-FFF2-40B4-BE49-F238E27FC236}">
                <a16:creationId xmlns:a16="http://schemas.microsoft.com/office/drawing/2014/main" id="{DB44449B-638E-4E16-A348-DCC5737B4C5D}"/>
              </a:ext>
            </a:extLst>
          </p:cNvPr>
          <p:cNvSpPr/>
          <p:nvPr/>
        </p:nvSpPr>
        <p:spPr>
          <a:xfrm>
            <a:off x="5864235" y="4879192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iamond 63">
            <a:extLst>
              <a:ext uri="{FF2B5EF4-FFF2-40B4-BE49-F238E27FC236}">
                <a16:creationId xmlns:a16="http://schemas.microsoft.com/office/drawing/2014/main" id="{5049180E-CDF9-4870-B4F1-1BC383A49384}"/>
              </a:ext>
            </a:extLst>
          </p:cNvPr>
          <p:cNvSpPr/>
          <p:nvPr/>
        </p:nvSpPr>
        <p:spPr>
          <a:xfrm>
            <a:off x="5864235" y="4179597"/>
            <a:ext cx="436586" cy="436586"/>
          </a:xfrm>
          <a:prstGeom prst="diamon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iamond 64">
            <a:extLst>
              <a:ext uri="{FF2B5EF4-FFF2-40B4-BE49-F238E27FC236}">
                <a16:creationId xmlns:a16="http://schemas.microsoft.com/office/drawing/2014/main" id="{0573F2CA-D1E8-467E-A19F-79E2BBF1B709}"/>
              </a:ext>
            </a:extLst>
          </p:cNvPr>
          <p:cNvSpPr/>
          <p:nvPr/>
        </p:nvSpPr>
        <p:spPr>
          <a:xfrm>
            <a:off x="719599" y="627582"/>
            <a:ext cx="432491" cy="432491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iamond 65">
            <a:extLst>
              <a:ext uri="{FF2B5EF4-FFF2-40B4-BE49-F238E27FC236}">
                <a16:creationId xmlns:a16="http://schemas.microsoft.com/office/drawing/2014/main" id="{7FE865E2-30F2-4475-A664-063161D5EFD4}"/>
              </a:ext>
            </a:extLst>
          </p:cNvPr>
          <p:cNvSpPr/>
          <p:nvPr/>
        </p:nvSpPr>
        <p:spPr>
          <a:xfrm>
            <a:off x="7687759" y="2692162"/>
            <a:ext cx="442228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2892830" y="2487275"/>
            <a:ext cx="6577476" cy="903969"/>
          </a:xfrm>
          <a:prstGeom prst="rect">
            <a:avLst/>
          </a:prstGeom>
          <a:solidFill>
            <a:srgbClr val="FFAB40">
              <a:alpha val="7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5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B2FBFAD-318C-47E8-A82D-2EDEDE3F63EE}"/>
              </a:ext>
            </a:extLst>
          </p:cNvPr>
          <p:cNvSpPr/>
          <p:nvPr/>
        </p:nvSpPr>
        <p:spPr>
          <a:xfrm>
            <a:off x="2962662" y="2554506"/>
            <a:ext cx="6414880" cy="769520"/>
          </a:xfrm>
          <a:prstGeom prst="rect">
            <a:avLst/>
          </a:prstGeom>
          <a:solidFill>
            <a:srgbClr val="FFAB40">
              <a:alpha val="7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5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2992886" y="2478378"/>
            <a:ext cx="6414881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altLang="ko-KR" sz="4500" kern="0" dirty="0">
                <a:solidFill>
                  <a:srgbClr val="FFFFFF"/>
                </a:solidFill>
                <a:cs typeface="Arial" pitchFamily="34" charset="0"/>
                <a:sym typeface="Arial"/>
              </a:rPr>
              <a:t>Merci de </a:t>
            </a:r>
            <a:r>
              <a:rPr lang="en-US" altLang="ko-KR" sz="4500" kern="0" dirty="0" err="1">
                <a:solidFill>
                  <a:srgbClr val="FFFFFF"/>
                </a:solidFill>
                <a:cs typeface="Arial" pitchFamily="34" charset="0"/>
                <a:sym typeface="Arial"/>
              </a:rPr>
              <a:t>votre</a:t>
            </a:r>
            <a:r>
              <a:rPr lang="en-US" altLang="ko-KR" sz="4500" kern="0" dirty="0">
                <a:solidFill>
                  <a:srgbClr val="FFFFFF"/>
                </a:solidFill>
                <a:cs typeface="Arial" pitchFamily="34" charset="0"/>
                <a:sym typeface="Arial"/>
              </a:rPr>
              <a:t> </a:t>
            </a:r>
            <a:r>
              <a:rPr lang="en-US" altLang="ko-KR" sz="4500" kern="0" dirty="0" smtClean="0">
                <a:solidFill>
                  <a:srgbClr val="FFFFFF"/>
                </a:solidFill>
                <a:cs typeface="Arial" pitchFamily="34" charset="0"/>
                <a:sym typeface="Arial"/>
              </a:rPr>
              <a:t>attention</a:t>
            </a:r>
            <a:endParaRPr lang="en-US" altLang="ko-KR" sz="4500" kern="0" dirty="0">
              <a:solidFill>
                <a:srgbClr val="FFFFFF"/>
              </a:solidFill>
              <a:cs typeface="Arial" pitchFamily="34" charset="0"/>
              <a:sym typeface="Arial"/>
            </a:endParaRPr>
          </a:p>
        </p:txBody>
      </p:sp>
      <p:sp>
        <p:nvSpPr>
          <p:cNvPr id="114" name="Diamond 113">
            <a:extLst>
              <a:ext uri="{FF2B5EF4-FFF2-40B4-BE49-F238E27FC236}">
                <a16:creationId xmlns:a16="http://schemas.microsoft.com/office/drawing/2014/main" id="{0CAE8180-B2E6-44FE-89C1-0A88EF32B703}"/>
              </a:ext>
            </a:extLst>
          </p:cNvPr>
          <p:cNvSpPr/>
          <p:nvPr/>
        </p:nvSpPr>
        <p:spPr>
          <a:xfrm>
            <a:off x="5816215" y="5672185"/>
            <a:ext cx="532626" cy="532626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Diamond 114">
            <a:extLst>
              <a:ext uri="{FF2B5EF4-FFF2-40B4-BE49-F238E27FC236}">
                <a16:creationId xmlns:a16="http://schemas.microsoft.com/office/drawing/2014/main" id="{FACFFFBF-F513-4171-A2F1-660E586D1529}"/>
              </a:ext>
            </a:extLst>
          </p:cNvPr>
          <p:cNvSpPr/>
          <p:nvPr/>
        </p:nvSpPr>
        <p:spPr>
          <a:xfrm>
            <a:off x="5816215" y="1438220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Diamond 116">
            <a:extLst>
              <a:ext uri="{FF2B5EF4-FFF2-40B4-BE49-F238E27FC236}">
                <a16:creationId xmlns:a16="http://schemas.microsoft.com/office/drawing/2014/main" id="{0573F2CA-D1E8-467E-A19F-79E2BBF1B709}"/>
              </a:ext>
            </a:extLst>
          </p:cNvPr>
          <p:cNvSpPr/>
          <p:nvPr/>
        </p:nvSpPr>
        <p:spPr>
          <a:xfrm>
            <a:off x="11113279" y="5772320"/>
            <a:ext cx="432491" cy="432491"/>
          </a:xfrm>
          <a:prstGeom prst="diamond">
            <a:avLst/>
          </a:prstGeom>
          <a:noFill/>
          <a:ln w="25400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8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58D45E1-3406-4A9F-936E-982BCC338E2E}"/>
              </a:ext>
            </a:extLst>
          </p:cNvPr>
          <p:cNvGrpSpPr/>
          <p:nvPr/>
        </p:nvGrpSpPr>
        <p:grpSpPr>
          <a:xfrm>
            <a:off x="2835029" y="438429"/>
            <a:ext cx="10554004" cy="1323439"/>
            <a:chOff x="6127001" y="975256"/>
            <a:chExt cx="10554004" cy="132343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32343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8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8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E16F429-6192-415F-9755-6EE02C49F2C5}"/>
                </a:ext>
              </a:extLst>
            </p:cNvPr>
            <p:cNvGrpSpPr/>
            <p:nvPr/>
          </p:nvGrpSpPr>
          <p:grpSpPr>
            <a:xfrm>
              <a:off x="7186295" y="1273713"/>
              <a:ext cx="9494710" cy="707886"/>
              <a:chOff x="7168717" y="1368649"/>
              <a:chExt cx="9494710" cy="70788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93B75C5-9BDB-4B5F-AB3F-CB12A702F1F8}"/>
                  </a:ext>
                </a:extLst>
              </p:cNvPr>
              <p:cNvSpPr txBox="1"/>
              <p:nvPr/>
            </p:nvSpPr>
            <p:spPr>
              <a:xfrm>
                <a:off x="7168717" y="1736433"/>
                <a:ext cx="44561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91A18A-7559-4485-BC2C-6ACBBA9F87DF}"/>
                  </a:ext>
                </a:extLst>
              </p:cNvPr>
              <p:cNvSpPr txBox="1"/>
              <p:nvPr/>
            </p:nvSpPr>
            <p:spPr>
              <a:xfrm>
                <a:off x="7168717" y="1368649"/>
                <a:ext cx="9494710" cy="707886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cs typeface="Arial" pitchFamily="34" charset="0"/>
                  </a:rPr>
                  <a:t>  </a:t>
                </a:r>
                <a:r>
                  <a:rPr lang="fr-FR" altLang="ko-KR" sz="4000" b="1" dirty="0" smtClean="0">
                    <a:solidFill>
                      <a:schemeClr val="accent2"/>
                    </a:solidFill>
                    <a:cs typeface="Arial" pitchFamily="34" charset="0"/>
                  </a:rPr>
                  <a:t>Préparation des données</a:t>
                </a:r>
                <a:endParaRPr lang="ko-KR" altLang="en-US" sz="40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6" name="Diamond 15">
            <a:extLst>
              <a:ext uri="{FF2B5EF4-FFF2-40B4-BE49-F238E27FC236}">
                <a16:creationId xmlns:a16="http://schemas.microsoft.com/office/drawing/2014/main" id="{054C6852-9435-4614-9AEA-A0630E3781E5}"/>
              </a:ext>
            </a:extLst>
          </p:cNvPr>
          <p:cNvSpPr/>
          <p:nvPr/>
        </p:nvSpPr>
        <p:spPr>
          <a:xfrm>
            <a:off x="2154437" y="881855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054C6852-9435-4614-9AEA-A0630E3781E5}"/>
              </a:ext>
            </a:extLst>
          </p:cNvPr>
          <p:cNvSpPr/>
          <p:nvPr/>
        </p:nvSpPr>
        <p:spPr>
          <a:xfrm>
            <a:off x="2372730" y="881855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33A4D0-97E5-418A-B2F3-D02EB708323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19">
            <a:extLst>
              <a:ext uri="{FF2B5EF4-FFF2-40B4-BE49-F238E27FC236}">
                <a16:creationId xmlns:a16="http://schemas.microsoft.com/office/drawing/2014/main" id="{3A9EF390-3B15-4059-B08F-CA3DF8CEDD5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20">
            <a:extLst>
              <a:ext uri="{FF2B5EF4-FFF2-40B4-BE49-F238E27FC236}">
                <a16:creationId xmlns:a16="http://schemas.microsoft.com/office/drawing/2014/main" id="{A946494B-140D-42CF-AF95-532259FA6484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22">
            <a:extLst>
              <a:ext uri="{FF2B5EF4-FFF2-40B4-BE49-F238E27FC236}">
                <a16:creationId xmlns:a16="http://schemas.microsoft.com/office/drawing/2014/main" id="{15D2E684-7E60-4C39-9475-A0A9E25ECB10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23">
            <a:extLst>
              <a:ext uri="{FF2B5EF4-FFF2-40B4-BE49-F238E27FC236}">
                <a16:creationId xmlns:a16="http://schemas.microsoft.com/office/drawing/2014/main" id="{CC5F8AD6-A0B4-4B1D-9A60-D7FB51108F44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24">
            <a:extLst>
              <a:ext uri="{FF2B5EF4-FFF2-40B4-BE49-F238E27FC236}">
                <a16:creationId xmlns:a16="http://schemas.microsoft.com/office/drawing/2014/main" id="{96A7A7F7-9FE9-4BF7-ABDA-1342115A620D}"/>
              </a:ext>
            </a:extLst>
          </p:cNvPr>
          <p:cNvCxnSpPr>
            <a:endCxn id="13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Oval 11">
            <a:extLst>
              <a:ext uri="{FF2B5EF4-FFF2-40B4-BE49-F238E27FC236}">
                <a16:creationId xmlns:a16="http://schemas.microsoft.com/office/drawing/2014/main" id="{AA956240-11DA-4B7E-9B6D-4D85E6BEDD0F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9B268F29-ED6F-4BAB-91CF-9B4FD43BC85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23">
            <a:extLst>
              <a:ext uri="{FF2B5EF4-FFF2-40B4-BE49-F238E27FC236}">
                <a16:creationId xmlns:a16="http://schemas.microsoft.com/office/drawing/2014/main" id="{2942E1B4-B6D2-45B0-B6B5-8958C813FDA2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24">
            <a:extLst>
              <a:ext uri="{FF2B5EF4-FFF2-40B4-BE49-F238E27FC236}">
                <a16:creationId xmlns:a16="http://schemas.microsoft.com/office/drawing/2014/main" id="{DC58B22C-92CE-47D9-BAD5-2BA0DAFAC712}"/>
              </a:ext>
            </a:extLst>
          </p:cNvPr>
          <p:cNvCxnSpPr>
            <a:endCxn id="19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3">
            <a:extLst>
              <a:ext uri="{FF2B5EF4-FFF2-40B4-BE49-F238E27FC236}">
                <a16:creationId xmlns:a16="http://schemas.microsoft.com/office/drawing/2014/main" id="{C400ECF8-C069-4886-9EA1-C3B28B579CF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4">
            <a:extLst>
              <a:ext uri="{FF2B5EF4-FFF2-40B4-BE49-F238E27FC236}">
                <a16:creationId xmlns:a16="http://schemas.microsoft.com/office/drawing/2014/main" id="{329AAD87-722D-42ED-ADDD-21FDDF073E80}"/>
              </a:ext>
            </a:extLst>
          </p:cNvPr>
          <p:cNvCxnSpPr>
            <a:endCxn id="21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3" name="Espace réservé au contenu 5" descr="Graphique 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3612135"/>
              </p:ext>
            </p:extLst>
          </p:nvPr>
        </p:nvGraphicFramePr>
        <p:xfrm>
          <a:off x="101417" y="190703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850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DF6041-30D7-4270-BDA7-38E3CFAF23C2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738419 w 11556022"/>
              <a:gd name="connsiteY1" fmla="*/ 0 h 6224954"/>
              <a:gd name="connsiteX2" fmla="*/ 760357 w 11556022"/>
              <a:gd name="connsiteY2" fmla="*/ 57145 h 6224954"/>
              <a:gd name="connsiteX3" fmla="*/ 57145 w 11556022"/>
              <a:gd name="connsiteY3" fmla="*/ 57145 h 6224954"/>
              <a:gd name="connsiteX4" fmla="*/ 57145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2587418 w 11556022"/>
              <a:gd name="connsiteY7" fmla="*/ 57145 h 6224954"/>
              <a:gd name="connsiteX8" fmla="*/ 2625031 w 11556022"/>
              <a:gd name="connsiteY8" fmla="*/ 0 h 6224954"/>
              <a:gd name="connsiteX9" fmla="*/ 11556022 w 11556022"/>
              <a:gd name="connsiteY9" fmla="*/ 0 h 6224954"/>
              <a:gd name="connsiteX10" fmla="*/ 11556022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738419" y="0"/>
                </a:lnTo>
                <a:lnTo>
                  <a:pt x="76035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2587418" y="57145"/>
                </a:lnTo>
                <a:lnTo>
                  <a:pt x="2625031" y="0"/>
                </a:lnTo>
                <a:lnTo>
                  <a:pt x="11556022" y="0"/>
                </a:lnTo>
                <a:lnTo>
                  <a:pt x="11556022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0D7EA5-48C0-46A6-89EC-6E02C0ADBBCE}"/>
              </a:ext>
            </a:extLst>
          </p:cNvPr>
          <p:cNvGrpSpPr/>
          <p:nvPr/>
        </p:nvGrpSpPr>
        <p:grpSpPr>
          <a:xfrm>
            <a:off x="2611934" y="553915"/>
            <a:ext cx="2620319" cy="525185"/>
            <a:chOff x="1612709" y="1258934"/>
            <a:chExt cx="2620319" cy="52518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D9478C-BDBF-40E2-BB2D-14D71A2D35D6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5D173A2-80D1-4F01-ABF9-36D5F4D7D2EC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FDA900A-FA3E-45CC-89FC-9CAB3A5874EC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C24D96D-9D3E-438F-8760-C39C6F6729AA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A77D89-CA1F-44D5-AD5D-ADA7F9188893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D679CD-833A-472E-9970-02A36D0A22C6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810D72-960F-4278-AD71-28164075B23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472FAA-C5DD-4244-BC5C-18892EEC644D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C48866-DEF8-4FFD-BD67-8DED2E2C512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B4AFC11-A64F-4B4F-B9C2-1AC02C45DF6F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2D5A81-9F9F-4802-B744-BE0281A8CE6F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00A8C5F-C907-47C9-A3A9-3056A3FA8062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168BA3D-5871-44E3-AA5C-57A6E9AAC956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4BA3E9C-4C64-4D91-A0F0-0EDBEE79596C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5A0E41-F8EA-4685-8AA9-DA36E4A7F0D7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F1C5F4D-4B54-484F-9311-D11052FDB86E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8DF78AF-3E52-4BE5-92A7-E6F13A39FC84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E5217E7-894B-47C5-A4A5-F50321E0E861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E9358F-C045-4D59-82FD-D6571C4B3305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CC6330-E3C5-4629-91EC-DF98BAD6CFCB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36426AE-FAD8-4CD1-9C49-CF89FEDDFCD5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F8A386-A6FB-49AD-BCFC-36E0C9313D04}"/>
              </a:ext>
            </a:extLst>
          </p:cNvPr>
          <p:cNvGrpSpPr/>
          <p:nvPr/>
        </p:nvGrpSpPr>
        <p:grpSpPr>
          <a:xfrm>
            <a:off x="781728" y="1123768"/>
            <a:ext cx="2620319" cy="525185"/>
            <a:chOff x="1612709" y="1258934"/>
            <a:chExt cx="2620319" cy="52518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46751B0-9771-4B5A-9B09-15D1F5EFB577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69E6C42-F3E9-4C71-AD84-B26655FC82FE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3A0BDD-C604-4E10-AB2F-5A1CBE25F995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9DAB859-AAF2-43D1-8D45-444552D2D4B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5F41C7B-2525-4D6B-A836-0B77408F5E29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EB5D838-E33F-43B8-B77D-E2D9D393AF4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240D9AB-93D6-4097-B60A-5A3C7A5B1F46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87B3A4C-C20D-4A4B-B0C2-ED6776D14CCD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315136A-D1EF-4F37-A699-21B3293D307A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3C342E-9F67-4CCC-8AE2-F4A9FFEF8AD8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40500F-E7B8-4051-A07F-0BB6E87A5F14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6522742-B000-498D-907D-F7C331464A6F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6CB34E-C2FE-4833-A58F-3CBC2FF01E5B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8D2AC64-DDF4-47AF-967A-77D081F6E255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0" name="Google Shape;265;p48"/>
          <p:cNvSpPr txBox="1">
            <a:spLocks/>
          </p:cNvSpPr>
          <p:nvPr/>
        </p:nvSpPr>
        <p:spPr>
          <a:xfrm>
            <a:off x="7636947" y="3322685"/>
            <a:ext cx="3329747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kern="0" dirty="0" smtClean="0"/>
              <a:t/>
            </a:r>
            <a:br>
              <a:rPr lang="fr-FR" kern="0" dirty="0" smtClean="0"/>
            </a:br>
            <a:r>
              <a:rPr lang="fr-FR" kern="0" dirty="0" smtClean="0"/>
              <a:t/>
            </a:r>
            <a:br>
              <a:rPr lang="fr-FR" kern="0" dirty="0" smtClean="0"/>
            </a:br>
            <a:r>
              <a:rPr lang="fr-FR" sz="4400" kern="0" dirty="0" smtClean="0">
                <a:solidFill>
                  <a:schemeClr val="accent3"/>
                </a:solidFill>
              </a:rPr>
              <a:t>Questions ?</a:t>
            </a:r>
            <a:br>
              <a:rPr lang="fr-FR" sz="4400" kern="0" dirty="0" smtClean="0">
                <a:solidFill>
                  <a:schemeClr val="accent3"/>
                </a:solidFill>
              </a:rPr>
            </a:br>
            <a:endParaRPr lang="fr-FR" sz="4400" kern="0" dirty="0">
              <a:solidFill>
                <a:schemeClr val="accent3"/>
              </a:solidFill>
            </a:endParaRPr>
          </a:p>
        </p:txBody>
      </p:sp>
      <p:cxnSp>
        <p:nvCxnSpPr>
          <p:cNvPr id="55" name="Google Shape;267;p48"/>
          <p:cNvCxnSpPr/>
          <p:nvPr/>
        </p:nvCxnSpPr>
        <p:spPr>
          <a:xfrm>
            <a:off x="7439583" y="2530129"/>
            <a:ext cx="0" cy="218970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36" y="2515943"/>
            <a:ext cx="3985471" cy="220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12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mond 8">
            <a:extLst>
              <a:ext uri="{FF2B5EF4-FFF2-40B4-BE49-F238E27FC236}">
                <a16:creationId xmlns:a16="http://schemas.microsoft.com/office/drawing/2014/main" id="{D8BAB20E-1C8C-4F1B-8554-257E4EA25266}"/>
              </a:ext>
            </a:extLst>
          </p:cNvPr>
          <p:cNvSpPr/>
          <p:nvPr/>
        </p:nvSpPr>
        <p:spPr>
          <a:xfrm>
            <a:off x="11490782" y="796874"/>
            <a:ext cx="493710" cy="497416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050" y="3654823"/>
            <a:ext cx="5100108" cy="27767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2" name="Rectangle 1"/>
          <p:cNvSpPr/>
          <p:nvPr/>
        </p:nvSpPr>
        <p:spPr>
          <a:xfrm>
            <a:off x="5810596" y="3528216"/>
            <a:ext cx="62844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>
              <a:spcBef>
                <a:spcPts val="615"/>
              </a:spcBef>
            </a:pPr>
            <a:r>
              <a:rPr lang="fr-FR" b="1" spc="-20" dirty="0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9 </a:t>
            </a:r>
            <a:r>
              <a:rPr lang="fr-FR" spc="-5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bases</a:t>
            </a:r>
            <a:r>
              <a:rPr lang="fr-FR" spc="-25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 </a:t>
            </a:r>
            <a:r>
              <a:rPr lang="fr-FR" spc="-5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de</a:t>
            </a:r>
            <a:r>
              <a:rPr lang="fr-FR" spc="-25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 </a:t>
            </a:r>
            <a:r>
              <a:rPr lang="fr-FR" spc="-5" dirty="0" smtClean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données</a:t>
            </a:r>
            <a:endParaRPr lang="fr-FR" dirty="0">
              <a:solidFill>
                <a:schemeClr val="bg1"/>
              </a:solidFill>
              <a:latin typeface="Trebuchet MS" panose="020B0603020202020204" pitchFamily="34" charset="0"/>
              <a:cs typeface="Arial MT"/>
            </a:endParaRPr>
          </a:p>
          <a:p>
            <a:pPr marL="85725"/>
            <a:r>
              <a:rPr lang="fr-FR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L</a:t>
            </a:r>
            <a:r>
              <a:rPr lang="fr-FR" dirty="0" smtClean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es</a:t>
            </a:r>
            <a:r>
              <a:rPr lang="fr-FR" spc="-20" dirty="0" smtClean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 </a:t>
            </a:r>
            <a:r>
              <a:rPr lang="fr-FR" b="1" dirty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tailles</a:t>
            </a:r>
            <a:r>
              <a:rPr lang="fr-FR" b="1" spc="-20" dirty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 </a:t>
            </a:r>
            <a:r>
              <a:rPr lang="fr-FR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varient</a:t>
            </a:r>
            <a:r>
              <a:rPr lang="fr-FR" spc="-20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 </a:t>
            </a:r>
            <a:r>
              <a:rPr lang="fr-FR" spc="-5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entre</a:t>
            </a:r>
            <a:r>
              <a:rPr lang="fr-FR" spc="-25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 </a:t>
            </a:r>
            <a:r>
              <a:rPr lang="fr-FR" dirty="0" smtClean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: 2</a:t>
            </a:r>
            <a:r>
              <a:rPr lang="fr-FR" spc="-30" dirty="0" smtClean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 </a:t>
            </a:r>
            <a:r>
              <a:rPr lang="fr-FR" spc="-5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et</a:t>
            </a:r>
            <a:r>
              <a:rPr lang="fr-FR" spc="-25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 </a:t>
            </a:r>
            <a:r>
              <a:rPr lang="fr-FR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9</a:t>
            </a:r>
            <a:r>
              <a:rPr lang="fr-FR" spc="-25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 </a:t>
            </a:r>
            <a:r>
              <a:rPr lang="fr-FR" b="1" spc="-5" dirty="0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variables, </a:t>
            </a:r>
            <a:r>
              <a:rPr lang="fr-FR" spc="-5" dirty="0" smtClean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71</a:t>
            </a:r>
            <a:r>
              <a:rPr lang="fr-FR" spc="-25" dirty="0" smtClean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 </a:t>
            </a:r>
            <a:r>
              <a:rPr lang="fr-FR" spc="-5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et</a:t>
            </a:r>
            <a:r>
              <a:rPr lang="fr-FR" spc="-25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 </a:t>
            </a:r>
            <a:r>
              <a:rPr lang="fr-FR" spc="-20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112650 </a:t>
            </a:r>
            <a:r>
              <a:rPr lang="fr-FR" b="1" spc="-5" dirty="0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observations</a:t>
            </a:r>
          </a:p>
          <a:p>
            <a:pPr marL="85725"/>
            <a:endParaRPr lang="fr-FR" b="1" spc="-5" dirty="0">
              <a:solidFill>
                <a:schemeClr val="bg1"/>
              </a:solidFill>
              <a:latin typeface="Trebuchet MS" panose="020B0603020202020204" pitchFamily="34" charset="0"/>
              <a:cs typeface="Arial"/>
            </a:endParaRPr>
          </a:p>
          <a:p>
            <a:pPr marL="85725"/>
            <a:r>
              <a:rPr lang="fr-FR" b="1" spc="-5" dirty="0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Principales étape du nettoyage:</a:t>
            </a:r>
          </a:p>
          <a:p>
            <a:pPr marL="428625" indent="-342900">
              <a:buAutoNum type="arabicParenR"/>
            </a:pPr>
            <a:r>
              <a:rPr lang="fr-FR" b="1" spc="-5" dirty="0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Suppression des doublons</a:t>
            </a:r>
          </a:p>
          <a:p>
            <a:pPr marL="428625" indent="-342900">
              <a:buAutoNum type="arabicParenR"/>
            </a:pPr>
            <a:r>
              <a:rPr lang="fr-FR" b="1" spc="-5" dirty="0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Regroupement des catégories</a:t>
            </a:r>
          </a:p>
          <a:p>
            <a:pPr marL="428625" indent="-342900">
              <a:buAutoNum type="arabicParenR"/>
            </a:pPr>
            <a:r>
              <a:rPr lang="fr-FR" b="1" spc="-5" dirty="0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Suppression des NAN</a:t>
            </a:r>
          </a:p>
          <a:p>
            <a:pPr marL="428625" indent="-342900">
              <a:buAutoNum type="arabicParenR"/>
            </a:pPr>
            <a:r>
              <a:rPr lang="fr-FR" b="1" spc="-5" dirty="0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Traitement </a:t>
            </a:r>
            <a:r>
              <a:rPr lang="fr-FR" b="1" spc="-5" dirty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des </a:t>
            </a:r>
            <a:r>
              <a:rPr lang="fr-FR" b="1" spc="-5" dirty="0" err="1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Outliers</a:t>
            </a:r>
            <a:endParaRPr lang="fr-FR" b="1" spc="-5" dirty="0" smtClean="0">
              <a:solidFill>
                <a:schemeClr val="bg1"/>
              </a:solidFill>
              <a:latin typeface="Trebuchet MS" panose="020B0603020202020204" pitchFamily="34" charset="0"/>
              <a:cs typeface="Arial"/>
            </a:endParaRPr>
          </a:p>
          <a:p>
            <a:pPr marL="428625" indent="-342900">
              <a:buAutoNum type="arabicParenR"/>
            </a:pPr>
            <a:r>
              <a:rPr lang="fr-FR" b="1" spc="-5" dirty="0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Suppression des variables fortement </a:t>
            </a:r>
            <a:r>
              <a:rPr lang="fr-FR" b="1" spc="-5" dirty="0" err="1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corréleés</a:t>
            </a:r>
            <a:endParaRPr lang="fr-FR" b="1" spc="-5" dirty="0" smtClean="0">
              <a:solidFill>
                <a:schemeClr val="bg1"/>
              </a:solidFill>
              <a:latin typeface="Trebuchet MS" panose="020B0603020202020204" pitchFamily="34" charset="0"/>
              <a:cs typeface="Arial"/>
            </a:endParaRPr>
          </a:p>
          <a:p>
            <a:pPr marL="428625" indent="-342900">
              <a:buAutoNum type="arabicParenR"/>
            </a:pPr>
            <a:r>
              <a:rPr lang="fr-FR" b="1" spc="-5" dirty="0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Jointure des tables</a:t>
            </a:r>
          </a:p>
          <a:p>
            <a:pPr marL="85725"/>
            <a:endParaRPr lang="fr-FR" dirty="0">
              <a:solidFill>
                <a:schemeClr val="bg1"/>
              </a:solidFill>
              <a:latin typeface="Trebuchet MS" panose="020B0603020202020204" pitchFamily="34" charset="0"/>
              <a:cs typeface="Arial"/>
            </a:endParaRPr>
          </a:p>
        </p:txBody>
      </p:sp>
      <p:sp>
        <p:nvSpPr>
          <p:cNvPr id="11" name="object 12"/>
          <p:cNvSpPr txBox="1">
            <a:spLocks/>
          </p:cNvSpPr>
          <p:nvPr/>
        </p:nvSpPr>
        <p:spPr>
          <a:xfrm>
            <a:off x="0" y="234683"/>
            <a:ext cx="12192000" cy="4067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b="1" dirty="0"/>
              <a:t>Jeux de données</a:t>
            </a:r>
            <a:r>
              <a:rPr lang="fr-FR" sz="2400" b="1" dirty="0">
                <a:cs typeface="Arial" pitchFamily="34" charset="0"/>
              </a:rPr>
              <a:t> </a:t>
            </a:r>
            <a:endParaRPr lang="ko-KR" altLang="en-US" sz="2400" b="1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50" y="757122"/>
            <a:ext cx="10693114" cy="265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4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mond 8">
            <a:extLst>
              <a:ext uri="{FF2B5EF4-FFF2-40B4-BE49-F238E27FC236}">
                <a16:creationId xmlns:a16="http://schemas.microsoft.com/office/drawing/2014/main" id="{D8BAB20E-1C8C-4F1B-8554-257E4EA25266}"/>
              </a:ext>
            </a:extLst>
          </p:cNvPr>
          <p:cNvSpPr/>
          <p:nvPr/>
        </p:nvSpPr>
        <p:spPr>
          <a:xfrm>
            <a:off x="11532345" y="6174504"/>
            <a:ext cx="493710" cy="497416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bject 12"/>
          <p:cNvSpPr txBox="1">
            <a:spLocks/>
          </p:cNvSpPr>
          <p:nvPr/>
        </p:nvSpPr>
        <p:spPr>
          <a:xfrm>
            <a:off x="232449" y="216860"/>
            <a:ext cx="11702782" cy="443711"/>
          </a:xfrm>
          <a:prstGeom prst="rect">
            <a:avLst/>
          </a:prstGeom>
          <a:solidFill>
            <a:srgbClr val="FFC530"/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2400" b="1" dirty="0" smtClean="0"/>
              <a:t>Démarche</a:t>
            </a:r>
            <a:endParaRPr lang="fr-FR" sz="2400" b="1" dirty="0"/>
          </a:p>
        </p:txBody>
      </p:sp>
      <p:sp>
        <p:nvSpPr>
          <p:cNvPr id="18" name="object 3"/>
          <p:cNvSpPr txBox="1"/>
          <p:nvPr/>
        </p:nvSpPr>
        <p:spPr>
          <a:xfrm>
            <a:off x="10499974" y="5124045"/>
            <a:ext cx="10604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90" dirty="0">
                <a:solidFill>
                  <a:srgbClr val="332533"/>
                </a:solidFill>
                <a:latin typeface="Roboto Lt"/>
                <a:cs typeface="Roboto Lt"/>
              </a:rPr>
              <a:t>7</a:t>
            </a:r>
            <a:endParaRPr sz="1300">
              <a:latin typeface="Roboto Lt"/>
              <a:cs typeface="Roboto Lt"/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1910558" y="2329599"/>
            <a:ext cx="1501140" cy="824865"/>
          </a:xfrm>
          <a:prstGeom prst="rect">
            <a:avLst/>
          </a:prstGeom>
          <a:solidFill>
            <a:srgbClr val="FFDE55"/>
          </a:solidFill>
        </p:spPr>
        <p:txBody>
          <a:bodyPr vert="horz" wrap="square" lIns="0" tIns="28575" rIns="0" bIns="0" rtlCol="0">
            <a:spAutoFit/>
          </a:bodyPr>
          <a:lstStyle/>
          <a:p>
            <a:pPr marL="351155" marR="345440" algn="ctr">
              <a:lnSpc>
                <a:spcPct val="101600"/>
              </a:lnSpc>
              <a:spcBef>
                <a:spcPts val="225"/>
              </a:spcBef>
            </a:pPr>
            <a:r>
              <a:rPr sz="1600" spc="-95" dirty="0">
                <a:solidFill>
                  <a:srgbClr val="051934"/>
                </a:solidFill>
                <a:latin typeface="Verdana"/>
                <a:cs typeface="Verdana"/>
              </a:rPr>
              <a:t>Données  </a:t>
            </a:r>
            <a:r>
              <a:rPr sz="1600" spc="-50" dirty="0">
                <a:solidFill>
                  <a:srgbClr val="051934"/>
                </a:solidFill>
                <a:latin typeface="Verdana"/>
                <a:cs typeface="Verdana"/>
              </a:rPr>
              <a:t>clients </a:t>
            </a:r>
            <a:r>
              <a:rPr sz="1600" spc="-45" dirty="0">
                <a:solidFill>
                  <a:srgbClr val="051934"/>
                </a:solidFill>
                <a:latin typeface="Verdana"/>
                <a:cs typeface="Verdana"/>
              </a:rPr>
              <a:t> </a:t>
            </a:r>
            <a:r>
              <a:rPr sz="1600" spc="-80" dirty="0">
                <a:solidFill>
                  <a:srgbClr val="051934"/>
                </a:solidFill>
                <a:latin typeface="Verdana"/>
                <a:cs typeface="Verdana"/>
              </a:rPr>
              <a:t>uniques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20" name="object 6"/>
          <p:cNvSpPr txBox="1"/>
          <p:nvPr/>
        </p:nvSpPr>
        <p:spPr>
          <a:xfrm>
            <a:off x="3801459" y="2329599"/>
            <a:ext cx="1579880" cy="824865"/>
          </a:xfrm>
          <a:prstGeom prst="rect">
            <a:avLst/>
          </a:prstGeom>
          <a:solidFill>
            <a:srgbClr val="FFC530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Times New Roman"/>
              <a:cs typeface="Times New Roman"/>
            </a:endParaRPr>
          </a:p>
          <a:p>
            <a:pPr marL="105410">
              <a:lnSpc>
                <a:spcPct val="100000"/>
              </a:lnSpc>
            </a:pPr>
            <a:r>
              <a:rPr sz="1500" spc="-30" dirty="0">
                <a:solidFill>
                  <a:srgbClr val="051934"/>
                </a:solidFill>
                <a:latin typeface="Verdana"/>
                <a:cs typeface="Verdana"/>
              </a:rPr>
              <a:t>Pre-processing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1" name="object 7"/>
          <p:cNvSpPr/>
          <p:nvPr/>
        </p:nvSpPr>
        <p:spPr>
          <a:xfrm>
            <a:off x="5661051" y="2354424"/>
            <a:ext cx="1501140" cy="824865"/>
          </a:xfrm>
          <a:custGeom>
            <a:avLst/>
            <a:gdLst/>
            <a:ahLst/>
            <a:cxnLst/>
            <a:rect l="l" t="t" r="r" b="b"/>
            <a:pathLst>
              <a:path w="1501139" h="824864">
                <a:moveTo>
                  <a:pt x="1500899" y="824399"/>
                </a:moveTo>
                <a:lnTo>
                  <a:pt x="0" y="824399"/>
                </a:lnTo>
                <a:lnTo>
                  <a:pt x="0" y="0"/>
                </a:lnTo>
                <a:lnTo>
                  <a:pt x="1500899" y="0"/>
                </a:lnTo>
                <a:lnTo>
                  <a:pt x="1500899" y="824399"/>
                </a:lnTo>
                <a:close/>
              </a:path>
            </a:pathLst>
          </a:custGeom>
          <a:solidFill>
            <a:srgbClr val="FFC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"/>
          <p:cNvSpPr txBox="1"/>
          <p:nvPr/>
        </p:nvSpPr>
        <p:spPr>
          <a:xfrm>
            <a:off x="5661051" y="2354424"/>
            <a:ext cx="1501140" cy="8248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600" spc="-65" dirty="0">
                <a:solidFill>
                  <a:srgbClr val="051934"/>
                </a:solidFill>
                <a:latin typeface="Verdana"/>
                <a:cs typeface="Verdana"/>
              </a:rPr>
              <a:t>Model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3" name="object 9"/>
          <p:cNvSpPr txBox="1"/>
          <p:nvPr/>
        </p:nvSpPr>
        <p:spPr>
          <a:xfrm>
            <a:off x="7441758" y="2339614"/>
            <a:ext cx="1501140" cy="824865"/>
          </a:xfrm>
          <a:prstGeom prst="rect">
            <a:avLst/>
          </a:prstGeom>
          <a:solidFill>
            <a:srgbClr val="FFC122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Times New Roman"/>
              <a:cs typeface="Times New Roman"/>
            </a:endParaRPr>
          </a:p>
          <a:p>
            <a:pPr marL="305435">
              <a:lnSpc>
                <a:spcPct val="100000"/>
              </a:lnSpc>
            </a:pPr>
            <a:r>
              <a:rPr sz="1500" spc="-50" dirty="0">
                <a:solidFill>
                  <a:srgbClr val="051934"/>
                </a:solidFill>
                <a:latin typeface="Verdana"/>
                <a:cs typeface="Verdana"/>
              </a:rPr>
              <a:t>Validation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24" name="object 10"/>
          <p:cNvGrpSpPr/>
          <p:nvPr/>
        </p:nvGrpSpPr>
        <p:grpSpPr>
          <a:xfrm>
            <a:off x="2646721" y="2077186"/>
            <a:ext cx="6001385" cy="1438275"/>
            <a:chOff x="993412" y="1613662"/>
            <a:chExt cx="6001385" cy="1438275"/>
          </a:xfrm>
        </p:grpSpPr>
        <p:sp>
          <p:nvSpPr>
            <p:cNvPr id="25" name="object 11"/>
            <p:cNvSpPr/>
            <p:nvPr/>
          </p:nvSpPr>
          <p:spPr>
            <a:xfrm>
              <a:off x="1007700" y="1627949"/>
              <a:ext cx="1798955" cy="238125"/>
            </a:xfrm>
            <a:custGeom>
              <a:avLst/>
              <a:gdLst/>
              <a:ahLst/>
              <a:cxnLst/>
              <a:rect l="l" t="t" r="r" b="b"/>
              <a:pathLst>
                <a:path w="1798955" h="238125">
                  <a:moveTo>
                    <a:pt x="0" y="238124"/>
                  </a:moveTo>
                  <a:lnTo>
                    <a:pt x="25695" y="189715"/>
                  </a:lnTo>
                  <a:lnTo>
                    <a:pt x="69110" y="158334"/>
                  </a:lnTo>
                  <a:lnTo>
                    <a:pt x="131015" y="128294"/>
                  </a:lnTo>
                  <a:lnTo>
                    <a:pt x="168221" y="113944"/>
                  </a:lnTo>
                  <a:lnTo>
                    <a:pt x="209234" y="100132"/>
                  </a:lnTo>
                  <a:lnTo>
                    <a:pt x="253782" y="86923"/>
                  </a:lnTo>
                  <a:lnTo>
                    <a:pt x="301593" y="74385"/>
                  </a:lnTo>
                  <a:lnTo>
                    <a:pt x="352395" y="62586"/>
                  </a:lnTo>
                  <a:lnTo>
                    <a:pt x="405916" y="51593"/>
                  </a:lnTo>
                  <a:lnTo>
                    <a:pt x="461884" y="41473"/>
                  </a:lnTo>
                  <a:lnTo>
                    <a:pt x="520028" y="32292"/>
                  </a:lnTo>
                  <a:lnTo>
                    <a:pt x="580075" y="24119"/>
                  </a:lnTo>
                  <a:lnTo>
                    <a:pt x="641753" y="17021"/>
                  </a:lnTo>
                  <a:lnTo>
                    <a:pt x="704791" y="11064"/>
                  </a:lnTo>
                  <a:lnTo>
                    <a:pt x="768916" y="6317"/>
                  </a:lnTo>
                  <a:lnTo>
                    <a:pt x="833857" y="2845"/>
                  </a:lnTo>
                  <a:lnTo>
                    <a:pt x="899343" y="717"/>
                  </a:lnTo>
                  <a:lnTo>
                    <a:pt x="965099" y="0"/>
                  </a:lnTo>
                  <a:lnTo>
                    <a:pt x="1020751" y="530"/>
                  </a:lnTo>
                  <a:lnTo>
                    <a:pt x="1076238" y="2079"/>
                  </a:lnTo>
                  <a:lnTo>
                    <a:pt x="1131395" y="4604"/>
                  </a:lnTo>
                  <a:lnTo>
                    <a:pt x="1186058" y="8065"/>
                  </a:lnTo>
                  <a:lnTo>
                    <a:pt x="1240062" y="12422"/>
                  </a:lnTo>
                  <a:lnTo>
                    <a:pt x="1293242" y="17633"/>
                  </a:lnTo>
                  <a:lnTo>
                    <a:pt x="1345434" y="23659"/>
                  </a:lnTo>
                  <a:lnTo>
                    <a:pt x="1396473" y="30457"/>
                  </a:lnTo>
                  <a:lnTo>
                    <a:pt x="1446194" y="37989"/>
                  </a:lnTo>
                  <a:lnTo>
                    <a:pt x="1494433" y="46213"/>
                  </a:lnTo>
                  <a:lnTo>
                    <a:pt x="1541024" y="55088"/>
                  </a:lnTo>
                  <a:lnTo>
                    <a:pt x="1585803" y="64573"/>
                  </a:lnTo>
                  <a:lnTo>
                    <a:pt x="1628606" y="74629"/>
                  </a:lnTo>
                  <a:lnTo>
                    <a:pt x="1693519" y="92081"/>
                  </a:lnTo>
                  <a:lnTo>
                    <a:pt x="1752070" y="110756"/>
                  </a:lnTo>
                  <a:lnTo>
                    <a:pt x="1791384" y="125460"/>
                  </a:lnTo>
                  <a:lnTo>
                    <a:pt x="1797529" y="127963"/>
                  </a:lnTo>
                  <a:lnTo>
                    <a:pt x="1798861" y="128519"/>
                  </a:lnTo>
                </a:path>
              </a:pathLst>
            </a:custGeom>
            <a:ln w="28574">
              <a:solidFill>
                <a:srgbClr val="F7C3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1935" y="1706026"/>
              <a:ext cx="158251" cy="148084"/>
            </a:xfrm>
            <a:prstGeom prst="rect">
              <a:avLst/>
            </a:prstGeom>
          </p:spPr>
        </p:pic>
        <p:sp>
          <p:nvSpPr>
            <p:cNvPr id="27" name="object 13"/>
            <p:cNvSpPr/>
            <p:nvPr/>
          </p:nvSpPr>
          <p:spPr>
            <a:xfrm>
              <a:off x="2938050" y="1627950"/>
              <a:ext cx="1697989" cy="238125"/>
            </a:xfrm>
            <a:custGeom>
              <a:avLst/>
              <a:gdLst/>
              <a:ahLst/>
              <a:cxnLst/>
              <a:rect l="l" t="t" r="r" b="b"/>
              <a:pathLst>
                <a:path w="1697989" h="238125">
                  <a:moveTo>
                    <a:pt x="0" y="238124"/>
                  </a:moveTo>
                  <a:lnTo>
                    <a:pt x="26532" y="187281"/>
                  </a:lnTo>
                  <a:lnTo>
                    <a:pt x="71243" y="154284"/>
                  </a:lnTo>
                  <a:lnTo>
                    <a:pt x="134822" y="122780"/>
                  </a:lnTo>
                  <a:lnTo>
                    <a:pt x="172949" y="107797"/>
                  </a:lnTo>
                  <a:lnTo>
                    <a:pt x="214909" y="93436"/>
                  </a:lnTo>
                  <a:lnTo>
                    <a:pt x="260407" y="79782"/>
                  </a:lnTo>
                  <a:lnTo>
                    <a:pt x="309147" y="66918"/>
                  </a:lnTo>
                  <a:lnTo>
                    <a:pt x="360836" y="54926"/>
                  </a:lnTo>
                  <a:lnTo>
                    <a:pt x="415177" y="43891"/>
                  </a:lnTo>
                  <a:lnTo>
                    <a:pt x="471877" y="33894"/>
                  </a:lnTo>
                  <a:lnTo>
                    <a:pt x="530641" y="25020"/>
                  </a:lnTo>
                  <a:lnTo>
                    <a:pt x="591173" y="17351"/>
                  </a:lnTo>
                  <a:lnTo>
                    <a:pt x="653180" y="10970"/>
                  </a:lnTo>
                  <a:lnTo>
                    <a:pt x="716365" y="5962"/>
                  </a:lnTo>
                  <a:lnTo>
                    <a:pt x="780435" y="2408"/>
                  </a:lnTo>
                  <a:lnTo>
                    <a:pt x="845095" y="393"/>
                  </a:lnTo>
                  <a:lnTo>
                    <a:pt x="910049" y="0"/>
                  </a:lnTo>
                  <a:lnTo>
                    <a:pt x="966895" y="1032"/>
                  </a:lnTo>
                  <a:lnTo>
                    <a:pt x="1023542" y="3317"/>
                  </a:lnTo>
                  <a:lnTo>
                    <a:pt x="1079795" y="6801"/>
                  </a:lnTo>
                  <a:lnTo>
                    <a:pt x="1135455" y="11431"/>
                  </a:lnTo>
                  <a:lnTo>
                    <a:pt x="1190326" y="17154"/>
                  </a:lnTo>
                  <a:lnTo>
                    <a:pt x="1244208" y="23916"/>
                  </a:lnTo>
                  <a:lnTo>
                    <a:pt x="1296906" y="31666"/>
                  </a:lnTo>
                  <a:lnTo>
                    <a:pt x="1348222" y="40349"/>
                  </a:lnTo>
                  <a:lnTo>
                    <a:pt x="1397957" y="49914"/>
                  </a:lnTo>
                  <a:lnTo>
                    <a:pt x="1445915" y="60306"/>
                  </a:lnTo>
                  <a:lnTo>
                    <a:pt x="1491898" y="71473"/>
                  </a:lnTo>
                  <a:lnTo>
                    <a:pt x="1535709" y="83362"/>
                  </a:lnTo>
                  <a:lnTo>
                    <a:pt x="1596920" y="102432"/>
                  </a:lnTo>
                  <a:lnTo>
                    <a:pt x="1652131" y="122829"/>
                  </a:lnTo>
                  <a:lnTo>
                    <a:pt x="1689202" y="138888"/>
                  </a:lnTo>
                  <a:lnTo>
                    <a:pt x="1694997" y="141622"/>
                  </a:lnTo>
                  <a:lnTo>
                    <a:pt x="1697725" y="142943"/>
                  </a:lnTo>
                </a:path>
              </a:pathLst>
            </a:custGeom>
            <a:ln w="28574">
              <a:solidFill>
                <a:srgbClr val="F7C3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8430" y="1722917"/>
              <a:ext cx="154190" cy="153086"/>
            </a:xfrm>
            <a:prstGeom prst="rect">
              <a:avLst/>
            </a:prstGeom>
          </p:spPr>
        </p:pic>
        <p:sp>
          <p:nvSpPr>
            <p:cNvPr id="29" name="object 15"/>
            <p:cNvSpPr/>
            <p:nvPr/>
          </p:nvSpPr>
          <p:spPr>
            <a:xfrm>
              <a:off x="4758192" y="1637965"/>
              <a:ext cx="1652905" cy="253365"/>
            </a:xfrm>
            <a:custGeom>
              <a:avLst/>
              <a:gdLst/>
              <a:ahLst/>
              <a:cxnLst/>
              <a:rect l="l" t="t" r="r" b="b"/>
              <a:pathLst>
                <a:path w="1652904" h="253364">
                  <a:moveTo>
                    <a:pt x="0" y="252934"/>
                  </a:moveTo>
                  <a:lnTo>
                    <a:pt x="12910" y="215170"/>
                  </a:lnTo>
                  <a:lnTo>
                    <a:pt x="49862" y="178242"/>
                  </a:lnTo>
                  <a:lnTo>
                    <a:pt x="108183" y="142875"/>
                  </a:lnTo>
                  <a:lnTo>
                    <a:pt x="144523" y="126005"/>
                  </a:lnTo>
                  <a:lnTo>
                    <a:pt x="185203" y="109796"/>
                  </a:lnTo>
                  <a:lnTo>
                    <a:pt x="229890" y="94342"/>
                  </a:lnTo>
                  <a:lnTo>
                    <a:pt x="278249" y="79731"/>
                  </a:lnTo>
                  <a:lnTo>
                    <a:pt x="329948" y="66054"/>
                  </a:lnTo>
                  <a:lnTo>
                    <a:pt x="384652" y="53404"/>
                  </a:lnTo>
                  <a:lnTo>
                    <a:pt x="442027" y="41869"/>
                  </a:lnTo>
                  <a:lnTo>
                    <a:pt x="501740" y="31541"/>
                  </a:lnTo>
                  <a:lnTo>
                    <a:pt x="563456" y="22511"/>
                  </a:lnTo>
                  <a:lnTo>
                    <a:pt x="626841" y="14869"/>
                  </a:lnTo>
                  <a:lnTo>
                    <a:pt x="691562" y="8707"/>
                  </a:lnTo>
                  <a:lnTo>
                    <a:pt x="757285" y="4114"/>
                  </a:lnTo>
                  <a:lnTo>
                    <a:pt x="823675" y="1181"/>
                  </a:lnTo>
                  <a:lnTo>
                    <a:pt x="890399" y="0"/>
                  </a:lnTo>
                  <a:lnTo>
                    <a:pt x="946017" y="400"/>
                  </a:lnTo>
                  <a:lnTo>
                    <a:pt x="1001442" y="2026"/>
                  </a:lnTo>
                  <a:lnTo>
                    <a:pt x="1056480" y="4823"/>
                  </a:lnTo>
                  <a:lnTo>
                    <a:pt x="1110938" y="8736"/>
                  </a:lnTo>
                  <a:lnTo>
                    <a:pt x="1164624" y="13713"/>
                  </a:lnTo>
                  <a:lnTo>
                    <a:pt x="1217343" y="19698"/>
                  </a:lnTo>
                  <a:lnTo>
                    <a:pt x="1268903" y="26637"/>
                  </a:lnTo>
                  <a:lnTo>
                    <a:pt x="1319111" y="34477"/>
                  </a:lnTo>
                  <a:lnTo>
                    <a:pt x="1367772" y="43163"/>
                  </a:lnTo>
                  <a:lnTo>
                    <a:pt x="1414695" y="52642"/>
                  </a:lnTo>
                  <a:lnTo>
                    <a:pt x="1459685" y="62858"/>
                  </a:lnTo>
                  <a:lnTo>
                    <a:pt x="1502549" y="73759"/>
                  </a:lnTo>
                  <a:lnTo>
                    <a:pt x="1562438" y="91274"/>
                  </a:lnTo>
                  <a:lnTo>
                    <a:pt x="1616458" y="110024"/>
                  </a:lnTo>
                  <a:lnTo>
                    <a:pt x="1646950" y="122289"/>
                  </a:lnTo>
                  <a:lnTo>
                    <a:pt x="1652382" y="124638"/>
                  </a:lnTo>
                </a:path>
              </a:pathLst>
            </a:custGeom>
            <a:ln w="28574">
              <a:solidFill>
                <a:srgbClr val="F7C3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5015" y="1712964"/>
              <a:ext cx="156974" cy="149845"/>
            </a:xfrm>
            <a:prstGeom prst="rect">
              <a:avLst/>
            </a:prstGeom>
          </p:spPr>
        </p:pic>
        <p:sp>
          <p:nvSpPr>
            <p:cNvPr id="31" name="object 17"/>
            <p:cNvSpPr/>
            <p:nvPr/>
          </p:nvSpPr>
          <p:spPr>
            <a:xfrm>
              <a:off x="3026027" y="2690474"/>
              <a:ext cx="1837055" cy="235585"/>
            </a:xfrm>
            <a:custGeom>
              <a:avLst/>
              <a:gdLst/>
              <a:ahLst/>
              <a:cxnLst/>
              <a:rect l="l" t="t" r="r" b="b"/>
              <a:pathLst>
                <a:path w="1837054" h="235585">
                  <a:moveTo>
                    <a:pt x="1836615" y="0"/>
                  </a:moveTo>
                  <a:lnTo>
                    <a:pt x="1810392" y="47797"/>
                  </a:lnTo>
                  <a:lnTo>
                    <a:pt x="1766086" y="78775"/>
                  </a:lnTo>
                  <a:lnTo>
                    <a:pt x="1702911" y="108427"/>
                  </a:lnTo>
                  <a:lnTo>
                    <a:pt x="1664942" y="122591"/>
                  </a:lnTo>
                  <a:lnTo>
                    <a:pt x="1623087" y="136224"/>
                  </a:lnTo>
                  <a:lnTo>
                    <a:pt x="1577625" y="149262"/>
                  </a:lnTo>
                  <a:lnTo>
                    <a:pt x="1528833" y="161637"/>
                  </a:lnTo>
                  <a:lnTo>
                    <a:pt x="1476989" y="173284"/>
                  </a:lnTo>
                  <a:lnTo>
                    <a:pt x="1422370" y="184137"/>
                  </a:lnTo>
                  <a:lnTo>
                    <a:pt x="1365254" y="194129"/>
                  </a:lnTo>
                  <a:lnTo>
                    <a:pt x="1305918" y="203194"/>
                  </a:lnTo>
                  <a:lnTo>
                    <a:pt x="1244639" y="211266"/>
                  </a:lnTo>
                  <a:lnTo>
                    <a:pt x="1181695" y="218280"/>
                  </a:lnTo>
                  <a:lnTo>
                    <a:pt x="1117364" y="224168"/>
                  </a:lnTo>
                  <a:lnTo>
                    <a:pt x="1051923" y="228866"/>
                  </a:lnTo>
                  <a:lnTo>
                    <a:pt x="985649" y="232306"/>
                  </a:lnTo>
                  <a:lnTo>
                    <a:pt x="918821" y="234422"/>
                  </a:lnTo>
                  <a:lnTo>
                    <a:pt x="851715" y="235149"/>
                  </a:lnTo>
                  <a:lnTo>
                    <a:pt x="794922" y="234644"/>
                  </a:lnTo>
                  <a:lnTo>
                    <a:pt x="738297" y="233136"/>
                  </a:lnTo>
                  <a:lnTo>
                    <a:pt x="682008" y="230666"/>
                  </a:lnTo>
                  <a:lnTo>
                    <a:pt x="626223" y="227274"/>
                  </a:lnTo>
                  <a:lnTo>
                    <a:pt x="571111" y="223001"/>
                  </a:lnTo>
                  <a:lnTo>
                    <a:pt x="516840" y="217885"/>
                  </a:lnTo>
                  <a:lnTo>
                    <a:pt x="463577" y="211968"/>
                  </a:lnTo>
                  <a:lnTo>
                    <a:pt x="411491" y="205290"/>
                  </a:lnTo>
                  <a:lnTo>
                    <a:pt x="360750" y="197890"/>
                  </a:lnTo>
                  <a:lnTo>
                    <a:pt x="311522" y="189810"/>
                  </a:lnTo>
                  <a:lnTo>
                    <a:pt x="263974" y="181088"/>
                  </a:lnTo>
                  <a:lnTo>
                    <a:pt x="218277" y="171765"/>
                  </a:lnTo>
                  <a:lnTo>
                    <a:pt x="174596" y="161881"/>
                  </a:lnTo>
                  <a:lnTo>
                    <a:pt x="108351" y="144727"/>
                  </a:lnTo>
                  <a:lnTo>
                    <a:pt x="48598" y="126369"/>
                  </a:lnTo>
                  <a:lnTo>
                    <a:pt x="12699" y="113551"/>
                  </a:lnTo>
                  <a:lnTo>
                    <a:pt x="8478" y="111915"/>
                  </a:lnTo>
                  <a:lnTo>
                    <a:pt x="6367" y="111097"/>
                  </a:lnTo>
                  <a:lnTo>
                    <a:pt x="4277" y="110277"/>
                  </a:lnTo>
                  <a:lnTo>
                    <a:pt x="2207" y="109455"/>
                  </a:lnTo>
                  <a:lnTo>
                    <a:pt x="0" y="108567"/>
                  </a:lnTo>
                </a:path>
              </a:pathLst>
            </a:custGeom>
            <a:ln w="28574">
              <a:solidFill>
                <a:srgbClr val="F7C3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1005" y="2703093"/>
              <a:ext cx="159031" cy="146900"/>
            </a:xfrm>
            <a:prstGeom prst="rect">
              <a:avLst/>
            </a:prstGeom>
          </p:spPr>
        </p:pic>
        <p:sp>
          <p:nvSpPr>
            <p:cNvPr id="33" name="object 19"/>
            <p:cNvSpPr/>
            <p:nvPr/>
          </p:nvSpPr>
          <p:spPr>
            <a:xfrm>
              <a:off x="3035574" y="2739524"/>
              <a:ext cx="3940175" cy="293370"/>
            </a:xfrm>
            <a:custGeom>
              <a:avLst/>
              <a:gdLst/>
              <a:ahLst/>
              <a:cxnLst/>
              <a:rect l="l" t="t" r="r" b="b"/>
              <a:pathLst>
                <a:path w="3940175" h="293369">
                  <a:moveTo>
                    <a:pt x="3939599" y="0"/>
                  </a:moveTo>
                  <a:lnTo>
                    <a:pt x="3913650" y="41764"/>
                  </a:lnTo>
                  <a:lnTo>
                    <a:pt x="3862084" y="72628"/>
                  </a:lnTo>
                  <a:lnTo>
                    <a:pt x="3813615" y="92808"/>
                  </a:lnTo>
                  <a:lnTo>
                    <a:pt x="3754618" y="112559"/>
                  </a:lnTo>
                  <a:lnTo>
                    <a:pt x="3685730" y="131788"/>
                  </a:lnTo>
                  <a:lnTo>
                    <a:pt x="3647777" y="141177"/>
                  </a:lnTo>
                  <a:lnTo>
                    <a:pt x="3607590" y="150400"/>
                  </a:lnTo>
                  <a:lnTo>
                    <a:pt x="3565250" y="159444"/>
                  </a:lnTo>
                  <a:lnTo>
                    <a:pt x="3520836" y="168299"/>
                  </a:lnTo>
                  <a:lnTo>
                    <a:pt x="3474428" y="176952"/>
                  </a:lnTo>
                  <a:lnTo>
                    <a:pt x="3426105" y="185391"/>
                  </a:lnTo>
                  <a:lnTo>
                    <a:pt x="3375948" y="193605"/>
                  </a:lnTo>
                  <a:lnTo>
                    <a:pt x="3324037" y="201581"/>
                  </a:lnTo>
                  <a:lnTo>
                    <a:pt x="3270450" y="209308"/>
                  </a:lnTo>
                  <a:lnTo>
                    <a:pt x="3215268" y="216774"/>
                  </a:lnTo>
                  <a:lnTo>
                    <a:pt x="3158571" y="223967"/>
                  </a:lnTo>
                  <a:lnTo>
                    <a:pt x="3100438" y="230875"/>
                  </a:lnTo>
                  <a:lnTo>
                    <a:pt x="3040948" y="237486"/>
                  </a:lnTo>
                  <a:lnTo>
                    <a:pt x="2980183" y="243789"/>
                  </a:lnTo>
                  <a:lnTo>
                    <a:pt x="2918221" y="249772"/>
                  </a:lnTo>
                  <a:lnTo>
                    <a:pt x="2855143" y="255422"/>
                  </a:lnTo>
                  <a:lnTo>
                    <a:pt x="2791028" y="260728"/>
                  </a:lnTo>
                  <a:lnTo>
                    <a:pt x="2725955" y="265679"/>
                  </a:lnTo>
                  <a:lnTo>
                    <a:pt x="2660006" y="270261"/>
                  </a:lnTo>
                  <a:lnTo>
                    <a:pt x="2593258" y="274464"/>
                  </a:lnTo>
                  <a:lnTo>
                    <a:pt x="2525793" y="278276"/>
                  </a:lnTo>
                  <a:lnTo>
                    <a:pt x="2457690" y="281684"/>
                  </a:lnTo>
                  <a:lnTo>
                    <a:pt x="2389028" y="284676"/>
                  </a:lnTo>
                  <a:lnTo>
                    <a:pt x="2319888" y="287242"/>
                  </a:lnTo>
                  <a:lnTo>
                    <a:pt x="2250348" y="289369"/>
                  </a:lnTo>
                  <a:lnTo>
                    <a:pt x="2180490" y="291045"/>
                  </a:lnTo>
                  <a:lnTo>
                    <a:pt x="2110393" y="292258"/>
                  </a:lnTo>
                  <a:lnTo>
                    <a:pt x="2040136" y="292997"/>
                  </a:lnTo>
                  <a:lnTo>
                    <a:pt x="1969799" y="293249"/>
                  </a:lnTo>
                  <a:lnTo>
                    <a:pt x="1899463" y="293008"/>
                  </a:lnTo>
                  <a:lnTo>
                    <a:pt x="1829206" y="292280"/>
                  </a:lnTo>
                  <a:lnTo>
                    <a:pt x="1759108" y="291077"/>
                  </a:lnTo>
                  <a:lnTo>
                    <a:pt x="1689250" y="289412"/>
                  </a:lnTo>
                  <a:lnTo>
                    <a:pt x="1619711" y="287296"/>
                  </a:lnTo>
                  <a:lnTo>
                    <a:pt x="1550571" y="284741"/>
                  </a:lnTo>
                  <a:lnTo>
                    <a:pt x="1481909" y="281759"/>
                  </a:lnTo>
                  <a:lnTo>
                    <a:pt x="1413806" y="278362"/>
                  </a:lnTo>
                  <a:lnTo>
                    <a:pt x="1346340" y="274562"/>
                  </a:lnTo>
                  <a:lnTo>
                    <a:pt x="1279593" y="270370"/>
                  </a:lnTo>
                  <a:lnTo>
                    <a:pt x="1213643" y="265799"/>
                  </a:lnTo>
                  <a:lnTo>
                    <a:pt x="1148571" y="260860"/>
                  </a:lnTo>
                  <a:lnTo>
                    <a:pt x="1084455" y="255566"/>
                  </a:lnTo>
                  <a:lnTo>
                    <a:pt x="1021377" y="249927"/>
                  </a:lnTo>
                  <a:lnTo>
                    <a:pt x="959415" y="243957"/>
                  </a:lnTo>
                  <a:lnTo>
                    <a:pt x="898650" y="237666"/>
                  </a:lnTo>
                  <a:lnTo>
                    <a:pt x="839161" y="231067"/>
                  </a:lnTo>
                  <a:lnTo>
                    <a:pt x="781028" y="224171"/>
                  </a:lnTo>
                  <a:lnTo>
                    <a:pt x="724331" y="216991"/>
                  </a:lnTo>
                  <a:lnTo>
                    <a:pt x="669149" y="209538"/>
                  </a:lnTo>
                  <a:lnTo>
                    <a:pt x="615562" y="201824"/>
                  </a:lnTo>
                  <a:lnTo>
                    <a:pt x="563650" y="193862"/>
                  </a:lnTo>
                  <a:lnTo>
                    <a:pt x="513493" y="185662"/>
                  </a:lnTo>
                  <a:lnTo>
                    <a:pt x="465171" y="177237"/>
                  </a:lnTo>
                  <a:lnTo>
                    <a:pt x="418763" y="168599"/>
                  </a:lnTo>
                  <a:lnTo>
                    <a:pt x="374349" y="159759"/>
                  </a:lnTo>
                  <a:lnTo>
                    <a:pt x="332008" y="150729"/>
                  </a:lnTo>
                  <a:lnTo>
                    <a:pt x="291822" y="141522"/>
                  </a:lnTo>
                  <a:lnTo>
                    <a:pt x="253868" y="132148"/>
                  </a:lnTo>
                  <a:lnTo>
                    <a:pt x="184981" y="112952"/>
                  </a:lnTo>
                  <a:lnTo>
                    <a:pt x="125983" y="93234"/>
                  </a:lnTo>
                  <a:lnTo>
                    <a:pt x="77515" y="73090"/>
                  </a:lnTo>
                  <a:lnTo>
                    <a:pt x="40213" y="52614"/>
                  </a:lnTo>
                  <a:lnTo>
                    <a:pt x="6593" y="21488"/>
                  </a:lnTo>
                  <a:lnTo>
                    <a:pt x="1661" y="11049"/>
                  </a:lnTo>
                  <a:lnTo>
                    <a:pt x="0" y="599"/>
                  </a:lnTo>
                </a:path>
              </a:pathLst>
            </a:custGeom>
            <a:ln w="38099">
              <a:solidFill>
                <a:srgbClr val="EDC1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20"/>
          <p:cNvSpPr txBox="1"/>
          <p:nvPr/>
        </p:nvSpPr>
        <p:spPr>
          <a:xfrm>
            <a:off x="1823858" y="3550023"/>
            <a:ext cx="1661160" cy="1841466"/>
          </a:xfrm>
          <a:prstGeom prst="rect">
            <a:avLst/>
          </a:prstGeom>
          <a:solidFill>
            <a:srgbClr val="F3F3F3"/>
          </a:solidFill>
          <a:ln w="9524">
            <a:solidFill>
              <a:srgbClr val="00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85725" marR="118110">
              <a:lnSpc>
                <a:spcPct val="102299"/>
              </a:lnSpc>
              <a:spcBef>
                <a:spcPts val="600"/>
              </a:spcBef>
            </a:pPr>
            <a:r>
              <a:rPr sz="1100" b="1" spc="-30" dirty="0" smtClean="0">
                <a:solidFill>
                  <a:srgbClr val="051934"/>
                </a:solidFill>
                <a:latin typeface="Tahoma"/>
                <a:cs typeface="Tahoma"/>
              </a:rPr>
              <a:t>Jointure </a:t>
            </a:r>
            <a:r>
              <a:rPr sz="1100" spc="35" dirty="0">
                <a:solidFill>
                  <a:srgbClr val="051934"/>
                </a:solidFill>
                <a:latin typeface="Microsoft Sans Serif"/>
                <a:cs typeface="Microsoft Sans Serif"/>
              </a:rPr>
              <a:t>et </a:t>
            </a:r>
            <a:r>
              <a:rPr sz="1100" spc="40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1100" b="1" spc="-10" dirty="0">
                <a:solidFill>
                  <a:srgbClr val="051934"/>
                </a:solidFill>
                <a:latin typeface="Tahoma"/>
                <a:cs typeface="Tahoma"/>
              </a:rPr>
              <a:t>agrégation</a:t>
            </a:r>
            <a:r>
              <a:rPr sz="1100" b="1" spc="-45" dirty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spc="5" dirty="0">
                <a:solidFill>
                  <a:srgbClr val="051934"/>
                </a:solidFill>
                <a:latin typeface="Microsoft Sans Serif"/>
                <a:cs typeface="Microsoft Sans Serif"/>
              </a:rPr>
              <a:t>de</a:t>
            </a:r>
            <a:r>
              <a:rPr sz="1100" spc="10" dirty="0">
                <a:solidFill>
                  <a:srgbClr val="051934"/>
                </a:solidFill>
                <a:latin typeface="Microsoft Sans Serif"/>
                <a:cs typeface="Microsoft Sans Serif"/>
              </a:rPr>
              <a:t>s</a:t>
            </a:r>
            <a:r>
              <a:rPr sz="1100" spc="-10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051934"/>
                </a:solidFill>
                <a:latin typeface="Microsoft Sans Serif"/>
                <a:cs typeface="Microsoft Sans Serif"/>
              </a:rPr>
              <a:t>tables  </a:t>
            </a:r>
            <a:r>
              <a:rPr sz="1100" spc="45" dirty="0">
                <a:solidFill>
                  <a:srgbClr val="051934"/>
                </a:solidFill>
                <a:latin typeface="Microsoft Sans Serif"/>
                <a:cs typeface="Microsoft Sans Serif"/>
              </a:rPr>
              <a:t>par</a:t>
            </a:r>
            <a:r>
              <a:rPr sz="1100" spc="-20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1100" spc="25" dirty="0">
                <a:solidFill>
                  <a:srgbClr val="051934"/>
                </a:solidFill>
                <a:latin typeface="Microsoft Sans Serif"/>
                <a:cs typeface="Microsoft Sans Serif"/>
              </a:rPr>
              <a:t>client</a:t>
            </a:r>
            <a:r>
              <a:rPr sz="1100" spc="-15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1100" spc="40" dirty="0">
                <a:solidFill>
                  <a:srgbClr val="051934"/>
                </a:solidFill>
                <a:latin typeface="Microsoft Sans Serif"/>
                <a:cs typeface="Microsoft Sans Serif"/>
              </a:rPr>
              <a:t>unique</a:t>
            </a:r>
            <a:endParaRPr sz="11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 dirty="0">
              <a:latin typeface="Microsoft Sans Serif"/>
              <a:cs typeface="Microsoft Sans Serif"/>
            </a:endParaRPr>
          </a:p>
          <a:p>
            <a:pPr marL="85725">
              <a:lnSpc>
                <a:spcPct val="100000"/>
              </a:lnSpc>
            </a:pPr>
            <a:r>
              <a:rPr sz="1000" b="1" spc="-5" dirty="0" smtClean="0">
                <a:solidFill>
                  <a:srgbClr val="051934"/>
                </a:solidFill>
                <a:latin typeface="Tahoma"/>
                <a:cs typeface="Tahoma"/>
              </a:rPr>
              <a:t>Feature</a:t>
            </a:r>
            <a:r>
              <a:rPr sz="1000" b="1" dirty="0" smtClean="0">
                <a:solidFill>
                  <a:srgbClr val="051934"/>
                </a:solidFill>
                <a:latin typeface="Tahoma"/>
                <a:cs typeface="Tahoma"/>
              </a:rPr>
              <a:t>s</a:t>
            </a:r>
            <a:r>
              <a:rPr sz="1000" b="1" spc="-40" dirty="0" smtClean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000" b="1" spc="-15" dirty="0">
                <a:solidFill>
                  <a:srgbClr val="051934"/>
                </a:solidFill>
                <a:latin typeface="Tahoma"/>
                <a:cs typeface="Tahoma"/>
              </a:rPr>
              <a:t>engineering</a:t>
            </a:r>
            <a:endParaRPr sz="1000" dirty="0">
              <a:latin typeface="Tahoma"/>
              <a:cs typeface="Tahoma"/>
            </a:endParaRPr>
          </a:p>
          <a:p>
            <a:pPr marL="85725">
              <a:lnSpc>
                <a:spcPct val="100000"/>
              </a:lnSpc>
              <a:spcBef>
                <a:spcPts val="1230"/>
              </a:spcBef>
            </a:pPr>
            <a:r>
              <a:rPr lang="fr-FR" sz="1100" spc="-10" dirty="0">
                <a:solidFill>
                  <a:srgbClr val="051934"/>
                </a:solidFill>
                <a:latin typeface="Microsoft Sans Serif"/>
                <a:cs typeface="Microsoft Sans Serif"/>
              </a:rPr>
              <a:t>A</a:t>
            </a:r>
            <a:r>
              <a:rPr sz="1000" b="1" spc="-10" dirty="0" err="1" smtClean="0">
                <a:solidFill>
                  <a:srgbClr val="051934"/>
                </a:solidFill>
                <a:latin typeface="Tahoma"/>
                <a:cs typeface="Tahoma"/>
              </a:rPr>
              <a:t>nalyse</a:t>
            </a:r>
            <a:r>
              <a:rPr sz="1000" b="1" spc="-55" dirty="0" smtClean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000" b="1" spc="-5" dirty="0" err="1" smtClean="0">
                <a:solidFill>
                  <a:srgbClr val="051934"/>
                </a:solidFill>
                <a:latin typeface="Tahoma"/>
                <a:cs typeface="Tahoma"/>
              </a:rPr>
              <a:t>exploratoire</a:t>
            </a:r>
            <a:endParaRPr lang="fr-FR" sz="1000" b="1" spc="-5" dirty="0" smtClean="0">
              <a:solidFill>
                <a:srgbClr val="051934"/>
              </a:solidFill>
              <a:latin typeface="Tahoma"/>
              <a:cs typeface="Tahoma"/>
            </a:endParaRPr>
          </a:p>
          <a:p>
            <a:pPr marL="85725">
              <a:lnSpc>
                <a:spcPct val="100000"/>
              </a:lnSpc>
              <a:spcBef>
                <a:spcPts val="1230"/>
              </a:spcBef>
            </a:pPr>
            <a:endParaRPr lang="fr-FR" sz="1000" dirty="0">
              <a:latin typeface="Tahoma"/>
              <a:cs typeface="Tahoma"/>
            </a:endParaRPr>
          </a:p>
          <a:p>
            <a:pPr marL="85725">
              <a:lnSpc>
                <a:spcPct val="100000"/>
              </a:lnSpc>
              <a:spcBef>
                <a:spcPts val="1230"/>
              </a:spcBef>
            </a:pPr>
            <a:endParaRPr lang="fr-FR" sz="800" b="1" spc="-5" dirty="0" smtClean="0">
              <a:solidFill>
                <a:srgbClr val="051934"/>
              </a:solidFill>
              <a:latin typeface="Tahoma"/>
              <a:cs typeface="Tahoma"/>
            </a:endParaRPr>
          </a:p>
        </p:txBody>
      </p:sp>
      <p:sp>
        <p:nvSpPr>
          <p:cNvPr id="35" name="object 21"/>
          <p:cNvSpPr txBox="1"/>
          <p:nvPr/>
        </p:nvSpPr>
        <p:spPr>
          <a:xfrm>
            <a:off x="3761758" y="3545349"/>
            <a:ext cx="1543685" cy="1817870"/>
          </a:xfrm>
          <a:prstGeom prst="rect">
            <a:avLst/>
          </a:prstGeom>
          <a:solidFill>
            <a:srgbClr val="F3F3F3"/>
          </a:solidFill>
          <a:ln w="9524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85090" algn="just">
              <a:lnSpc>
                <a:spcPct val="100000"/>
              </a:lnSpc>
              <a:spcBef>
                <a:spcPts val="630"/>
              </a:spcBef>
            </a:pPr>
            <a:r>
              <a:rPr sz="1100" b="1" spc="-10" dirty="0" smtClean="0">
                <a:solidFill>
                  <a:srgbClr val="051934"/>
                </a:solidFill>
                <a:latin typeface="Tahoma"/>
                <a:cs typeface="Tahoma"/>
              </a:rPr>
              <a:t>Features</a:t>
            </a:r>
            <a:r>
              <a:rPr sz="1100" b="1" spc="-65" dirty="0" smtClean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b="1" spc="-5" dirty="0">
                <a:solidFill>
                  <a:srgbClr val="051934"/>
                </a:solidFill>
                <a:latin typeface="Tahoma"/>
                <a:cs typeface="Tahoma"/>
              </a:rPr>
              <a:t>selection</a:t>
            </a:r>
            <a:endParaRPr sz="11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 dirty="0">
              <a:latin typeface="Tahoma"/>
              <a:cs typeface="Tahoma"/>
            </a:endParaRPr>
          </a:p>
          <a:p>
            <a:pPr marL="85090" marR="200025" algn="just">
              <a:lnSpc>
                <a:spcPct val="102299"/>
              </a:lnSpc>
            </a:pPr>
            <a:r>
              <a:rPr sz="1100" spc="30" dirty="0" smtClean="0">
                <a:solidFill>
                  <a:srgbClr val="051934"/>
                </a:solidFill>
                <a:latin typeface="Microsoft Sans Serif"/>
                <a:cs typeface="Microsoft Sans Serif"/>
              </a:rPr>
              <a:t>Transformation </a:t>
            </a:r>
            <a:r>
              <a:rPr sz="1100" spc="35" dirty="0">
                <a:solidFill>
                  <a:srgbClr val="051934"/>
                </a:solidFill>
                <a:latin typeface="Microsoft Sans Serif"/>
                <a:cs typeface="Microsoft Sans Serif"/>
              </a:rPr>
              <a:t>et </a:t>
            </a:r>
            <a:r>
              <a:rPr sz="1100" spc="-280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1100" b="1" dirty="0">
                <a:solidFill>
                  <a:srgbClr val="051934"/>
                </a:solidFill>
                <a:latin typeface="Tahoma"/>
                <a:cs typeface="Tahoma"/>
              </a:rPr>
              <a:t>normalisation </a:t>
            </a:r>
            <a:r>
              <a:rPr sz="1100" spc="5" dirty="0">
                <a:solidFill>
                  <a:srgbClr val="051934"/>
                </a:solidFill>
                <a:latin typeface="Microsoft Sans Serif"/>
                <a:cs typeface="Microsoft Sans Serif"/>
              </a:rPr>
              <a:t>des </a:t>
            </a:r>
            <a:r>
              <a:rPr sz="1100" spc="-280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051934"/>
                </a:solidFill>
                <a:latin typeface="Microsoft Sans Serif"/>
                <a:cs typeface="Microsoft Sans Serif"/>
              </a:rPr>
              <a:t>variables</a:t>
            </a:r>
            <a:endParaRPr sz="11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 dirty="0">
              <a:latin typeface="Microsoft Sans Serif"/>
              <a:cs typeface="Microsoft Sans Serif"/>
            </a:endParaRPr>
          </a:p>
          <a:p>
            <a:pPr marL="85090" marR="113030" algn="just">
              <a:lnSpc>
                <a:spcPct val="102299"/>
              </a:lnSpc>
            </a:pPr>
            <a:r>
              <a:rPr sz="1100" b="1" spc="-15" dirty="0" err="1" smtClean="0">
                <a:solidFill>
                  <a:srgbClr val="051934"/>
                </a:solidFill>
                <a:latin typeface="Tahoma"/>
                <a:cs typeface="Tahoma"/>
              </a:rPr>
              <a:t>Standardisation</a:t>
            </a:r>
            <a:r>
              <a:rPr sz="1100" b="1" spc="-15" dirty="0" smtClean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051934"/>
                </a:solidFill>
                <a:latin typeface="Tahoma"/>
                <a:cs typeface="Tahoma"/>
              </a:rPr>
              <a:t>et </a:t>
            </a:r>
            <a:r>
              <a:rPr sz="1100" b="1" spc="-310" dirty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b="1" spc="-5" dirty="0">
                <a:solidFill>
                  <a:srgbClr val="051934"/>
                </a:solidFill>
                <a:latin typeface="Tahoma"/>
                <a:cs typeface="Tahoma"/>
              </a:rPr>
              <a:t>mise</a:t>
            </a:r>
            <a:r>
              <a:rPr sz="1100" b="1" spc="-45" dirty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b="1" spc="5" dirty="0">
                <a:solidFill>
                  <a:srgbClr val="051934"/>
                </a:solidFill>
                <a:latin typeface="Tahoma"/>
                <a:cs typeface="Tahoma"/>
              </a:rPr>
              <a:t>à</a:t>
            </a:r>
            <a:r>
              <a:rPr sz="1100" b="1" spc="-45" dirty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b="1" spc="-15" dirty="0" err="1" smtClean="0">
                <a:solidFill>
                  <a:srgbClr val="051934"/>
                </a:solidFill>
                <a:latin typeface="Tahoma"/>
                <a:cs typeface="Tahoma"/>
              </a:rPr>
              <a:t>l’échelle</a:t>
            </a:r>
            <a:endParaRPr lang="fr-FR" sz="1100" b="1" spc="-15" dirty="0" smtClean="0">
              <a:solidFill>
                <a:srgbClr val="051934"/>
              </a:solidFill>
              <a:latin typeface="Tahoma"/>
              <a:cs typeface="Tahoma"/>
            </a:endParaRPr>
          </a:p>
          <a:p>
            <a:pPr marL="85090" marR="113030" algn="just">
              <a:lnSpc>
                <a:spcPct val="102299"/>
              </a:lnSpc>
            </a:pPr>
            <a:endParaRPr lang="fr-FR" sz="1100" b="1" spc="-15" dirty="0" smtClean="0">
              <a:solidFill>
                <a:srgbClr val="051934"/>
              </a:solidFill>
              <a:latin typeface="Tahoma"/>
              <a:cs typeface="Tahoma"/>
            </a:endParaRPr>
          </a:p>
          <a:p>
            <a:pPr marL="85090" marR="113030" algn="just">
              <a:lnSpc>
                <a:spcPct val="102299"/>
              </a:lnSpc>
            </a:pPr>
            <a:endParaRPr sz="1100" dirty="0">
              <a:latin typeface="Tahoma"/>
              <a:cs typeface="Tahoma"/>
            </a:endParaRPr>
          </a:p>
        </p:txBody>
      </p:sp>
      <p:sp>
        <p:nvSpPr>
          <p:cNvPr id="36" name="object 22"/>
          <p:cNvSpPr txBox="1"/>
          <p:nvPr/>
        </p:nvSpPr>
        <p:spPr>
          <a:xfrm>
            <a:off x="5582133" y="3545349"/>
            <a:ext cx="1579880" cy="1829860"/>
          </a:xfrm>
          <a:prstGeom prst="rect">
            <a:avLst/>
          </a:prstGeom>
          <a:solidFill>
            <a:srgbClr val="F3F3F3"/>
          </a:solidFill>
          <a:ln w="9524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30"/>
              </a:spcBef>
            </a:pPr>
            <a:r>
              <a:rPr sz="1100" b="1" spc="-25" dirty="0" err="1" smtClean="0">
                <a:solidFill>
                  <a:srgbClr val="051934"/>
                </a:solidFill>
                <a:latin typeface="Tahoma"/>
                <a:cs typeface="Tahoma"/>
              </a:rPr>
              <a:t>Centroïde</a:t>
            </a:r>
            <a:r>
              <a:rPr sz="1100" b="1" spc="-25" dirty="0">
                <a:solidFill>
                  <a:srgbClr val="051934"/>
                </a:solidFill>
                <a:latin typeface="Tahoma"/>
                <a:cs typeface="Tahoma"/>
              </a:rPr>
              <a:t>:</a:t>
            </a:r>
            <a:r>
              <a:rPr sz="1100" b="1" spc="-45" dirty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spc="5" dirty="0">
                <a:solidFill>
                  <a:srgbClr val="051934"/>
                </a:solidFill>
                <a:latin typeface="Microsoft Sans Serif"/>
                <a:cs typeface="Microsoft Sans Serif"/>
              </a:rPr>
              <a:t>K-means</a:t>
            </a:r>
            <a:endParaRPr sz="11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 dirty="0">
              <a:latin typeface="Microsoft Sans Serif"/>
              <a:cs typeface="Microsoft Sans Serif"/>
            </a:endParaRPr>
          </a:p>
          <a:p>
            <a:pPr marL="85725">
              <a:lnSpc>
                <a:spcPct val="100000"/>
              </a:lnSpc>
            </a:pPr>
            <a:r>
              <a:rPr sz="1100" b="1" spc="-30" dirty="0" err="1" smtClean="0">
                <a:solidFill>
                  <a:srgbClr val="051934"/>
                </a:solidFill>
                <a:latin typeface="Tahoma"/>
                <a:cs typeface="Tahoma"/>
              </a:rPr>
              <a:t>Densité</a:t>
            </a:r>
            <a:r>
              <a:rPr sz="1100" b="1" spc="-20" dirty="0">
                <a:solidFill>
                  <a:srgbClr val="051934"/>
                </a:solidFill>
                <a:latin typeface="Tahoma"/>
                <a:cs typeface="Tahoma"/>
              </a:rPr>
              <a:t>:</a:t>
            </a:r>
            <a:r>
              <a:rPr sz="1100" b="1" spc="-30" dirty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051934"/>
                </a:solidFill>
                <a:latin typeface="Microsoft Sans Serif"/>
                <a:cs typeface="Microsoft Sans Serif"/>
              </a:rPr>
              <a:t>OPTICS</a:t>
            </a:r>
            <a:endParaRPr sz="11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 dirty="0">
              <a:latin typeface="Microsoft Sans Serif"/>
              <a:cs typeface="Microsoft Sans Serif"/>
            </a:endParaRPr>
          </a:p>
          <a:p>
            <a:pPr marL="85725" marR="90805">
              <a:lnSpc>
                <a:spcPct val="102299"/>
              </a:lnSpc>
            </a:pPr>
            <a:r>
              <a:rPr sz="1100" b="1" spc="-20" dirty="0" err="1" smtClean="0">
                <a:solidFill>
                  <a:srgbClr val="051934"/>
                </a:solidFill>
                <a:latin typeface="Tahoma"/>
                <a:cs typeface="Tahoma"/>
              </a:rPr>
              <a:t>Regroupement</a:t>
            </a:r>
            <a:r>
              <a:rPr sz="1100" b="1" spc="-20" dirty="0" smtClean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b="1" spc="-15" dirty="0" smtClean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b="1" spc="-5" dirty="0">
                <a:solidFill>
                  <a:srgbClr val="051934"/>
                </a:solidFill>
                <a:latin typeface="Tahoma"/>
                <a:cs typeface="Tahoma"/>
              </a:rPr>
              <a:t>hiérarchique: </a:t>
            </a:r>
            <a:r>
              <a:rPr sz="1100" b="1" dirty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spc="15" dirty="0" err="1">
                <a:solidFill>
                  <a:srgbClr val="051934"/>
                </a:solidFill>
                <a:latin typeface="Microsoft Sans Serif"/>
                <a:cs typeface="Microsoft Sans Serif"/>
              </a:rPr>
              <a:t>AgglomerativeCluster</a:t>
            </a:r>
            <a:r>
              <a:rPr sz="1100" spc="15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1100" spc="-280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 err="1" smtClean="0">
                <a:solidFill>
                  <a:srgbClr val="051934"/>
                </a:solidFill>
                <a:latin typeface="Microsoft Sans Serif"/>
                <a:cs typeface="Microsoft Sans Serif"/>
              </a:rPr>
              <a:t>ing</a:t>
            </a:r>
            <a:endParaRPr lang="fr-FR" sz="1100" spc="20" dirty="0" smtClean="0">
              <a:solidFill>
                <a:srgbClr val="051934"/>
              </a:solidFill>
              <a:latin typeface="Microsoft Sans Serif"/>
              <a:cs typeface="Microsoft Sans Serif"/>
            </a:endParaRPr>
          </a:p>
          <a:p>
            <a:pPr marL="85725" marR="90805">
              <a:lnSpc>
                <a:spcPct val="102299"/>
              </a:lnSpc>
            </a:pPr>
            <a:endParaRPr lang="fr-FR" sz="1100" spc="20" dirty="0" smtClean="0">
              <a:solidFill>
                <a:srgbClr val="051934"/>
              </a:solidFill>
              <a:latin typeface="Microsoft Sans Serif"/>
              <a:cs typeface="Microsoft Sans Serif"/>
            </a:endParaRPr>
          </a:p>
          <a:p>
            <a:pPr marL="85725" marR="90805">
              <a:lnSpc>
                <a:spcPct val="102299"/>
              </a:lnSpc>
            </a:pPr>
            <a:endParaRPr sz="1100" dirty="0">
              <a:latin typeface="Microsoft Sans Serif"/>
              <a:cs typeface="Microsoft Sans Serif"/>
            </a:endParaRPr>
          </a:p>
        </p:txBody>
      </p:sp>
      <p:sp>
        <p:nvSpPr>
          <p:cNvPr id="37" name="object 23"/>
          <p:cNvSpPr txBox="1"/>
          <p:nvPr/>
        </p:nvSpPr>
        <p:spPr>
          <a:xfrm>
            <a:off x="7441759" y="3550023"/>
            <a:ext cx="1501140" cy="1790555"/>
          </a:xfrm>
          <a:prstGeom prst="rect">
            <a:avLst/>
          </a:prstGeom>
          <a:solidFill>
            <a:srgbClr val="F3F3F3"/>
          </a:solidFill>
          <a:ln w="9524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30"/>
              </a:spcBef>
            </a:pPr>
            <a:r>
              <a:rPr sz="1100" b="1" spc="-25" dirty="0" err="1" smtClean="0">
                <a:solidFill>
                  <a:srgbClr val="051934"/>
                </a:solidFill>
                <a:latin typeface="Tahoma"/>
                <a:cs typeface="Tahoma"/>
              </a:rPr>
              <a:t>Stabilité</a:t>
            </a:r>
            <a:endParaRPr sz="11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 dirty="0">
              <a:latin typeface="Tahoma"/>
              <a:cs typeface="Tahoma"/>
            </a:endParaRPr>
          </a:p>
          <a:p>
            <a:pPr marL="85725" marR="158115">
              <a:lnSpc>
                <a:spcPct val="102299"/>
              </a:lnSpc>
            </a:pPr>
            <a:r>
              <a:rPr sz="1100" b="1" spc="-20" dirty="0" err="1" smtClean="0">
                <a:solidFill>
                  <a:srgbClr val="051934"/>
                </a:solidFill>
                <a:latin typeface="Tahoma"/>
                <a:cs typeface="Tahoma"/>
              </a:rPr>
              <a:t>Homogénéit</a:t>
            </a:r>
            <a:r>
              <a:rPr sz="1100" b="1" spc="-15" dirty="0" err="1" smtClean="0">
                <a:solidFill>
                  <a:srgbClr val="051934"/>
                </a:solidFill>
                <a:latin typeface="Tahoma"/>
                <a:cs typeface="Tahoma"/>
              </a:rPr>
              <a:t>é</a:t>
            </a:r>
            <a:r>
              <a:rPr sz="1100" b="1" spc="-25" dirty="0" smtClean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spc="5" dirty="0">
                <a:solidFill>
                  <a:srgbClr val="051934"/>
                </a:solidFill>
                <a:latin typeface="Microsoft Sans Serif"/>
                <a:cs typeface="Microsoft Sans Serif"/>
              </a:rPr>
              <a:t>des  </a:t>
            </a:r>
            <a:r>
              <a:rPr sz="1100" spc="15" dirty="0">
                <a:solidFill>
                  <a:srgbClr val="051934"/>
                </a:solidFill>
                <a:latin typeface="Microsoft Sans Serif"/>
                <a:cs typeface="Microsoft Sans Serif"/>
              </a:rPr>
              <a:t>clusters</a:t>
            </a:r>
            <a:endParaRPr sz="1100" dirty="0">
              <a:latin typeface="Microsoft Sans Serif"/>
              <a:cs typeface="Microsoft Sans Serif"/>
            </a:endParaRPr>
          </a:p>
          <a:p>
            <a:pPr marL="85725">
              <a:lnSpc>
                <a:spcPct val="100000"/>
              </a:lnSpc>
              <a:spcBef>
                <a:spcPts val="30"/>
              </a:spcBef>
            </a:pPr>
            <a:endParaRPr lang="fr-FR" sz="1100" b="1" spc="-15" dirty="0">
              <a:solidFill>
                <a:srgbClr val="051934"/>
              </a:solidFill>
              <a:latin typeface="Tahoma"/>
              <a:cs typeface="Tahoma"/>
            </a:endParaRPr>
          </a:p>
          <a:p>
            <a:pPr marL="85725">
              <a:lnSpc>
                <a:spcPct val="100000"/>
              </a:lnSpc>
              <a:spcBef>
                <a:spcPts val="30"/>
              </a:spcBef>
            </a:pPr>
            <a:r>
              <a:rPr sz="1100" b="1" spc="-15" dirty="0" err="1" smtClean="0">
                <a:solidFill>
                  <a:srgbClr val="051934"/>
                </a:solidFill>
                <a:latin typeface="Tahoma"/>
                <a:cs typeface="Tahoma"/>
              </a:rPr>
              <a:t>Interprétabilité</a:t>
            </a:r>
            <a:endParaRPr sz="1100" dirty="0">
              <a:latin typeface="Tahoma"/>
              <a:cs typeface="Tahoma"/>
            </a:endParaRPr>
          </a:p>
          <a:p>
            <a:pPr marL="85725">
              <a:lnSpc>
                <a:spcPct val="100000"/>
              </a:lnSpc>
              <a:spcBef>
                <a:spcPts val="30"/>
              </a:spcBef>
            </a:pPr>
            <a:r>
              <a:rPr sz="1100" spc="60" dirty="0">
                <a:solidFill>
                  <a:srgbClr val="051934"/>
                </a:solidFill>
                <a:latin typeface="Microsoft Sans Serif"/>
                <a:cs typeface="Microsoft Sans Serif"/>
              </a:rPr>
              <a:t>du</a:t>
            </a:r>
            <a:r>
              <a:rPr sz="1100" spc="-40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051934"/>
                </a:solidFill>
                <a:latin typeface="Microsoft Sans Serif"/>
                <a:cs typeface="Microsoft Sans Serif"/>
              </a:rPr>
              <a:t>résultat</a:t>
            </a:r>
            <a:endParaRPr sz="1100" dirty="0">
              <a:latin typeface="Microsoft Sans Serif"/>
              <a:cs typeface="Microsoft Sans Serif"/>
            </a:endParaRPr>
          </a:p>
          <a:p>
            <a:pPr marL="85725" marR="201930">
              <a:lnSpc>
                <a:spcPct val="102299"/>
              </a:lnSpc>
            </a:pPr>
            <a:endParaRPr lang="fr-FR" sz="1100" b="1" spc="-20" dirty="0">
              <a:solidFill>
                <a:srgbClr val="051934"/>
              </a:solidFill>
              <a:latin typeface="Tahoma"/>
              <a:cs typeface="Tahoma"/>
            </a:endParaRPr>
          </a:p>
          <a:p>
            <a:pPr marL="85725" marR="201930">
              <a:lnSpc>
                <a:spcPct val="102299"/>
              </a:lnSpc>
            </a:pPr>
            <a:r>
              <a:rPr sz="1100" b="1" spc="-20" dirty="0" smtClean="0">
                <a:solidFill>
                  <a:srgbClr val="051934"/>
                </a:solidFill>
                <a:latin typeface="Tahoma"/>
                <a:cs typeface="Tahoma"/>
              </a:rPr>
              <a:t>Evolution</a:t>
            </a:r>
            <a:r>
              <a:rPr sz="1100" b="1" spc="-60" dirty="0" smtClean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spc="20" dirty="0">
                <a:solidFill>
                  <a:srgbClr val="051934"/>
                </a:solidFill>
                <a:latin typeface="Microsoft Sans Serif"/>
                <a:cs typeface="Microsoft Sans Serif"/>
              </a:rPr>
              <a:t>dans</a:t>
            </a:r>
            <a:r>
              <a:rPr sz="1100" spc="-35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1100" spc="10" dirty="0">
                <a:solidFill>
                  <a:srgbClr val="051934"/>
                </a:solidFill>
                <a:latin typeface="Microsoft Sans Serif"/>
                <a:cs typeface="Microsoft Sans Serif"/>
              </a:rPr>
              <a:t>le </a:t>
            </a:r>
            <a:r>
              <a:rPr sz="1100" spc="-275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1100" spc="45" dirty="0">
                <a:solidFill>
                  <a:srgbClr val="051934"/>
                </a:solidFill>
                <a:latin typeface="Microsoft Sans Serif"/>
                <a:cs typeface="Microsoft Sans Serif"/>
              </a:rPr>
              <a:t>temps</a:t>
            </a:r>
            <a:endParaRPr sz="1100" dirty="0">
              <a:latin typeface="Microsoft Sans Serif"/>
              <a:cs typeface="Microsoft Sans Serif"/>
            </a:endParaRPr>
          </a:p>
        </p:txBody>
      </p:sp>
      <p:sp>
        <p:nvSpPr>
          <p:cNvPr id="38" name="object 24"/>
          <p:cNvSpPr/>
          <p:nvPr/>
        </p:nvSpPr>
        <p:spPr>
          <a:xfrm>
            <a:off x="9146257" y="2329599"/>
            <a:ext cx="1501140" cy="824865"/>
          </a:xfrm>
          <a:custGeom>
            <a:avLst/>
            <a:gdLst/>
            <a:ahLst/>
            <a:cxnLst/>
            <a:rect l="l" t="t" r="r" b="b"/>
            <a:pathLst>
              <a:path w="1501140" h="824864">
                <a:moveTo>
                  <a:pt x="1500899" y="824399"/>
                </a:moveTo>
                <a:lnTo>
                  <a:pt x="0" y="824399"/>
                </a:lnTo>
                <a:lnTo>
                  <a:pt x="0" y="0"/>
                </a:lnTo>
                <a:lnTo>
                  <a:pt x="1500899" y="0"/>
                </a:lnTo>
                <a:lnTo>
                  <a:pt x="1500899" y="824399"/>
                </a:lnTo>
                <a:close/>
              </a:path>
            </a:pathLst>
          </a:custGeom>
          <a:solidFill>
            <a:srgbClr val="FFC1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5"/>
          <p:cNvSpPr txBox="1"/>
          <p:nvPr/>
        </p:nvSpPr>
        <p:spPr>
          <a:xfrm>
            <a:off x="9146257" y="2329599"/>
            <a:ext cx="1501140" cy="82486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Times New Roman"/>
              <a:cs typeface="Times New Roman"/>
            </a:endParaRPr>
          </a:p>
          <a:p>
            <a:pPr marL="120650">
              <a:lnSpc>
                <a:spcPct val="100000"/>
              </a:lnSpc>
            </a:pPr>
            <a:r>
              <a:rPr sz="1500" spc="-50" dirty="0">
                <a:solidFill>
                  <a:srgbClr val="051934"/>
                </a:solidFill>
                <a:latin typeface="Verdana"/>
                <a:cs typeface="Verdana"/>
              </a:rPr>
              <a:t>Interprétation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40" name="object 26"/>
          <p:cNvGrpSpPr/>
          <p:nvPr/>
        </p:nvGrpSpPr>
        <p:grpSpPr>
          <a:xfrm>
            <a:off x="8223163" y="2082214"/>
            <a:ext cx="1778635" cy="281940"/>
            <a:chOff x="6569854" y="1618690"/>
            <a:chExt cx="1778635" cy="281940"/>
          </a:xfrm>
        </p:grpSpPr>
        <p:sp>
          <p:nvSpPr>
            <p:cNvPr id="41" name="object 27"/>
            <p:cNvSpPr/>
            <p:nvPr/>
          </p:nvSpPr>
          <p:spPr>
            <a:xfrm>
              <a:off x="6584142" y="1632977"/>
              <a:ext cx="1652905" cy="253365"/>
            </a:xfrm>
            <a:custGeom>
              <a:avLst/>
              <a:gdLst/>
              <a:ahLst/>
              <a:cxnLst/>
              <a:rect l="l" t="t" r="r" b="b"/>
              <a:pathLst>
                <a:path w="1652904" h="253364">
                  <a:moveTo>
                    <a:pt x="0" y="252934"/>
                  </a:moveTo>
                  <a:lnTo>
                    <a:pt x="12910" y="215170"/>
                  </a:lnTo>
                  <a:lnTo>
                    <a:pt x="49862" y="178242"/>
                  </a:lnTo>
                  <a:lnTo>
                    <a:pt x="108183" y="142875"/>
                  </a:lnTo>
                  <a:lnTo>
                    <a:pt x="144523" y="126005"/>
                  </a:lnTo>
                  <a:lnTo>
                    <a:pt x="185203" y="109796"/>
                  </a:lnTo>
                  <a:lnTo>
                    <a:pt x="229890" y="94342"/>
                  </a:lnTo>
                  <a:lnTo>
                    <a:pt x="278249" y="79731"/>
                  </a:lnTo>
                  <a:lnTo>
                    <a:pt x="329948" y="66054"/>
                  </a:lnTo>
                  <a:lnTo>
                    <a:pt x="384652" y="53404"/>
                  </a:lnTo>
                  <a:lnTo>
                    <a:pt x="442027" y="41869"/>
                  </a:lnTo>
                  <a:lnTo>
                    <a:pt x="501740" y="31541"/>
                  </a:lnTo>
                  <a:lnTo>
                    <a:pt x="563456" y="22511"/>
                  </a:lnTo>
                  <a:lnTo>
                    <a:pt x="626841" y="14869"/>
                  </a:lnTo>
                  <a:lnTo>
                    <a:pt x="691562" y="8707"/>
                  </a:lnTo>
                  <a:lnTo>
                    <a:pt x="757285" y="4114"/>
                  </a:lnTo>
                  <a:lnTo>
                    <a:pt x="823675" y="1181"/>
                  </a:lnTo>
                  <a:lnTo>
                    <a:pt x="890399" y="0"/>
                  </a:lnTo>
                  <a:lnTo>
                    <a:pt x="946017" y="400"/>
                  </a:lnTo>
                  <a:lnTo>
                    <a:pt x="1001442" y="2026"/>
                  </a:lnTo>
                  <a:lnTo>
                    <a:pt x="1056480" y="4823"/>
                  </a:lnTo>
                  <a:lnTo>
                    <a:pt x="1110938" y="8736"/>
                  </a:lnTo>
                  <a:lnTo>
                    <a:pt x="1164624" y="13713"/>
                  </a:lnTo>
                  <a:lnTo>
                    <a:pt x="1217343" y="19698"/>
                  </a:lnTo>
                  <a:lnTo>
                    <a:pt x="1268903" y="26637"/>
                  </a:lnTo>
                  <a:lnTo>
                    <a:pt x="1319111" y="34477"/>
                  </a:lnTo>
                  <a:lnTo>
                    <a:pt x="1367772" y="43163"/>
                  </a:lnTo>
                  <a:lnTo>
                    <a:pt x="1414695" y="52642"/>
                  </a:lnTo>
                  <a:lnTo>
                    <a:pt x="1459685" y="62858"/>
                  </a:lnTo>
                  <a:lnTo>
                    <a:pt x="1502549" y="73759"/>
                  </a:lnTo>
                  <a:lnTo>
                    <a:pt x="1562438" y="91274"/>
                  </a:lnTo>
                  <a:lnTo>
                    <a:pt x="1616458" y="110024"/>
                  </a:lnTo>
                  <a:lnTo>
                    <a:pt x="1646950" y="122289"/>
                  </a:lnTo>
                  <a:lnTo>
                    <a:pt x="1652382" y="124638"/>
                  </a:lnTo>
                </a:path>
              </a:pathLst>
            </a:custGeom>
            <a:ln w="28574">
              <a:solidFill>
                <a:srgbClr val="F7C3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0965" y="1707976"/>
              <a:ext cx="156974" cy="149845"/>
            </a:xfrm>
            <a:prstGeom prst="rect">
              <a:avLst/>
            </a:prstGeom>
          </p:spPr>
        </p:pic>
      </p:grpSp>
      <p:sp>
        <p:nvSpPr>
          <p:cNvPr id="43" name="object 29"/>
          <p:cNvSpPr txBox="1"/>
          <p:nvPr/>
        </p:nvSpPr>
        <p:spPr>
          <a:xfrm>
            <a:off x="9146258" y="3545349"/>
            <a:ext cx="1456690" cy="1797352"/>
          </a:xfrm>
          <a:prstGeom prst="rect">
            <a:avLst/>
          </a:prstGeom>
          <a:solidFill>
            <a:srgbClr val="F3F3F3"/>
          </a:solidFill>
          <a:ln w="9524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30"/>
              </a:spcBef>
            </a:pPr>
            <a:r>
              <a:rPr sz="1100" b="1" spc="-25" dirty="0" err="1" smtClean="0">
                <a:solidFill>
                  <a:srgbClr val="051934"/>
                </a:solidFill>
                <a:latin typeface="Tahoma"/>
                <a:cs typeface="Tahoma"/>
              </a:rPr>
              <a:t>Proﬁ</a:t>
            </a:r>
            <a:r>
              <a:rPr sz="1100" b="1" spc="-15" dirty="0" err="1" smtClean="0">
                <a:solidFill>
                  <a:srgbClr val="051934"/>
                </a:solidFill>
                <a:latin typeface="Tahoma"/>
                <a:cs typeface="Tahoma"/>
              </a:rPr>
              <a:t>l</a:t>
            </a:r>
            <a:r>
              <a:rPr sz="1100" b="1" spc="-40" dirty="0" smtClean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b="1" spc="-5" dirty="0">
                <a:solidFill>
                  <a:srgbClr val="051934"/>
                </a:solidFill>
                <a:latin typeface="Tahoma"/>
                <a:cs typeface="Tahoma"/>
              </a:rPr>
              <a:t>client</a:t>
            </a:r>
            <a:endParaRPr sz="11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 dirty="0">
              <a:latin typeface="Tahoma"/>
              <a:cs typeface="Tahoma"/>
            </a:endParaRPr>
          </a:p>
          <a:p>
            <a:pPr marL="85725" marR="82550">
              <a:lnSpc>
                <a:spcPct val="102299"/>
              </a:lnSpc>
            </a:pPr>
            <a:r>
              <a:rPr sz="1100" b="1" spc="-5" dirty="0" err="1" smtClean="0">
                <a:solidFill>
                  <a:srgbClr val="051934"/>
                </a:solidFill>
                <a:latin typeface="Tahoma"/>
                <a:cs typeface="Tahoma"/>
              </a:rPr>
              <a:t>Comparaiso</a:t>
            </a:r>
            <a:r>
              <a:rPr sz="1100" b="1" dirty="0" err="1" smtClean="0">
                <a:solidFill>
                  <a:srgbClr val="051934"/>
                </a:solidFill>
                <a:latin typeface="Tahoma"/>
                <a:cs typeface="Tahoma"/>
              </a:rPr>
              <a:t>n</a:t>
            </a:r>
            <a:r>
              <a:rPr sz="1100" b="1" spc="-40" dirty="0" smtClean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b="1" spc="-10" dirty="0">
                <a:solidFill>
                  <a:srgbClr val="051934"/>
                </a:solidFill>
                <a:latin typeface="Tahoma"/>
                <a:cs typeface="Tahoma"/>
              </a:rPr>
              <a:t>des  </a:t>
            </a:r>
            <a:r>
              <a:rPr sz="1100" b="1" spc="-5" dirty="0">
                <a:solidFill>
                  <a:srgbClr val="051934"/>
                </a:solidFill>
                <a:latin typeface="Tahoma"/>
                <a:cs typeface="Tahoma"/>
              </a:rPr>
              <a:t>modeles</a:t>
            </a:r>
            <a:endParaRPr sz="11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 dirty="0">
              <a:latin typeface="Tahoma"/>
              <a:cs typeface="Tahoma"/>
            </a:endParaRPr>
          </a:p>
          <a:p>
            <a:pPr marL="85725" marR="442595">
              <a:lnSpc>
                <a:spcPct val="102299"/>
              </a:lnSpc>
              <a:spcBef>
                <a:spcPts val="5"/>
              </a:spcBef>
            </a:pPr>
            <a:r>
              <a:rPr sz="1100" b="1" spc="-15" dirty="0" smtClean="0">
                <a:solidFill>
                  <a:srgbClr val="051934"/>
                </a:solidFill>
                <a:latin typeface="Tahoma"/>
                <a:cs typeface="Tahoma"/>
              </a:rPr>
              <a:t>Proposition </a:t>
            </a:r>
            <a:r>
              <a:rPr sz="1100" b="1" spc="-10" dirty="0" smtClean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b="1" spc="5" dirty="0">
                <a:solidFill>
                  <a:srgbClr val="051934"/>
                </a:solidFill>
                <a:latin typeface="Tahoma"/>
                <a:cs typeface="Tahoma"/>
              </a:rPr>
              <a:t>contrat </a:t>
            </a:r>
            <a:r>
              <a:rPr sz="1100" b="1" spc="-5" dirty="0">
                <a:solidFill>
                  <a:srgbClr val="051934"/>
                </a:solidFill>
                <a:latin typeface="Tahoma"/>
                <a:cs typeface="Tahoma"/>
              </a:rPr>
              <a:t>de </a:t>
            </a:r>
            <a:r>
              <a:rPr sz="1100" b="1" dirty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b="1" dirty="0" smtClean="0">
                <a:solidFill>
                  <a:srgbClr val="051934"/>
                </a:solidFill>
                <a:latin typeface="Tahoma"/>
                <a:cs typeface="Tahoma"/>
              </a:rPr>
              <a:t>maintenance</a:t>
            </a:r>
            <a:endParaRPr lang="fr-FR" sz="1100" b="1" dirty="0" smtClean="0">
              <a:solidFill>
                <a:srgbClr val="051934"/>
              </a:solidFill>
              <a:latin typeface="Tahoma"/>
              <a:cs typeface="Tahoma"/>
            </a:endParaRPr>
          </a:p>
          <a:p>
            <a:pPr marL="85725" marR="442595">
              <a:lnSpc>
                <a:spcPct val="102299"/>
              </a:lnSpc>
              <a:spcBef>
                <a:spcPts val="5"/>
              </a:spcBef>
            </a:pPr>
            <a:endParaRPr lang="fr-FR" sz="1100" b="1" dirty="0">
              <a:solidFill>
                <a:srgbClr val="051934"/>
              </a:solidFill>
              <a:latin typeface="Tahoma"/>
              <a:cs typeface="Tahoma"/>
            </a:endParaRPr>
          </a:p>
          <a:p>
            <a:pPr marL="85725" marR="442595">
              <a:lnSpc>
                <a:spcPct val="102299"/>
              </a:lnSpc>
              <a:spcBef>
                <a:spcPts val="5"/>
              </a:spcBef>
            </a:pPr>
            <a:endParaRPr sz="11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768006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mond 8">
            <a:extLst>
              <a:ext uri="{FF2B5EF4-FFF2-40B4-BE49-F238E27FC236}">
                <a16:creationId xmlns:a16="http://schemas.microsoft.com/office/drawing/2014/main" id="{D8BAB20E-1C8C-4F1B-8554-257E4EA25266}"/>
              </a:ext>
            </a:extLst>
          </p:cNvPr>
          <p:cNvSpPr/>
          <p:nvPr/>
        </p:nvSpPr>
        <p:spPr>
          <a:xfrm>
            <a:off x="11532345" y="6174504"/>
            <a:ext cx="493710" cy="497416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12"/>
          <p:cNvSpPr txBox="1">
            <a:spLocks/>
          </p:cNvSpPr>
          <p:nvPr/>
        </p:nvSpPr>
        <p:spPr>
          <a:xfrm>
            <a:off x="157941" y="193114"/>
            <a:ext cx="11952164" cy="4437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2400" b="1" dirty="0" smtClean="0"/>
              <a:t>Jointure </a:t>
            </a:r>
            <a:r>
              <a:rPr lang="fr-FR" sz="2400" b="1" dirty="0"/>
              <a:t>et agrégation des tables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17" y="1327602"/>
            <a:ext cx="10481411" cy="46241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17" y="4808754"/>
            <a:ext cx="2209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38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C4397F-3E16-49D3-A9F9-21F63BA34502}"/>
              </a:ext>
            </a:extLst>
          </p:cNvPr>
          <p:cNvSpPr/>
          <p:nvPr/>
        </p:nvSpPr>
        <p:spPr>
          <a:xfrm>
            <a:off x="8179557" y="2143704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" name="Round Same Side Corner Rectangle 21">
            <a:extLst>
              <a:ext uri="{FF2B5EF4-FFF2-40B4-BE49-F238E27FC236}">
                <a16:creationId xmlns:a16="http://schemas.microsoft.com/office/drawing/2014/main" id="{D726153B-4C58-4D18-A1B7-EBBF9CD8080D}"/>
              </a:ext>
            </a:extLst>
          </p:cNvPr>
          <p:cNvSpPr/>
          <p:nvPr/>
        </p:nvSpPr>
        <p:spPr>
          <a:xfrm>
            <a:off x="8179557" y="1659789"/>
            <a:ext cx="1771492" cy="483989"/>
          </a:xfrm>
          <a:prstGeom prst="round2SameRect">
            <a:avLst/>
          </a:prstGeom>
          <a:solidFill>
            <a:schemeClr val="accent5"/>
          </a:solidFill>
          <a:ln w="635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Right Arrow Callout 31">
            <a:extLst>
              <a:ext uri="{FF2B5EF4-FFF2-40B4-BE49-F238E27FC236}">
                <a16:creationId xmlns:a16="http://schemas.microsoft.com/office/drawing/2014/main" id="{29378DE4-073C-46EA-ABAF-4192B9693192}"/>
              </a:ext>
            </a:extLst>
          </p:cNvPr>
          <p:cNvSpPr/>
          <p:nvPr/>
        </p:nvSpPr>
        <p:spPr>
          <a:xfrm>
            <a:off x="8232106" y="4852843"/>
            <a:ext cx="1856261" cy="347836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tx1"/>
          </a:solidFill>
          <a:ln w="3175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0EE74B-7BE1-46A9-B817-3FE19663FC26}"/>
              </a:ext>
            </a:extLst>
          </p:cNvPr>
          <p:cNvSpPr txBox="1"/>
          <p:nvPr/>
        </p:nvSpPr>
        <p:spPr>
          <a:xfrm>
            <a:off x="8154504" y="1717115"/>
            <a:ext cx="1933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SATISFACTION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25FADD-595D-4657-A627-30D44D42BC0E}"/>
              </a:ext>
            </a:extLst>
          </p:cNvPr>
          <p:cNvSpPr/>
          <p:nvPr/>
        </p:nvSpPr>
        <p:spPr>
          <a:xfrm>
            <a:off x="2175032" y="2133251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870F59-1A62-422D-87CA-1EA9048D4340}"/>
              </a:ext>
            </a:extLst>
          </p:cNvPr>
          <p:cNvSpPr/>
          <p:nvPr/>
        </p:nvSpPr>
        <p:spPr>
          <a:xfrm>
            <a:off x="4245069" y="2133251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CB033C-69B5-4C46-A9EE-8ADA6DE83590}"/>
              </a:ext>
            </a:extLst>
          </p:cNvPr>
          <p:cNvSpPr/>
          <p:nvPr/>
        </p:nvSpPr>
        <p:spPr>
          <a:xfrm>
            <a:off x="197788" y="2133251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5" name="Round Same Side Corner Rectangle 22">
            <a:extLst>
              <a:ext uri="{FF2B5EF4-FFF2-40B4-BE49-F238E27FC236}">
                <a16:creationId xmlns:a16="http://schemas.microsoft.com/office/drawing/2014/main" id="{1AFA5D66-497A-4FD8-907D-0F73B76B2C6F}"/>
              </a:ext>
            </a:extLst>
          </p:cNvPr>
          <p:cNvSpPr/>
          <p:nvPr/>
        </p:nvSpPr>
        <p:spPr>
          <a:xfrm>
            <a:off x="197788" y="1649336"/>
            <a:ext cx="1771492" cy="483989"/>
          </a:xfrm>
          <a:prstGeom prst="round2SameRect">
            <a:avLst/>
          </a:prstGeom>
          <a:solidFill>
            <a:schemeClr val="accent1"/>
          </a:solidFill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ound Same Side Corner Rectangle 23">
            <a:extLst>
              <a:ext uri="{FF2B5EF4-FFF2-40B4-BE49-F238E27FC236}">
                <a16:creationId xmlns:a16="http://schemas.microsoft.com/office/drawing/2014/main" id="{5A04A256-AA36-4502-AA24-4C54A82E01B0}"/>
              </a:ext>
            </a:extLst>
          </p:cNvPr>
          <p:cNvSpPr/>
          <p:nvPr/>
        </p:nvSpPr>
        <p:spPr>
          <a:xfrm>
            <a:off x="2175032" y="1649336"/>
            <a:ext cx="1771492" cy="483989"/>
          </a:xfrm>
          <a:prstGeom prst="round2SameRect">
            <a:avLst/>
          </a:prstGeom>
          <a:solidFill>
            <a:schemeClr val="accent2"/>
          </a:solidFill>
          <a:ln w="635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Round Same Side Corner Rectangle 24">
            <a:extLst>
              <a:ext uri="{FF2B5EF4-FFF2-40B4-BE49-F238E27FC236}">
                <a16:creationId xmlns:a16="http://schemas.microsoft.com/office/drawing/2014/main" id="{CC874CB7-E06F-4AC3-B549-C7515852AD91}"/>
              </a:ext>
            </a:extLst>
          </p:cNvPr>
          <p:cNvSpPr/>
          <p:nvPr/>
        </p:nvSpPr>
        <p:spPr>
          <a:xfrm>
            <a:off x="4245069" y="1649336"/>
            <a:ext cx="1771492" cy="483989"/>
          </a:xfrm>
          <a:prstGeom prst="round2SameRect">
            <a:avLst/>
          </a:prstGeom>
          <a:solidFill>
            <a:schemeClr val="accent3"/>
          </a:solidFill>
          <a:ln w="635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Right Arrow Callout 32">
            <a:extLst>
              <a:ext uri="{FF2B5EF4-FFF2-40B4-BE49-F238E27FC236}">
                <a16:creationId xmlns:a16="http://schemas.microsoft.com/office/drawing/2014/main" id="{2B6379B1-59D2-431A-BE01-1357E28F7C68}"/>
              </a:ext>
            </a:extLst>
          </p:cNvPr>
          <p:cNvSpPr/>
          <p:nvPr/>
        </p:nvSpPr>
        <p:spPr>
          <a:xfrm>
            <a:off x="307238" y="4833764"/>
            <a:ext cx="1856261" cy="347836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tx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0" name="Right Arrow Callout 33">
            <a:extLst>
              <a:ext uri="{FF2B5EF4-FFF2-40B4-BE49-F238E27FC236}">
                <a16:creationId xmlns:a16="http://schemas.microsoft.com/office/drawing/2014/main" id="{05DC75F7-DE44-4C32-9653-05D6277D31E1}"/>
              </a:ext>
            </a:extLst>
          </p:cNvPr>
          <p:cNvSpPr/>
          <p:nvPr/>
        </p:nvSpPr>
        <p:spPr>
          <a:xfrm>
            <a:off x="2341383" y="4833764"/>
            <a:ext cx="1856261" cy="347836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tx1"/>
          </a:solidFill>
          <a:ln w="317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1" name="Right Arrow Callout 34">
            <a:extLst>
              <a:ext uri="{FF2B5EF4-FFF2-40B4-BE49-F238E27FC236}">
                <a16:creationId xmlns:a16="http://schemas.microsoft.com/office/drawing/2014/main" id="{3674E4D2-A480-46D4-9A48-980FFDD7F24C}"/>
              </a:ext>
            </a:extLst>
          </p:cNvPr>
          <p:cNvSpPr/>
          <p:nvPr/>
        </p:nvSpPr>
        <p:spPr>
          <a:xfrm>
            <a:off x="4468321" y="4833764"/>
            <a:ext cx="1856261" cy="347836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tx1"/>
          </a:solidFill>
          <a:ln w="3175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418AD4-19BE-47E8-9675-F772588801BD}"/>
              </a:ext>
            </a:extLst>
          </p:cNvPr>
          <p:cNvCxnSpPr/>
          <p:nvPr/>
        </p:nvCxnSpPr>
        <p:spPr>
          <a:xfrm>
            <a:off x="9065303" y="4261931"/>
            <a:ext cx="0" cy="453129"/>
          </a:xfrm>
          <a:prstGeom prst="line">
            <a:avLst/>
          </a:prstGeom>
          <a:ln w="381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F55D393-50FA-4F51-87F2-A7DF8973C5F0}"/>
              </a:ext>
            </a:extLst>
          </p:cNvPr>
          <p:cNvCxnSpPr/>
          <p:nvPr/>
        </p:nvCxnSpPr>
        <p:spPr>
          <a:xfrm>
            <a:off x="921163" y="4251478"/>
            <a:ext cx="0" cy="453129"/>
          </a:xfrm>
          <a:prstGeom prst="line">
            <a:avLst/>
          </a:prstGeom>
          <a:ln w="381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1CE75B4-D658-4611-A3B4-55A7003C6871}"/>
              </a:ext>
            </a:extLst>
          </p:cNvPr>
          <p:cNvCxnSpPr/>
          <p:nvPr/>
        </p:nvCxnSpPr>
        <p:spPr>
          <a:xfrm>
            <a:off x="3052232" y="4251478"/>
            <a:ext cx="0" cy="453129"/>
          </a:xfrm>
          <a:prstGeom prst="line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B6BC0E-8FA9-4108-9206-30D9F3BB032A}"/>
              </a:ext>
            </a:extLst>
          </p:cNvPr>
          <p:cNvCxnSpPr/>
          <p:nvPr/>
        </p:nvCxnSpPr>
        <p:spPr>
          <a:xfrm>
            <a:off x="4959897" y="4251478"/>
            <a:ext cx="0" cy="453129"/>
          </a:xfrm>
          <a:prstGeom prst="line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E18A396-0774-46DF-80FB-8E8A9C7FDDDF}"/>
              </a:ext>
            </a:extLst>
          </p:cNvPr>
          <p:cNvSpPr txBox="1"/>
          <p:nvPr/>
        </p:nvSpPr>
        <p:spPr>
          <a:xfrm>
            <a:off x="2149735" y="2162767"/>
            <a:ext cx="17714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bg1"/>
                </a:solidFill>
                <a:cs typeface="Arial" pitchFamily="34" charset="0"/>
              </a:rPr>
              <a:t>Product_nbr</a:t>
            </a:r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(</a:t>
            </a:r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nombre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produit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/ </a:t>
            </a:r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commande</a:t>
            </a:r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)</a:t>
            </a:r>
          </a:p>
          <a:p>
            <a:endParaRPr lang="en-US" altLang="ko-KR" sz="1200" b="1" dirty="0" smtClean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b="1" dirty="0" err="1" smtClean="0">
                <a:solidFill>
                  <a:schemeClr val="bg1"/>
                </a:solidFill>
                <a:cs typeface="Arial" pitchFamily="34" charset="0"/>
              </a:rPr>
              <a:t>Nb_item</a:t>
            </a:r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(</a:t>
            </a:r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nombre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d’article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acheté</a:t>
            </a:r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)</a:t>
            </a:r>
          </a:p>
          <a:p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b="1" dirty="0" err="1" smtClean="0">
                <a:solidFill>
                  <a:schemeClr val="bg1"/>
                </a:solidFill>
                <a:cs typeface="Arial" pitchFamily="34" charset="0"/>
              </a:rPr>
              <a:t>order_problem</a:t>
            </a:r>
            <a:endParaRPr lang="en-US" altLang="ko-KR" sz="1200" b="1" dirty="0" smtClean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p</a:t>
            </a:r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rice</a:t>
            </a:r>
          </a:p>
          <a:p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f</a:t>
            </a:r>
            <a:r>
              <a:rPr lang="en-US" altLang="ko-KR" sz="1200" b="1" dirty="0" err="1" smtClean="0">
                <a:solidFill>
                  <a:schemeClr val="bg1"/>
                </a:solidFill>
                <a:cs typeface="Arial" pitchFamily="34" charset="0"/>
              </a:rPr>
              <a:t>inish_order</a:t>
            </a:r>
            <a:endParaRPr lang="en-US" altLang="ko-KR" sz="1200" b="1" dirty="0" smtClean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  <a:p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C6F140-B332-4461-972A-CD7C7A780249}"/>
              </a:ext>
            </a:extLst>
          </p:cNvPr>
          <p:cNvSpPr txBox="1"/>
          <p:nvPr/>
        </p:nvSpPr>
        <p:spPr>
          <a:xfrm>
            <a:off x="361853" y="2175978"/>
            <a:ext cx="14433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bg1"/>
                </a:solidFill>
                <a:cs typeface="Arial" pitchFamily="34" charset="0"/>
              </a:rPr>
              <a:t>Recency</a:t>
            </a:r>
            <a:endParaRPr lang="en-US" altLang="ko-KR" sz="1200" b="1" dirty="0" smtClean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b="1" dirty="0" smtClean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Monetary</a:t>
            </a:r>
          </a:p>
          <a:p>
            <a:endParaRPr lang="en-US" altLang="ko-KR" sz="1200" b="1" dirty="0" smtClean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Frequency</a:t>
            </a:r>
          </a:p>
          <a:p>
            <a:endParaRPr lang="en-US" altLang="ko-KR" sz="1200" b="1" dirty="0" smtClean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Age</a:t>
            </a:r>
          </a:p>
          <a:p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b="1" dirty="0" err="1" smtClean="0">
                <a:solidFill>
                  <a:schemeClr val="bg1"/>
                </a:solidFill>
                <a:cs typeface="Arial" pitchFamily="34" charset="0"/>
              </a:rPr>
              <a:t>Frequency_age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A09B31-BB61-4E25-A1BF-9FD58796365E}"/>
              </a:ext>
            </a:extLst>
          </p:cNvPr>
          <p:cNvSpPr txBox="1"/>
          <p:nvPr/>
        </p:nvSpPr>
        <p:spPr>
          <a:xfrm>
            <a:off x="2200084" y="1706662"/>
            <a:ext cx="172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COMMANDE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4AA505-E06A-4412-BFD7-59064CC59157}"/>
              </a:ext>
            </a:extLst>
          </p:cNvPr>
          <p:cNvSpPr txBox="1"/>
          <p:nvPr/>
        </p:nvSpPr>
        <p:spPr>
          <a:xfrm>
            <a:off x="4341091" y="1706662"/>
            <a:ext cx="1650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PAIEMENT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F7F8FC-36CB-4054-85B3-0911400305BF}"/>
              </a:ext>
            </a:extLst>
          </p:cNvPr>
          <p:cNvSpPr txBox="1"/>
          <p:nvPr/>
        </p:nvSpPr>
        <p:spPr>
          <a:xfrm>
            <a:off x="6595259" y="4899482"/>
            <a:ext cx="129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PRODUIT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C12767-0696-49E9-B199-91447F638414}"/>
              </a:ext>
            </a:extLst>
          </p:cNvPr>
          <p:cNvSpPr txBox="1"/>
          <p:nvPr/>
        </p:nvSpPr>
        <p:spPr>
          <a:xfrm>
            <a:off x="437671" y="1706662"/>
            <a:ext cx="129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RFM</a:t>
            </a:r>
          </a:p>
        </p:txBody>
      </p:sp>
      <p:sp>
        <p:nvSpPr>
          <p:cNvPr id="51" name="object 12"/>
          <p:cNvSpPr txBox="1">
            <a:spLocks/>
          </p:cNvSpPr>
          <p:nvPr/>
        </p:nvSpPr>
        <p:spPr>
          <a:xfrm>
            <a:off x="249382" y="251303"/>
            <a:ext cx="11702782" cy="4437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2400" b="1" dirty="0" err="1" smtClean="0"/>
              <a:t>Features</a:t>
            </a:r>
            <a:r>
              <a:rPr lang="fr-FR" sz="2400" b="1" dirty="0" smtClean="0"/>
              <a:t> </a:t>
            </a:r>
            <a:r>
              <a:rPr lang="fr-FR" sz="2400" b="1" dirty="0"/>
              <a:t>engineering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18A396-0774-46DF-80FB-8E8A9C7FDDDF}"/>
              </a:ext>
            </a:extLst>
          </p:cNvPr>
          <p:cNvSpPr txBox="1"/>
          <p:nvPr/>
        </p:nvSpPr>
        <p:spPr>
          <a:xfrm>
            <a:off x="8205831" y="2186236"/>
            <a:ext cx="1718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bg1"/>
                </a:solidFill>
                <a:cs typeface="Arial" pitchFamily="34" charset="0"/>
              </a:rPr>
              <a:t>review_len_message</a:t>
            </a:r>
            <a:endParaRPr lang="en-US" altLang="ko-KR" sz="1200" b="1" dirty="0" smtClean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b="1" dirty="0" err="1" smtClean="0">
                <a:solidFill>
                  <a:schemeClr val="bg1"/>
                </a:solidFill>
                <a:cs typeface="Arial" pitchFamily="34" charset="0"/>
              </a:rPr>
              <a:t>review_score_mean</a:t>
            </a:r>
            <a:endParaRPr lang="en-US" altLang="ko-KR" sz="1200" b="1" dirty="0" smtClean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b="1" dirty="0" smtClean="0">
              <a:solidFill>
                <a:schemeClr val="bg1"/>
              </a:solidFill>
              <a:cs typeface="Arial" pitchFamily="34" charset="0"/>
            </a:endParaRPr>
          </a:p>
          <a:p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18A396-0774-46DF-80FB-8E8A9C7FDDDF}"/>
              </a:ext>
            </a:extLst>
          </p:cNvPr>
          <p:cNvSpPr txBox="1"/>
          <p:nvPr/>
        </p:nvSpPr>
        <p:spPr>
          <a:xfrm>
            <a:off x="4238037" y="2159897"/>
            <a:ext cx="18869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bg1"/>
                </a:solidFill>
                <a:cs typeface="Arial" pitchFamily="34" charset="0"/>
              </a:rPr>
              <a:t>payment_sequential</a:t>
            </a:r>
            <a:endParaRPr lang="en-US" altLang="ko-KR" sz="1200" b="1" dirty="0" smtClean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payment_type_credit</a:t>
            </a:r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_</a:t>
            </a:r>
          </a:p>
          <a:p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Card</a:t>
            </a:r>
          </a:p>
          <a:p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b="1" dirty="0" err="1" smtClean="0">
                <a:solidFill>
                  <a:schemeClr val="bg1"/>
                </a:solidFill>
                <a:cs typeface="Arial" pitchFamily="34" charset="0"/>
              </a:rPr>
              <a:t>payment_installments</a:t>
            </a:r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*</a:t>
            </a:r>
          </a:p>
          <a:p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nbr_payment_type</a:t>
            </a:r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  <a:p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DCB033C-69B5-4C46-A9EE-8ADA6DE83590}"/>
              </a:ext>
            </a:extLst>
          </p:cNvPr>
          <p:cNvSpPr/>
          <p:nvPr/>
        </p:nvSpPr>
        <p:spPr>
          <a:xfrm>
            <a:off x="6268003" y="2124625"/>
            <a:ext cx="166011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56" name="Round Same Side Corner Rectangle 22">
            <a:extLst>
              <a:ext uri="{FF2B5EF4-FFF2-40B4-BE49-F238E27FC236}">
                <a16:creationId xmlns:a16="http://schemas.microsoft.com/office/drawing/2014/main" id="{1AFA5D66-497A-4FD8-907D-0F73B76B2C6F}"/>
              </a:ext>
            </a:extLst>
          </p:cNvPr>
          <p:cNvSpPr/>
          <p:nvPr/>
        </p:nvSpPr>
        <p:spPr>
          <a:xfrm>
            <a:off x="6268003" y="1640710"/>
            <a:ext cx="1660112" cy="483989"/>
          </a:xfrm>
          <a:prstGeom prst="round2SameRect">
            <a:avLst/>
          </a:prstGeom>
          <a:solidFill>
            <a:schemeClr val="accent1"/>
          </a:solidFill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7" name="Right Arrow Callout 32">
            <a:extLst>
              <a:ext uri="{FF2B5EF4-FFF2-40B4-BE49-F238E27FC236}">
                <a16:creationId xmlns:a16="http://schemas.microsoft.com/office/drawing/2014/main" id="{2B6379B1-59D2-431A-BE01-1357E28F7C68}"/>
              </a:ext>
            </a:extLst>
          </p:cNvPr>
          <p:cNvSpPr/>
          <p:nvPr/>
        </p:nvSpPr>
        <p:spPr>
          <a:xfrm>
            <a:off x="6377453" y="4825138"/>
            <a:ext cx="1739551" cy="347836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tx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F55D393-50FA-4F51-87F2-A7DF8973C5F0}"/>
              </a:ext>
            </a:extLst>
          </p:cNvPr>
          <p:cNvCxnSpPr/>
          <p:nvPr/>
        </p:nvCxnSpPr>
        <p:spPr>
          <a:xfrm>
            <a:off x="6991378" y="4242852"/>
            <a:ext cx="0" cy="453129"/>
          </a:xfrm>
          <a:prstGeom prst="line">
            <a:avLst/>
          </a:prstGeom>
          <a:ln w="381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CC12767-0696-49E9-B199-91447F638414}"/>
              </a:ext>
            </a:extLst>
          </p:cNvPr>
          <p:cNvSpPr txBox="1"/>
          <p:nvPr/>
        </p:nvSpPr>
        <p:spPr>
          <a:xfrm>
            <a:off x="6194759" y="1716551"/>
            <a:ext cx="162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VENDEUR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8A396-0774-46DF-80FB-8E8A9C7FDDDF}"/>
              </a:ext>
            </a:extLst>
          </p:cNvPr>
          <p:cNvSpPr txBox="1"/>
          <p:nvPr/>
        </p:nvSpPr>
        <p:spPr>
          <a:xfrm>
            <a:off x="6371048" y="1975145"/>
            <a:ext cx="1610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b="1" dirty="0" err="1" smtClean="0">
                <a:solidFill>
                  <a:schemeClr val="bg1"/>
                </a:solidFill>
                <a:cs typeface="Arial" pitchFamily="34" charset="0"/>
              </a:rPr>
              <a:t>seller_Nbr</a:t>
            </a:r>
            <a:endParaRPr lang="en-US" altLang="ko-KR" sz="1200" b="1" dirty="0" smtClean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b="1" dirty="0" smtClean="0">
              <a:solidFill>
                <a:schemeClr val="bg1"/>
              </a:solidFill>
              <a:cs typeface="Arial" pitchFamily="34" charset="0"/>
            </a:endParaRPr>
          </a:p>
          <a:p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745EF49-5C94-423B-9A5E-3E7572C475A6}"/>
              </a:ext>
            </a:extLst>
          </p:cNvPr>
          <p:cNvSpPr/>
          <p:nvPr/>
        </p:nvSpPr>
        <p:spPr>
          <a:xfrm>
            <a:off x="10114654" y="2158814"/>
            <a:ext cx="1859329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6" name="Round Same Side Corner Rectangle 25">
            <a:extLst>
              <a:ext uri="{FF2B5EF4-FFF2-40B4-BE49-F238E27FC236}">
                <a16:creationId xmlns:a16="http://schemas.microsoft.com/office/drawing/2014/main" id="{F78FD9BD-C03E-4296-BEB7-450936FEF02D}"/>
              </a:ext>
            </a:extLst>
          </p:cNvPr>
          <p:cNvSpPr/>
          <p:nvPr/>
        </p:nvSpPr>
        <p:spPr>
          <a:xfrm>
            <a:off x="10114654" y="1674899"/>
            <a:ext cx="1859329" cy="483989"/>
          </a:xfrm>
          <a:prstGeom prst="round2SameRect">
            <a:avLst/>
          </a:prstGeom>
          <a:solidFill>
            <a:schemeClr val="accent4"/>
          </a:solidFill>
          <a:ln w="635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7" name="Right Arrow Callout 51">
            <a:extLst>
              <a:ext uri="{FF2B5EF4-FFF2-40B4-BE49-F238E27FC236}">
                <a16:creationId xmlns:a16="http://schemas.microsoft.com/office/drawing/2014/main" id="{53BC959A-0230-4D01-9AC7-8682DC8B8132}"/>
              </a:ext>
            </a:extLst>
          </p:cNvPr>
          <p:cNvSpPr/>
          <p:nvPr/>
        </p:nvSpPr>
        <p:spPr>
          <a:xfrm>
            <a:off x="10165589" y="4852843"/>
            <a:ext cx="1810133" cy="347836"/>
          </a:xfrm>
          <a:custGeom>
            <a:avLst/>
            <a:gdLst/>
            <a:ahLst/>
            <a:cxnLst/>
            <a:rect l="l" t="t" r="r" b="b"/>
            <a:pathLst>
              <a:path w="1144182" h="914400">
                <a:moveTo>
                  <a:pt x="0" y="0"/>
                </a:moveTo>
                <a:lnTo>
                  <a:pt x="1144182" y="0"/>
                </a:lnTo>
                <a:lnTo>
                  <a:pt x="1144182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tx1"/>
          </a:solidFill>
          <a:ln w="317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BFCFBF4-F86A-43A0-906B-894448E366F5}"/>
              </a:ext>
            </a:extLst>
          </p:cNvPr>
          <p:cNvCxnSpPr/>
          <p:nvPr/>
        </p:nvCxnSpPr>
        <p:spPr>
          <a:xfrm>
            <a:off x="11088237" y="4260618"/>
            <a:ext cx="0" cy="453129"/>
          </a:xfrm>
          <a:prstGeom prst="line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2F7F8FC-36CB-4054-85B3-0911400305BF}"/>
              </a:ext>
            </a:extLst>
          </p:cNvPr>
          <p:cNvSpPr txBox="1"/>
          <p:nvPr/>
        </p:nvSpPr>
        <p:spPr>
          <a:xfrm>
            <a:off x="10384307" y="1732225"/>
            <a:ext cx="136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PRODUIT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E18A396-0774-46DF-80FB-8E8A9C7FDDDF}"/>
              </a:ext>
            </a:extLst>
          </p:cNvPr>
          <p:cNvSpPr txBox="1"/>
          <p:nvPr/>
        </p:nvSpPr>
        <p:spPr>
          <a:xfrm>
            <a:off x="10088367" y="2216145"/>
            <a:ext cx="18595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bg1"/>
                </a:solidFill>
                <a:cs typeface="Arial" pitchFamily="34" charset="0"/>
              </a:rPr>
              <a:t>density_product</a:t>
            </a:r>
            <a:endParaRPr lang="en-US" altLang="ko-KR" sz="1200" b="1" dirty="0" smtClean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b="1" dirty="0" err="1" smtClean="0">
                <a:solidFill>
                  <a:schemeClr val="bg1"/>
                </a:solidFill>
                <a:cs typeface="Arial" pitchFamily="34" charset="0"/>
              </a:rPr>
              <a:t>product_weight_g</a:t>
            </a:r>
            <a:endParaRPr lang="en-US" altLang="ko-KR" sz="1200" b="1" dirty="0" smtClean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b="1" dirty="0" err="1" smtClean="0">
                <a:solidFill>
                  <a:schemeClr val="bg1"/>
                </a:solidFill>
                <a:cs typeface="Arial" pitchFamily="34" charset="0"/>
              </a:rPr>
              <a:t>Volume_product_mean</a:t>
            </a:r>
            <a:endParaRPr lang="en-US" altLang="ko-KR" sz="1200" b="1" dirty="0" smtClean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b="1" dirty="0" err="1" smtClean="0">
                <a:solidFill>
                  <a:schemeClr val="bg1"/>
                </a:solidFill>
                <a:cs typeface="Arial" pitchFamily="34" charset="0"/>
              </a:rPr>
              <a:t>categ</a:t>
            </a:r>
            <a:endParaRPr lang="en-US" altLang="ko-KR" sz="1200" b="1" dirty="0" smtClean="0">
              <a:solidFill>
                <a:schemeClr val="bg1"/>
              </a:solidFill>
              <a:cs typeface="Arial" pitchFamily="34" charset="0"/>
            </a:endParaRPr>
          </a:p>
          <a:p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20637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4512</TotalTime>
  <Words>2819</Words>
  <Application>Microsoft Office PowerPoint</Application>
  <PresentationFormat>Widescreen</PresentationFormat>
  <Paragraphs>600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70" baseType="lpstr">
      <vt:lpstr>Arial Unicode MS</vt:lpstr>
      <vt:lpstr>Arial</vt:lpstr>
      <vt:lpstr>Arial MT</vt:lpstr>
      <vt:lpstr>Calibri</vt:lpstr>
      <vt:lpstr>Courier New</vt:lpstr>
      <vt:lpstr>Microsoft Sans Serif</vt:lpstr>
      <vt:lpstr>Montserrat</vt:lpstr>
      <vt:lpstr>Montserrat ExtraBold</vt:lpstr>
      <vt:lpstr>Roboto</vt:lpstr>
      <vt:lpstr>Roboto Cn</vt:lpstr>
      <vt:lpstr>Roboto Lt</vt:lpstr>
      <vt:lpstr>Source Sans Pro</vt:lpstr>
      <vt:lpstr>Tahoma</vt:lpstr>
      <vt:lpstr>Times New Roman</vt:lpstr>
      <vt:lpstr>Trebuchet MS</vt:lpstr>
      <vt:lpstr>Verdana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K-MEANS :Nombre de clusters  QuantileTransformer nbr:7,9,5</vt:lpstr>
      <vt:lpstr>Stabilité des clusters</vt:lpstr>
      <vt:lpstr>K-MEANS :Visualisation</vt:lpstr>
      <vt:lpstr>INTERPRETATION</vt:lpstr>
      <vt:lpstr>INTERPRETATION</vt:lpstr>
      <vt:lpstr>INTERPRETATION</vt:lpstr>
      <vt:lpstr>PROFIL CLIENT K-means</vt:lpstr>
      <vt:lpstr>Stabilité des clusters dans le temps</vt:lpstr>
      <vt:lpstr>PowerPoint Presentation</vt:lpstr>
      <vt:lpstr>OPTICS : Pre-processing</vt:lpstr>
      <vt:lpstr>OPTIC+ MinMaxScaler</vt:lpstr>
      <vt:lpstr>OPTIC+ StandardScaler</vt:lpstr>
      <vt:lpstr>OPTICS+ QuantileTransformer</vt:lpstr>
      <vt:lpstr>Stabilité des clusters</vt:lpstr>
      <vt:lpstr>INTERPRETATION</vt:lpstr>
      <vt:lpstr>PROFIL CLIENT OPTICS</vt:lpstr>
      <vt:lpstr>PowerPoint Presentation</vt:lpstr>
      <vt:lpstr>Algorithmes de clustering hiérarchique : Pre-processing</vt:lpstr>
      <vt:lpstr>CAH+ MinMaxScaler</vt:lpstr>
      <vt:lpstr>CAH+ StandardScaler</vt:lpstr>
      <vt:lpstr>CAH+ QuantileTransformer</vt:lpstr>
      <vt:lpstr>Stabilité des clusters</vt:lpstr>
      <vt:lpstr>PROFIL CLIENT CAH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Vic</cp:lastModifiedBy>
  <cp:revision>342</cp:revision>
  <dcterms:created xsi:type="dcterms:W3CDTF">2019-01-14T06:35:35Z</dcterms:created>
  <dcterms:modified xsi:type="dcterms:W3CDTF">2022-05-11T13:13:43Z</dcterms:modified>
</cp:coreProperties>
</file>